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56" r:id="rId3"/>
    <p:sldId id="357" r:id="rId4"/>
    <p:sldId id="390" r:id="rId5"/>
    <p:sldId id="358" r:id="rId6"/>
    <p:sldId id="359" r:id="rId7"/>
    <p:sldId id="360" r:id="rId8"/>
    <p:sldId id="388" r:id="rId9"/>
    <p:sldId id="385" r:id="rId10"/>
    <p:sldId id="386" r:id="rId11"/>
    <p:sldId id="384" r:id="rId12"/>
    <p:sldId id="382" r:id="rId13"/>
    <p:sldId id="391" r:id="rId14"/>
    <p:sldId id="368" r:id="rId15"/>
    <p:sldId id="378" r:id="rId16"/>
    <p:sldId id="369" r:id="rId17"/>
    <p:sldId id="371" r:id="rId18"/>
    <p:sldId id="373" r:id="rId19"/>
    <p:sldId id="389" r:id="rId20"/>
    <p:sldId id="376" r:id="rId21"/>
  </p:sldIdLst>
  <p:sldSz cx="9144000" cy="6858000" type="screen4x3"/>
  <p:notesSz cx="10233025" cy="71024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remie" initials="J" lastIdx="1" clrIdx="0">
    <p:extLst>
      <p:ext uri="{19B8F6BF-5375-455C-9EA6-DF929625EA0E}">
        <p15:presenceInfo xmlns:p15="http://schemas.microsoft.com/office/powerpoint/2012/main" userId="Jeremi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282E"/>
    <a:srgbClr val="89CC40"/>
    <a:srgbClr val="CC00FF"/>
    <a:srgbClr val="F64C1E"/>
    <a:srgbClr val="0000FF"/>
    <a:srgbClr val="000000"/>
    <a:srgbClr val="E85C40"/>
    <a:srgbClr val="799FCD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5501" autoAdjust="0"/>
  </p:normalViewPr>
  <p:slideViewPr>
    <p:cSldViewPr>
      <p:cViewPr varScale="1">
        <p:scale>
          <a:sx n="71" d="100"/>
          <a:sy n="71" d="100"/>
        </p:scale>
        <p:origin x="70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86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435426" cy="355464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95211" y="1"/>
            <a:ext cx="4435426" cy="355464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51135BF7-AEF7-4EE7-BB2D-4F3A7DFFF10D}" type="datetimeFigureOut">
              <a:rPr lang="fr-FR" smtClean="0"/>
              <a:t>13/06/2016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745876"/>
            <a:ext cx="4435426" cy="355464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95211" y="6745876"/>
            <a:ext cx="4435426" cy="355464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9747745A-713E-4ED4-9F65-9E69A515B0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5392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434311" cy="355124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96348" y="0"/>
            <a:ext cx="4434311" cy="355124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494ACF7E-5FA8-495C-8225-561995DF6CDA}" type="datetimeFigureOut">
              <a:rPr lang="fr-FR" smtClean="0"/>
              <a:t>13/06/2016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1813"/>
            <a:ext cx="3549650" cy="2663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9" tIns="47380" rIns="94759" bIns="4738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23303" y="3373676"/>
            <a:ext cx="8186420" cy="3196114"/>
          </a:xfrm>
          <a:prstGeom prst="rect">
            <a:avLst/>
          </a:prstGeom>
        </p:spPr>
        <p:txBody>
          <a:bodyPr vert="horz" lIns="94759" tIns="47380" rIns="94759" bIns="4738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" y="6746120"/>
            <a:ext cx="4434311" cy="355124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96348" y="6746120"/>
            <a:ext cx="4434311" cy="355124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16D5E051-267E-4BBE-B79A-412807CCC5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5439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5E051-267E-4BBE-B79A-412807CCC5D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45565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5E051-267E-4BBE-B79A-412807CCC5DF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68168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5E051-267E-4BBE-B79A-412807CCC5DF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96361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5E051-267E-4BBE-B79A-412807CCC5DF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1684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5E051-267E-4BBE-B79A-412807CCC5DF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09440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5E051-267E-4BBE-B79A-412807CCC5DF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55140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5E051-267E-4BBE-B79A-412807CCC5DF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3611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5E051-267E-4BBE-B79A-412807CCC5D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6312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5E051-267E-4BBE-B79A-412807CCC5D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9962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5E051-267E-4BBE-B79A-412807CCC5D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067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5E051-267E-4BBE-B79A-412807CCC5D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9199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5E051-267E-4BBE-B79A-412807CCC5DF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4064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5E051-267E-4BBE-B79A-412807CCC5DF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22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5E051-267E-4BBE-B79A-412807CCC5DF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94675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5E051-267E-4BBE-B79A-412807CCC5DF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999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475656" y="3717032"/>
            <a:ext cx="6400800" cy="1968624"/>
          </a:xfrm>
        </p:spPr>
        <p:txBody>
          <a:bodyPr>
            <a:normAutofit/>
          </a:bodyPr>
          <a:lstStyle>
            <a:lvl1pPr marL="0" indent="0" algn="ctr">
              <a:buNone/>
              <a:defRPr sz="1800" b="0"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err="1" smtClean="0"/>
              <a:t>Modbifiez</a:t>
            </a:r>
            <a:r>
              <a:rPr lang="fr-FR" dirty="0" smtClean="0"/>
              <a:t> le style des sous-titres du masque</a:t>
            </a:r>
            <a:endParaRPr lang="fr-FR" dirty="0"/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107504" y="1556792"/>
            <a:ext cx="0" cy="5301208"/>
          </a:xfrm>
          <a:prstGeom prst="line">
            <a:avLst/>
          </a:prstGeom>
          <a:ln w="228600">
            <a:solidFill>
              <a:srgbClr val="D128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 userDrawn="1"/>
        </p:nvCxnSpPr>
        <p:spPr>
          <a:xfrm>
            <a:off x="107504" y="0"/>
            <a:ext cx="0" cy="1556792"/>
          </a:xfrm>
          <a:prstGeom prst="line">
            <a:avLst/>
          </a:prstGeom>
          <a:ln w="228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www.liafa.univ-paris-diderot.fr/jifp/Logo_UPD_rvb4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48" y="90264"/>
            <a:ext cx="593944" cy="1466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forum-mastersciences.univ-rennes1.fr/digitalAssets/310/310842_logo_INSERM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306" y="193566"/>
            <a:ext cx="2425476" cy="64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Tram\Desktop\iame_v2_centre_en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323" y="5805264"/>
            <a:ext cx="1931465" cy="936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658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323165"/>
            <a:ext cx="9144000" cy="441539"/>
          </a:xfrm>
          <a:solidFill>
            <a:srgbClr val="C00000"/>
          </a:solidFill>
        </p:spPr>
        <p:txBody>
          <a:bodyPr anchor="t">
            <a:noAutofit/>
          </a:bodyPr>
          <a:lstStyle>
            <a:lvl1pPr algn="l">
              <a:defRPr sz="2800" baseline="0">
                <a:solidFill>
                  <a:schemeClr val="bg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813685"/>
            <a:ext cx="8856984" cy="5279612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Aft>
                <a:spcPts val="600"/>
              </a:spcAft>
              <a:buClr>
                <a:srgbClr val="D1282E"/>
              </a:buClr>
              <a:buFont typeface="Wingdings" panose="05000000000000000000" pitchFamily="2" charset="2"/>
              <a:buChar char="§"/>
              <a:defRPr sz="2400"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800100" indent="-342900">
              <a:lnSpc>
                <a:spcPct val="120000"/>
              </a:lnSpc>
              <a:spcAft>
                <a:spcPts val="600"/>
              </a:spcAft>
              <a:buClr>
                <a:srgbClr val="D1282E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257300" indent="-342900">
              <a:lnSpc>
                <a:spcPct val="120000"/>
              </a:lnSpc>
              <a:spcAft>
                <a:spcPts val="600"/>
              </a:spcAft>
              <a:buClr>
                <a:srgbClr val="D1282E"/>
              </a:buClr>
              <a:buSzPct val="60000"/>
              <a:buFont typeface="Courier New" panose="02070309020205020404" pitchFamily="49" charset="0"/>
              <a:buChar char="o"/>
              <a:defRPr sz="1800"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>
              <a:lnSpc>
                <a:spcPct val="120000"/>
              </a:lnSpc>
              <a:spcAft>
                <a:spcPts val="600"/>
              </a:spcAft>
              <a:buClr>
                <a:srgbClr val="D1282E"/>
              </a:buClr>
              <a:defRPr sz="1600"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marR="0" indent="-2286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SzPct val="80000"/>
              <a:buFont typeface="Wingdings" panose="05000000000000000000" pitchFamily="2" charset="2"/>
              <a:buChar char=""/>
              <a:tabLst/>
              <a:defRPr sz="1600"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  <a:p>
            <a: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SzPct val="80000"/>
              <a:buFont typeface="Wingdings" panose="05000000000000000000" pitchFamily="2" charset="2"/>
              <a:buChar char=""/>
              <a:tabLst/>
              <a:defRPr/>
            </a:pPr>
            <a:r>
              <a:rPr lang="fr-FR" dirty="0" smtClean="0"/>
              <a:t>Cinquième niveau</a:t>
            </a:r>
          </a:p>
          <a:p>
            <a:pPr lvl="4"/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56405" y="6646333"/>
            <a:ext cx="477416" cy="21166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6C8042-7AF0-4B9A-A13D-6EE0D1CB4766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-16933" y="6741368"/>
            <a:ext cx="9160933" cy="6565"/>
          </a:xfrm>
          <a:prstGeom prst="line">
            <a:avLst/>
          </a:prstGeom>
          <a:ln w="228600">
            <a:solidFill>
              <a:srgbClr val="D128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space réservé du texte 13"/>
          <p:cNvSpPr>
            <a:spLocks noGrp="1"/>
          </p:cNvSpPr>
          <p:nvPr>
            <p:ph type="body" sz="quarter" idx="13"/>
          </p:nvPr>
        </p:nvSpPr>
        <p:spPr>
          <a:xfrm>
            <a:off x="107504" y="6165304"/>
            <a:ext cx="8856984" cy="432048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341943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640960" cy="1440160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rgbClr val="D1282E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556792"/>
            <a:ext cx="8640960" cy="468052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Aft>
                <a:spcPts val="600"/>
              </a:spcAft>
              <a:buClr>
                <a:srgbClr val="D1282E"/>
              </a:buClr>
              <a:buFont typeface="Wingdings" panose="05000000000000000000" pitchFamily="2" charset="2"/>
              <a:buChar char="§"/>
              <a:defRPr sz="2400"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800100" indent="-342900">
              <a:lnSpc>
                <a:spcPct val="120000"/>
              </a:lnSpc>
              <a:spcAft>
                <a:spcPts val="600"/>
              </a:spcAft>
              <a:buClr>
                <a:srgbClr val="D1282E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257300" indent="-342900">
              <a:lnSpc>
                <a:spcPct val="120000"/>
              </a:lnSpc>
              <a:spcAft>
                <a:spcPts val="600"/>
              </a:spcAft>
              <a:buClr>
                <a:srgbClr val="D1282E"/>
              </a:buClr>
              <a:buSzPct val="60000"/>
              <a:buFont typeface="Courier New" panose="02070309020205020404" pitchFamily="49" charset="0"/>
              <a:buChar char="o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>
              <a:lnSpc>
                <a:spcPct val="120000"/>
              </a:lnSpc>
              <a:spcAft>
                <a:spcPts val="600"/>
              </a:spcAft>
              <a:buClr>
                <a:srgbClr val="D1282E"/>
              </a:buCl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20000"/>
              </a:lnSpc>
              <a:spcAft>
                <a:spcPts val="600"/>
              </a:spcAft>
              <a:buClr>
                <a:srgbClr val="D1282E"/>
              </a:buClr>
              <a:buSzPct val="80000"/>
              <a:buFont typeface="Wingdings" panose="05000000000000000000" pitchFamily="2" charset="2"/>
              <a:buChar char="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87072" y="6309320"/>
            <a:ext cx="477416" cy="432048"/>
          </a:xfrm>
        </p:spPr>
        <p:txBody>
          <a:bodyPr/>
          <a:lstStyle/>
          <a:p>
            <a:fld id="{6C6C8042-7AF0-4B9A-A13D-6EE0D1CB4766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107504" y="1556792"/>
            <a:ext cx="0" cy="5301208"/>
          </a:xfrm>
          <a:prstGeom prst="line">
            <a:avLst/>
          </a:prstGeom>
          <a:ln w="228600">
            <a:solidFill>
              <a:srgbClr val="D128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 userDrawn="1"/>
        </p:nvCxnSpPr>
        <p:spPr>
          <a:xfrm>
            <a:off x="107504" y="0"/>
            <a:ext cx="0" cy="1556792"/>
          </a:xfrm>
          <a:prstGeom prst="line">
            <a:avLst/>
          </a:prstGeom>
          <a:ln w="228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space réservé du texte 13"/>
          <p:cNvSpPr>
            <a:spLocks noGrp="1"/>
          </p:cNvSpPr>
          <p:nvPr>
            <p:ph type="body" sz="quarter" idx="13"/>
          </p:nvPr>
        </p:nvSpPr>
        <p:spPr>
          <a:xfrm>
            <a:off x="323528" y="6309320"/>
            <a:ext cx="7920558" cy="432048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18" name="Espace réservé du texte 17"/>
          <p:cNvSpPr>
            <a:spLocks noGrp="1"/>
          </p:cNvSpPr>
          <p:nvPr>
            <p:ph type="body" sz="quarter" idx="14"/>
          </p:nvPr>
        </p:nvSpPr>
        <p:spPr>
          <a:xfrm rot="16200000">
            <a:off x="-706896" y="670385"/>
            <a:ext cx="1556794" cy="216023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Modifiez les styles du </a:t>
            </a:r>
          </a:p>
        </p:txBody>
      </p:sp>
    </p:spTree>
    <p:extLst>
      <p:ext uri="{BB962C8B-B14F-4D97-AF65-F5344CB8AC3E}">
        <p14:creationId xmlns:p14="http://schemas.microsoft.com/office/powerpoint/2010/main" val="3759544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C8042-7AF0-4B9A-A13D-6EE0D1CB47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89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971600" y="1095643"/>
            <a:ext cx="7848872" cy="1512168"/>
          </a:xfrm>
          <a:ln w="28575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The Paradox of Highly Effective </a:t>
            </a:r>
            <a:r>
              <a:rPr lang="en-US" sz="3200" dirty="0" smtClean="0">
                <a:solidFill>
                  <a:srgbClr val="C00000"/>
                </a:solidFill>
              </a:rPr>
              <a:t/>
            </a:r>
            <a:br>
              <a:rPr lang="en-US" sz="3200" dirty="0" smtClean="0">
                <a:solidFill>
                  <a:srgbClr val="C00000"/>
                </a:solidFill>
              </a:rPr>
            </a:br>
            <a:r>
              <a:rPr lang="en-US" sz="3200" dirty="0" err="1" smtClean="0">
                <a:solidFill>
                  <a:srgbClr val="C00000"/>
                </a:solidFill>
              </a:rPr>
              <a:t>Sofosbuvir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>
                <a:solidFill>
                  <a:srgbClr val="C00000"/>
                </a:solidFill>
              </a:rPr>
              <a:t>Combo Therapy </a:t>
            </a:r>
            <a:r>
              <a:rPr lang="en-US" sz="3200" dirty="0" smtClean="0">
                <a:solidFill>
                  <a:srgbClr val="C00000"/>
                </a:solidFill>
              </a:rPr>
              <a:t/>
            </a:r>
            <a:br>
              <a:rPr lang="en-US" sz="3200" dirty="0" smtClean="0">
                <a:solidFill>
                  <a:srgbClr val="C00000"/>
                </a:solidFill>
              </a:rPr>
            </a:br>
            <a:r>
              <a:rPr lang="en-US" sz="3200" dirty="0" smtClean="0">
                <a:solidFill>
                  <a:srgbClr val="C00000"/>
                </a:solidFill>
              </a:rPr>
              <a:t>Despite </a:t>
            </a:r>
            <a:r>
              <a:rPr lang="en-US" sz="3200" dirty="0">
                <a:solidFill>
                  <a:srgbClr val="C00000"/>
                </a:solidFill>
              </a:rPr>
              <a:t>Slow </a:t>
            </a:r>
            <a:r>
              <a:rPr lang="en-US" sz="3200" dirty="0" smtClean="0">
                <a:solidFill>
                  <a:srgbClr val="C00000"/>
                </a:solidFill>
              </a:rPr>
              <a:t>Hepatitis C Viral </a:t>
            </a:r>
            <a:r>
              <a:rPr lang="en-US" sz="3200" dirty="0">
                <a:solidFill>
                  <a:srgbClr val="C00000"/>
                </a:solidFill>
              </a:rPr>
              <a:t>Decline</a:t>
            </a:r>
            <a:endParaRPr lang="fr-FR" sz="3200" dirty="0">
              <a:solidFill>
                <a:srgbClr val="C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71600" y="2852936"/>
            <a:ext cx="7848872" cy="273630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600" dirty="0" smtClean="0"/>
              <a:t>THT Nguyen (1), J Guedj </a:t>
            </a:r>
            <a:r>
              <a:rPr lang="fr-FR" sz="1600" dirty="0"/>
              <a:t>(1), </a:t>
            </a:r>
            <a:r>
              <a:rPr lang="fr-FR" sz="1600" dirty="0" smtClean="0"/>
              <a:t>L </a:t>
            </a:r>
            <a:r>
              <a:rPr lang="fr-FR" sz="1600" dirty="0" err="1" smtClean="0"/>
              <a:t>Canini</a:t>
            </a:r>
            <a:r>
              <a:rPr lang="fr-FR" sz="1600" dirty="0" smtClean="0"/>
              <a:t> </a:t>
            </a:r>
            <a:r>
              <a:rPr lang="fr-FR" sz="1600" dirty="0"/>
              <a:t>(2,3), </a:t>
            </a:r>
            <a:r>
              <a:rPr lang="fr-FR" sz="1600" dirty="0" smtClean="0"/>
              <a:t> A </a:t>
            </a:r>
            <a:r>
              <a:rPr lang="fr-FR" sz="1600" dirty="0" err="1" smtClean="0"/>
              <a:t>Osinusi</a:t>
            </a:r>
            <a:r>
              <a:rPr lang="fr-FR" sz="1600" dirty="0" smtClean="0"/>
              <a:t> </a:t>
            </a:r>
            <a:r>
              <a:rPr lang="fr-FR" sz="1600" dirty="0"/>
              <a:t>(4), </a:t>
            </a:r>
            <a:r>
              <a:rPr lang="fr-FR" sz="1600" dirty="0" smtClean="0"/>
              <a:t>PS </a:t>
            </a:r>
            <a:r>
              <a:rPr lang="fr-FR" sz="1600" dirty="0" err="1" smtClean="0"/>
              <a:t>Pang</a:t>
            </a:r>
            <a:r>
              <a:rPr lang="fr-FR" sz="1600" dirty="0" smtClean="0"/>
              <a:t> </a:t>
            </a:r>
            <a:r>
              <a:rPr lang="fr-FR" sz="1600" dirty="0"/>
              <a:t>(4), </a:t>
            </a:r>
            <a:endParaRPr lang="fr-FR" sz="1600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1600" dirty="0" smtClean="0"/>
              <a:t>J </a:t>
            </a:r>
            <a:r>
              <a:rPr lang="fr-FR" sz="1600" dirty="0" err="1"/>
              <a:t>McHutchison</a:t>
            </a:r>
            <a:r>
              <a:rPr lang="fr-FR" sz="1600" dirty="0"/>
              <a:t> (4), </a:t>
            </a:r>
            <a:r>
              <a:rPr lang="fr-FR" sz="1600" dirty="0" smtClean="0"/>
              <a:t>H </a:t>
            </a:r>
            <a:r>
              <a:rPr lang="fr-FR" sz="1600" dirty="0" err="1"/>
              <a:t>Masur</a:t>
            </a:r>
            <a:r>
              <a:rPr lang="fr-FR" sz="1600" dirty="0"/>
              <a:t> (5), </a:t>
            </a:r>
            <a:r>
              <a:rPr lang="fr-FR" sz="1600" dirty="0" smtClean="0"/>
              <a:t>A </a:t>
            </a:r>
            <a:r>
              <a:rPr lang="fr-FR" sz="1600" dirty="0" err="1"/>
              <a:t>Kohli</a:t>
            </a:r>
            <a:r>
              <a:rPr lang="fr-FR" sz="1600" dirty="0"/>
              <a:t> (6), </a:t>
            </a:r>
            <a:r>
              <a:rPr lang="fr-FR" sz="1600" dirty="0" smtClean="0"/>
              <a:t>S </a:t>
            </a:r>
            <a:r>
              <a:rPr lang="fr-FR" sz="1600" dirty="0" err="1"/>
              <a:t>Kottilil</a:t>
            </a:r>
            <a:r>
              <a:rPr lang="fr-FR" sz="1600" dirty="0"/>
              <a:t> (7) &amp; </a:t>
            </a:r>
            <a:r>
              <a:rPr lang="fr-FR" sz="1600" dirty="0" smtClean="0"/>
              <a:t>AS </a:t>
            </a:r>
            <a:r>
              <a:rPr lang="fr-FR" sz="1600" dirty="0" err="1"/>
              <a:t>Perelson</a:t>
            </a:r>
            <a:r>
              <a:rPr lang="fr-FR" sz="1600" dirty="0"/>
              <a:t> (2</a:t>
            </a:r>
            <a:r>
              <a:rPr lang="fr-FR" sz="1600" dirty="0" smtClean="0"/>
              <a:t>)</a:t>
            </a:r>
          </a:p>
          <a:p>
            <a:pPr marL="800100" lvl="1" indent="-342900" algn="l">
              <a:spcBef>
                <a:spcPts val="1200"/>
              </a:spcBef>
              <a:buAutoNum type="arabicParenBoth"/>
            </a:pPr>
            <a:r>
              <a:rPr lang="fr-FR" sz="1300" i="1" dirty="0" smtClean="0">
                <a:solidFill>
                  <a:schemeClr val="tx1"/>
                </a:solidFill>
              </a:rPr>
              <a:t>IAME, UMR 1137 INSERM – </a:t>
            </a:r>
            <a:r>
              <a:rPr lang="fr-FR" sz="1300" i="1" dirty="0" err="1" smtClean="0">
                <a:solidFill>
                  <a:schemeClr val="tx1"/>
                </a:solidFill>
              </a:rPr>
              <a:t>University</a:t>
            </a:r>
            <a:r>
              <a:rPr lang="fr-FR" sz="1300" i="1" dirty="0" smtClean="0">
                <a:solidFill>
                  <a:schemeClr val="tx1"/>
                </a:solidFill>
              </a:rPr>
              <a:t> Paris Diderot</a:t>
            </a:r>
          </a:p>
          <a:p>
            <a:pPr marL="800100" lvl="1" indent="-342900" algn="l">
              <a:spcBef>
                <a:spcPts val="0"/>
              </a:spcBef>
              <a:buAutoNum type="arabicParenBoth"/>
            </a:pPr>
            <a:r>
              <a:rPr lang="fr-FR" sz="1300" i="1" dirty="0" err="1" smtClean="0">
                <a:solidFill>
                  <a:schemeClr val="tx1"/>
                </a:solidFill>
              </a:rPr>
              <a:t>Theoretical</a:t>
            </a:r>
            <a:r>
              <a:rPr lang="fr-FR" sz="1300" i="1" dirty="0" smtClean="0">
                <a:solidFill>
                  <a:schemeClr val="tx1"/>
                </a:solidFill>
              </a:rPr>
              <a:t> </a:t>
            </a:r>
            <a:r>
              <a:rPr lang="fr-FR" sz="1300" i="1" dirty="0" err="1">
                <a:solidFill>
                  <a:schemeClr val="tx1"/>
                </a:solidFill>
              </a:rPr>
              <a:t>Biology</a:t>
            </a:r>
            <a:r>
              <a:rPr lang="fr-FR" sz="1300" i="1" dirty="0">
                <a:solidFill>
                  <a:schemeClr val="tx1"/>
                </a:solidFill>
              </a:rPr>
              <a:t> and </a:t>
            </a:r>
            <a:r>
              <a:rPr lang="fr-FR" sz="1300" i="1" dirty="0" err="1">
                <a:solidFill>
                  <a:schemeClr val="tx1"/>
                </a:solidFill>
              </a:rPr>
              <a:t>Biophysics</a:t>
            </a:r>
            <a:r>
              <a:rPr lang="fr-FR" sz="1300" i="1" dirty="0">
                <a:solidFill>
                  <a:schemeClr val="tx1"/>
                </a:solidFill>
              </a:rPr>
              <a:t> Group, Los </a:t>
            </a:r>
            <a:r>
              <a:rPr lang="fr-FR" sz="1300" i="1" dirty="0" err="1">
                <a:solidFill>
                  <a:schemeClr val="tx1"/>
                </a:solidFill>
              </a:rPr>
              <a:t>Alamos</a:t>
            </a:r>
            <a:r>
              <a:rPr lang="fr-FR" sz="1300" i="1" dirty="0">
                <a:solidFill>
                  <a:schemeClr val="tx1"/>
                </a:solidFill>
              </a:rPr>
              <a:t> National </a:t>
            </a:r>
            <a:r>
              <a:rPr lang="fr-FR" sz="1300" i="1" dirty="0" err="1" smtClean="0">
                <a:solidFill>
                  <a:schemeClr val="tx1"/>
                </a:solidFill>
              </a:rPr>
              <a:t>Laboratory</a:t>
            </a:r>
            <a:endParaRPr lang="fr-FR" sz="1300" i="1" dirty="0">
              <a:solidFill>
                <a:schemeClr val="tx1"/>
              </a:solidFill>
            </a:endParaRPr>
          </a:p>
          <a:p>
            <a:pPr marL="800100" lvl="1" indent="-342900" algn="l">
              <a:spcBef>
                <a:spcPts val="0"/>
              </a:spcBef>
              <a:buAutoNum type="arabicParenBoth"/>
            </a:pPr>
            <a:r>
              <a:rPr lang="fr-FR" sz="1300" i="1" dirty="0" err="1" smtClean="0">
                <a:solidFill>
                  <a:schemeClr val="tx1"/>
                </a:solidFill>
              </a:rPr>
              <a:t>Epidemiology</a:t>
            </a:r>
            <a:r>
              <a:rPr lang="fr-FR" sz="1300" i="1" dirty="0" smtClean="0">
                <a:solidFill>
                  <a:schemeClr val="tx1"/>
                </a:solidFill>
              </a:rPr>
              <a:t> </a:t>
            </a:r>
            <a:r>
              <a:rPr lang="fr-FR" sz="1300" i="1" dirty="0" err="1">
                <a:solidFill>
                  <a:schemeClr val="tx1"/>
                </a:solidFill>
              </a:rPr>
              <a:t>Research</a:t>
            </a:r>
            <a:r>
              <a:rPr lang="fr-FR" sz="1300" i="1" dirty="0">
                <a:solidFill>
                  <a:schemeClr val="tx1"/>
                </a:solidFill>
              </a:rPr>
              <a:t> Group, </a:t>
            </a:r>
            <a:r>
              <a:rPr lang="fr-FR" sz="1300" i="1" dirty="0" err="1">
                <a:solidFill>
                  <a:schemeClr val="tx1"/>
                </a:solidFill>
              </a:rPr>
              <a:t>University</a:t>
            </a:r>
            <a:r>
              <a:rPr lang="fr-FR" sz="1300" i="1" dirty="0">
                <a:solidFill>
                  <a:schemeClr val="tx1"/>
                </a:solidFill>
              </a:rPr>
              <a:t> of </a:t>
            </a:r>
            <a:r>
              <a:rPr lang="fr-FR" sz="1300" i="1" dirty="0" smtClean="0">
                <a:solidFill>
                  <a:schemeClr val="tx1"/>
                </a:solidFill>
              </a:rPr>
              <a:t>Edinburgh</a:t>
            </a:r>
            <a:endParaRPr lang="fr-FR" sz="1300" i="1" dirty="0">
              <a:solidFill>
                <a:schemeClr val="tx1"/>
              </a:solidFill>
            </a:endParaRPr>
          </a:p>
          <a:p>
            <a:pPr marL="800100" lvl="1" indent="-342900" algn="l">
              <a:spcBef>
                <a:spcPts val="0"/>
              </a:spcBef>
              <a:buAutoNum type="arabicParenBoth"/>
            </a:pPr>
            <a:r>
              <a:rPr lang="fr-FR" sz="1300" i="1" dirty="0" err="1" smtClean="0">
                <a:solidFill>
                  <a:schemeClr val="tx1"/>
                </a:solidFill>
              </a:rPr>
              <a:t>Gilead</a:t>
            </a:r>
            <a:r>
              <a:rPr lang="fr-FR" sz="1300" i="1" dirty="0" smtClean="0">
                <a:solidFill>
                  <a:schemeClr val="tx1"/>
                </a:solidFill>
              </a:rPr>
              <a:t> Sciences</a:t>
            </a:r>
            <a:endParaRPr lang="fr-FR" sz="1300" i="1" dirty="0">
              <a:solidFill>
                <a:schemeClr val="tx1"/>
              </a:solidFill>
            </a:endParaRPr>
          </a:p>
          <a:p>
            <a:pPr marL="800100" lvl="1" indent="-342900" algn="l">
              <a:spcBef>
                <a:spcPts val="0"/>
              </a:spcBef>
              <a:buAutoNum type="arabicParenBoth"/>
            </a:pPr>
            <a:r>
              <a:rPr lang="fr-FR" sz="1300" i="1" dirty="0" smtClean="0">
                <a:solidFill>
                  <a:schemeClr val="tx1"/>
                </a:solidFill>
              </a:rPr>
              <a:t>Critical </a:t>
            </a:r>
            <a:r>
              <a:rPr lang="fr-FR" sz="1300" i="1" dirty="0">
                <a:solidFill>
                  <a:schemeClr val="tx1"/>
                </a:solidFill>
              </a:rPr>
              <a:t>Care </a:t>
            </a:r>
            <a:r>
              <a:rPr lang="fr-FR" sz="1300" i="1" dirty="0" err="1">
                <a:solidFill>
                  <a:schemeClr val="tx1"/>
                </a:solidFill>
              </a:rPr>
              <a:t>Medicine</a:t>
            </a:r>
            <a:r>
              <a:rPr lang="fr-FR" sz="1300" i="1" dirty="0">
                <a:solidFill>
                  <a:schemeClr val="tx1"/>
                </a:solidFill>
              </a:rPr>
              <a:t> </a:t>
            </a:r>
            <a:r>
              <a:rPr lang="fr-FR" sz="1300" i="1" dirty="0" err="1">
                <a:solidFill>
                  <a:schemeClr val="tx1"/>
                </a:solidFill>
              </a:rPr>
              <a:t>Department</a:t>
            </a:r>
            <a:r>
              <a:rPr lang="fr-FR" sz="1300" i="1" dirty="0">
                <a:solidFill>
                  <a:schemeClr val="tx1"/>
                </a:solidFill>
              </a:rPr>
              <a:t>, NIH </a:t>
            </a:r>
            <a:r>
              <a:rPr lang="fr-FR" sz="1300" i="1" dirty="0" err="1">
                <a:solidFill>
                  <a:schemeClr val="tx1"/>
                </a:solidFill>
              </a:rPr>
              <a:t>Clinical</a:t>
            </a:r>
            <a:r>
              <a:rPr lang="fr-FR" sz="1300" i="1" dirty="0">
                <a:solidFill>
                  <a:schemeClr val="tx1"/>
                </a:solidFill>
              </a:rPr>
              <a:t> </a:t>
            </a:r>
            <a:r>
              <a:rPr lang="fr-FR" sz="1300" i="1" dirty="0" smtClean="0">
                <a:solidFill>
                  <a:schemeClr val="tx1"/>
                </a:solidFill>
              </a:rPr>
              <a:t>Center</a:t>
            </a:r>
          </a:p>
          <a:p>
            <a:pPr marL="800100" lvl="1" indent="-342900" algn="l">
              <a:spcBef>
                <a:spcPts val="0"/>
              </a:spcBef>
              <a:buAutoNum type="arabicParenBoth"/>
            </a:pPr>
            <a:r>
              <a:rPr lang="fr-FR" sz="1300" i="1" dirty="0" err="1" smtClean="0">
                <a:solidFill>
                  <a:schemeClr val="tx1"/>
                </a:solidFill>
              </a:rPr>
              <a:t>Clinical</a:t>
            </a:r>
            <a:r>
              <a:rPr lang="fr-FR" sz="1300" i="1" dirty="0" smtClean="0">
                <a:solidFill>
                  <a:schemeClr val="tx1"/>
                </a:solidFill>
              </a:rPr>
              <a:t> </a:t>
            </a:r>
            <a:r>
              <a:rPr lang="fr-FR" sz="1300" i="1" dirty="0" err="1">
                <a:solidFill>
                  <a:schemeClr val="tx1"/>
                </a:solidFill>
              </a:rPr>
              <a:t>Research</a:t>
            </a:r>
            <a:r>
              <a:rPr lang="fr-FR" sz="1300" i="1" dirty="0">
                <a:solidFill>
                  <a:schemeClr val="tx1"/>
                </a:solidFill>
              </a:rPr>
              <a:t> </a:t>
            </a:r>
            <a:r>
              <a:rPr lang="fr-FR" sz="1300" i="1" dirty="0" err="1">
                <a:solidFill>
                  <a:schemeClr val="tx1"/>
                </a:solidFill>
              </a:rPr>
              <a:t>Directorate</a:t>
            </a:r>
            <a:r>
              <a:rPr lang="fr-FR" sz="1300" i="1" dirty="0">
                <a:solidFill>
                  <a:schemeClr val="tx1"/>
                </a:solidFill>
              </a:rPr>
              <a:t>/</a:t>
            </a:r>
            <a:r>
              <a:rPr lang="fr-FR" sz="1300" i="1" dirty="0" err="1">
                <a:solidFill>
                  <a:schemeClr val="tx1"/>
                </a:solidFill>
              </a:rPr>
              <a:t>Clinical</a:t>
            </a:r>
            <a:r>
              <a:rPr lang="fr-FR" sz="1300" i="1" dirty="0">
                <a:solidFill>
                  <a:schemeClr val="tx1"/>
                </a:solidFill>
              </a:rPr>
              <a:t> Monitoring </a:t>
            </a:r>
            <a:r>
              <a:rPr lang="fr-FR" sz="1300" i="1" dirty="0" err="1" smtClean="0">
                <a:solidFill>
                  <a:schemeClr val="tx1"/>
                </a:solidFill>
              </a:rPr>
              <a:t>Research</a:t>
            </a:r>
            <a:r>
              <a:rPr lang="fr-FR" sz="1300" i="1" dirty="0" smtClean="0">
                <a:solidFill>
                  <a:schemeClr val="tx1"/>
                </a:solidFill>
              </a:rPr>
              <a:t>, </a:t>
            </a:r>
            <a:r>
              <a:rPr lang="fr-FR" sz="1300" i="1" dirty="0">
                <a:solidFill>
                  <a:schemeClr val="tx1"/>
                </a:solidFill>
              </a:rPr>
              <a:t>Program</a:t>
            </a:r>
            <a:r>
              <a:rPr lang="fr-FR" sz="1300" i="1" dirty="0" smtClean="0">
                <a:solidFill>
                  <a:schemeClr val="tx1"/>
                </a:solidFill>
              </a:rPr>
              <a:t> </a:t>
            </a:r>
            <a:r>
              <a:rPr lang="fr-FR" sz="1300" i="1" dirty="0" err="1">
                <a:solidFill>
                  <a:schemeClr val="tx1"/>
                </a:solidFill>
              </a:rPr>
              <a:t>Leidos</a:t>
            </a:r>
            <a:r>
              <a:rPr lang="fr-FR" sz="1300" i="1" dirty="0">
                <a:solidFill>
                  <a:schemeClr val="tx1"/>
                </a:solidFill>
              </a:rPr>
              <a:t> </a:t>
            </a:r>
            <a:r>
              <a:rPr lang="fr-FR" sz="1300" i="1" dirty="0" err="1">
                <a:solidFill>
                  <a:schemeClr val="tx1"/>
                </a:solidFill>
              </a:rPr>
              <a:t>Biomedical</a:t>
            </a:r>
            <a:r>
              <a:rPr lang="fr-FR" sz="1300" i="1" dirty="0">
                <a:solidFill>
                  <a:schemeClr val="tx1"/>
                </a:solidFill>
              </a:rPr>
              <a:t> </a:t>
            </a:r>
            <a:r>
              <a:rPr lang="fr-FR" sz="1300" i="1" dirty="0" err="1">
                <a:solidFill>
                  <a:schemeClr val="tx1"/>
                </a:solidFill>
              </a:rPr>
              <a:t>Research</a:t>
            </a:r>
            <a:r>
              <a:rPr lang="fr-FR" sz="1300" i="1" dirty="0">
                <a:solidFill>
                  <a:schemeClr val="tx1"/>
                </a:solidFill>
              </a:rPr>
              <a:t>, </a:t>
            </a:r>
            <a:r>
              <a:rPr lang="fr-FR" sz="1300" i="1" dirty="0" err="1" smtClean="0">
                <a:solidFill>
                  <a:schemeClr val="tx1"/>
                </a:solidFill>
              </a:rPr>
              <a:t>Inc</a:t>
            </a:r>
            <a:endParaRPr lang="fr-FR" sz="1300" i="1" dirty="0">
              <a:solidFill>
                <a:schemeClr val="tx1"/>
              </a:solidFill>
            </a:endParaRPr>
          </a:p>
          <a:p>
            <a:pPr marL="800100" lvl="1" indent="-342900" algn="l">
              <a:spcBef>
                <a:spcPts val="0"/>
              </a:spcBef>
              <a:buAutoNum type="arabicParenBoth"/>
            </a:pPr>
            <a:r>
              <a:rPr lang="fr-FR" sz="1300" i="1" dirty="0" err="1" smtClean="0">
                <a:solidFill>
                  <a:schemeClr val="tx1"/>
                </a:solidFill>
              </a:rPr>
              <a:t>Laboratory</a:t>
            </a:r>
            <a:r>
              <a:rPr lang="fr-FR" sz="1300" i="1" dirty="0" smtClean="0">
                <a:solidFill>
                  <a:schemeClr val="tx1"/>
                </a:solidFill>
              </a:rPr>
              <a:t> </a:t>
            </a:r>
            <a:r>
              <a:rPr lang="fr-FR" sz="1300" i="1" dirty="0">
                <a:solidFill>
                  <a:schemeClr val="tx1"/>
                </a:solidFill>
              </a:rPr>
              <a:t>of </a:t>
            </a:r>
            <a:r>
              <a:rPr lang="fr-FR" sz="1300" i="1" dirty="0" err="1">
                <a:solidFill>
                  <a:schemeClr val="tx1"/>
                </a:solidFill>
              </a:rPr>
              <a:t>Immunoregulation</a:t>
            </a:r>
            <a:r>
              <a:rPr lang="fr-FR" sz="1300" i="1" dirty="0">
                <a:solidFill>
                  <a:schemeClr val="tx1"/>
                </a:solidFill>
              </a:rPr>
              <a:t>, NIAID, </a:t>
            </a:r>
            <a:r>
              <a:rPr lang="fr-FR" sz="1300" i="1" dirty="0" smtClean="0">
                <a:solidFill>
                  <a:schemeClr val="tx1"/>
                </a:solidFill>
              </a:rPr>
              <a:t>NIH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275856" y="5347955"/>
            <a:ext cx="28827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D1282E"/>
                </a:solidFill>
                <a:latin typeface="Gill Sans MT" panose="020B0502020104020203" pitchFamily="34" charset="0"/>
              </a:rPr>
              <a:t>PAGE 2016, Lisboa, Portugal</a:t>
            </a:r>
            <a:endParaRPr lang="fr-FR" sz="1600" b="1" dirty="0">
              <a:solidFill>
                <a:srgbClr val="D1282E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46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Extension of </a:t>
            </a:r>
            <a:r>
              <a:rPr lang="fr-FR" dirty="0" err="1" smtClean="0"/>
              <a:t>multiscale</a:t>
            </a:r>
            <a:r>
              <a:rPr lang="fr-FR" dirty="0" smtClean="0"/>
              <a:t> model to </a:t>
            </a:r>
            <a:r>
              <a:rPr lang="fr-FR" dirty="0" err="1" smtClean="0"/>
              <a:t>take</a:t>
            </a:r>
            <a:r>
              <a:rPr lang="fr-FR" dirty="0" smtClean="0"/>
              <a:t> </a:t>
            </a:r>
            <a:r>
              <a:rPr lang="fr-FR" dirty="0" err="1" smtClean="0"/>
              <a:t>into</a:t>
            </a:r>
            <a:r>
              <a:rPr lang="fr-FR" dirty="0" smtClean="0"/>
              <a:t> </a:t>
            </a:r>
            <a:r>
              <a:rPr lang="fr-FR" dirty="0" err="1" smtClean="0"/>
              <a:t>account</a:t>
            </a:r>
            <a:r>
              <a:rPr lang="fr-FR" dirty="0" smtClean="0"/>
              <a:t> </a:t>
            </a:r>
            <a:r>
              <a:rPr lang="fr-FR" dirty="0" err="1" smtClean="0"/>
              <a:t>infectious</a:t>
            </a:r>
            <a:r>
              <a:rPr lang="fr-FR" dirty="0" smtClean="0"/>
              <a:t> virus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8042-7AF0-4B9A-A13D-6EE0D1CB4766}" type="slidenum">
              <a:rPr lang="fr-FR" smtClean="0"/>
              <a:t>10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err="1" smtClean="0"/>
              <a:t>Methods</a:t>
            </a:r>
            <a:endParaRPr lang="fr-FR" dirty="0"/>
          </a:p>
        </p:txBody>
      </p:sp>
      <p:pic>
        <p:nvPicPr>
          <p:cNvPr id="8" name="Picture 3" descr="C:\Users\Jérémie\Slides\synergy3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028626"/>
            <a:ext cx="6332787" cy="4478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e 10"/>
          <p:cNvGrpSpPr/>
          <p:nvPr/>
        </p:nvGrpSpPr>
        <p:grpSpPr>
          <a:xfrm>
            <a:off x="4139952" y="2564904"/>
            <a:ext cx="2296710" cy="1611983"/>
            <a:chOff x="3957973" y="2350523"/>
            <a:chExt cx="2296710" cy="1611983"/>
          </a:xfrm>
        </p:grpSpPr>
        <p:sp>
          <p:nvSpPr>
            <p:cNvPr id="9" name="ZoneTexte 8"/>
            <p:cNvSpPr txBox="1"/>
            <p:nvPr/>
          </p:nvSpPr>
          <p:spPr>
            <a:xfrm>
              <a:off x="3957973" y="2350523"/>
              <a:ext cx="1224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solidFill>
                    <a:srgbClr val="92D050"/>
                  </a:solidFill>
                </a:rPr>
                <a:t>Total virus</a:t>
              </a:r>
              <a:endParaRPr lang="fr-FR" b="1" dirty="0">
                <a:solidFill>
                  <a:srgbClr val="92D050"/>
                </a:solidFill>
              </a:endParaRP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4587480" y="3593174"/>
              <a:ext cx="16672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err="1" smtClean="0">
                  <a:solidFill>
                    <a:srgbClr val="FF0000"/>
                  </a:solidFill>
                </a:rPr>
                <a:t>Infectious</a:t>
              </a:r>
              <a:r>
                <a:rPr lang="fr-FR" b="1" dirty="0" smtClean="0">
                  <a:solidFill>
                    <a:srgbClr val="FF0000"/>
                  </a:solidFill>
                </a:rPr>
                <a:t> virus</a:t>
              </a:r>
              <a:endParaRPr lang="fr-FR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321276" y="5535536"/>
            <a:ext cx="8640960" cy="792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SzPct val="120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SzPct val="60000"/>
              <a:buFont typeface="Courier New" panose="02070309020205020404" pitchFamily="49" charset="0"/>
              <a:buChar char="o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SzPct val="80000"/>
              <a:buFont typeface="Wingdings" panose="05000000000000000000" pitchFamily="2" charset="2"/>
              <a:buChar char="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>
              <a:buSz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Most of virus observed at EOT are non-infectious virus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08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Extended </a:t>
            </a:r>
            <a:r>
              <a:rPr lang="fr-FR" dirty="0" err="1" smtClean="0"/>
              <a:t>multiscale</a:t>
            </a:r>
            <a:r>
              <a:rPr lang="fr-FR" dirty="0" smtClean="0"/>
              <a:t> model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320679" y="4307586"/>
                <a:ext cx="8640960" cy="2217758"/>
              </a:xfrm>
            </p:spPr>
            <p:txBody>
              <a:bodyPr>
                <a:normAutofit/>
              </a:bodyPr>
              <a:lstStyle/>
              <a:p>
                <a:r>
                  <a:rPr lang="fr-FR" dirty="0" smtClean="0"/>
                  <a:t>p</a:t>
                </a:r>
                <a:r>
                  <a:rPr lang="fr-FR" baseline="-25000" dirty="0" err="1"/>
                  <a:t>I</a:t>
                </a:r>
                <a:r>
                  <a:rPr lang="fr-FR" dirty="0"/>
                  <a:t>(t): </a:t>
                </a:r>
                <a:r>
                  <a:rPr lang="en-US" dirty="0"/>
                  <a:t>proportion of </a:t>
                </a:r>
                <a:r>
                  <a:rPr lang="en-US" dirty="0" err="1"/>
                  <a:t>vRNA</a:t>
                </a:r>
                <a:r>
                  <a:rPr lang="en-US" dirty="0"/>
                  <a:t> assembled and packaged as infectious virus among all the virus released at time </a:t>
                </a:r>
                <a:r>
                  <a:rPr lang="en-US" i="1" dirty="0" smtClean="0"/>
                  <a:t>t: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λt</m:t>
                        </m:r>
                      </m:sup>
                    </m:sSup>
                  </m:oMath>
                </a14:m>
                <a:r>
                  <a:rPr lang="fr-FR" i="1" dirty="0" smtClean="0"/>
                  <a:t> </a:t>
                </a:r>
              </a:p>
              <a:p>
                <a:pPr lvl="1"/>
                <a:r>
                  <a:rPr lang="fr-FR" dirty="0" smtClean="0"/>
                  <a:t>p</a:t>
                </a:r>
                <a:r>
                  <a:rPr lang="fr-FR" baseline="-25000" dirty="0" smtClean="0"/>
                  <a:t>0</a:t>
                </a:r>
                <a:r>
                  <a:rPr lang="fr-FR" dirty="0"/>
                  <a:t>:</a:t>
                </a:r>
                <a:r>
                  <a:rPr lang="fr-FR" dirty="0" smtClean="0"/>
                  <a:t> </a:t>
                </a:r>
                <a:r>
                  <a:rPr lang="en-US" dirty="0"/>
                  <a:t>proportion of infectious virus in absence of treatment </a:t>
                </a:r>
                <a:endParaRPr lang="en-US" dirty="0" smtClean="0"/>
              </a:p>
              <a:p>
                <a:pPr lvl="1"/>
                <a:r>
                  <a:rPr lang="fr-FR" dirty="0" smtClean="0">
                    <a:sym typeface="Symbol" panose="05050102010706020507" pitchFamily="18" charset="2"/>
                  </a:rPr>
                  <a:t>: </a:t>
                </a:r>
                <a:r>
                  <a:rPr lang="fr-FR" dirty="0" err="1" smtClean="0">
                    <a:sym typeface="Symbol" panose="05050102010706020507" pitchFamily="18" charset="2"/>
                  </a:rPr>
                  <a:t>decay</a:t>
                </a:r>
                <a:r>
                  <a:rPr lang="fr-FR" dirty="0" smtClean="0">
                    <a:sym typeface="Symbol" panose="05050102010706020507" pitchFamily="18" charset="2"/>
                  </a:rPr>
                  <a:t> rate of </a:t>
                </a:r>
                <a:r>
                  <a:rPr lang="fr-FR" dirty="0" err="1" smtClean="0">
                    <a:sym typeface="Symbol" panose="05050102010706020507" pitchFamily="18" charset="2"/>
                  </a:rPr>
                  <a:t>infectious</a:t>
                </a:r>
                <a:r>
                  <a:rPr lang="fr-FR" dirty="0" smtClean="0">
                    <a:sym typeface="Symbol" panose="05050102010706020507" pitchFamily="18" charset="2"/>
                  </a:rPr>
                  <a:t> virus production over time</a:t>
                </a:r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0679" y="4307586"/>
                <a:ext cx="8640960" cy="2217758"/>
              </a:xfrm>
              <a:blipFill rotWithShape="0">
                <a:blip r:embed="rId3"/>
                <a:stretch>
                  <a:fillRect l="-988" t="-551" r="-21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8042-7AF0-4B9A-A13D-6EE0D1CB4766}" type="slidenum">
              <a:rPr lang="fr-FR" smtClean="0"/>
              <a:t>11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err="1" smtClean="0"/>
              <a:t>Methods</a:t>
            </a:r>
            <a:endParaRPr lang="fr-FR" dirty="0"/>
          </a:p>
        </p:txBody>
      </p:sp>
      <p:grpSp>
        <p:nvGrpSpPr>
          <p:cNvPr id="176" name="Groupe 175"/>
          <p:cNvGrpSpPr/>
          <p:nvPr/>
        </p:nvGrpSpPr>
        <p:grpSpPr>
          <a:xfrm>
            <a:off x="1259632" y="649253"/>
            <a:ext cx="6655207" cy="3669435"/>
            <a:chOff x="611560" y="1155305"/>
            <a:chExt cx="6655207" cy="3669435"/>
          </a:xfrm>
        </p:grpSpPr>
        <p:grpSp>
          <p:nvGrpSpPr>
            <p:cNvPr id="83" name="Group 169"/>
            <p:cNvGrpSpPr/>
            <p:nvPr/>
          </p:nvGrpSpPr>
          <p:grpSpPr>
            <a:xfrm>
              <a:off x="611560" y="1486779"/>
              <a:ext cx="6655207" cy="3024335"/>
              <a:chOff x="489298" y="943780"/>
              <a:chExt cx="5723559" cy="2224988"/>
            </a:xfrm>
          </p:grpSpPr>
          <p:sp>
            <p:nvSpPr>
              <p:cNvPr id="137" name="Line 105"/>
              <p:cNvSpPr>
                <a:spLocks noChangeShapeType="1"/>
              </p:cNvSpPr>
              <p:nvPr/>
            </p:nvSpPr>
            <p:spPr bwMode="auto">
              <a:xfrm flipH="1" flipV="1">
                <a:off x="2469366" y="1797675"/>
                <a:ext cx="1402059" cy="32981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grpSp>
            <p:nvGrpSpPr>
              <p:cNvPr id="138" name="Group 98"/>
              <p:cNvGrpSpPr>
                <a:grpSpLocks/>
              </p:cNvGrpSpPr>
              <p:nvPr/>
            </p:nvGrpSpPr>
            <p:grpSpPr bwMode="auto">
              <a:xfrm flipH="1">
                <a:off x="2173865" y="1668908"/>
                <a:ext cx="278529" cy="224051"/>
                <a:chOff x="3713" y="-1233"/>
                <a:chExt cx="1046" cy="949"/>
              </a:xfrm>
            </p:grpSpPr>
            <p:sp>
              <p:nvSpPr>
                <p:cNvPr id="151" name="Oval 99" descr="Wide upward diagonal"/>
                <p:cNvSpPr>
                  <a:spLocks noChangeArrowheads="1"/>
                </p:cNvSpPr>
                <p:nvPr/>
              </p:nvSpPr>
              <p:spPr bwMode="auto">
                <a:xfrm>
                  <a:off x="3713" y="-855"/>
                  <a:ext cx="240" cy="221"/>
                </a:xfrm>
                <a:prstGeom prst="ellipse">
                  <a:avLst/>
                </a:prstGeom>
                <a:pattFill prst="wdUpDiag">
                  <a:fgClr>
                    <a:schemeClr val="folHlink"/>
                  </a:fgClr>
                  <a:bgClr>
                    <a:srgbClr val="FFFFFF"/>
                  </a:bgClr>
                </a:patt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152" name="Oval 100" descr="Wide upward diagonal"/>
                <p:cNvSpPr>
                  <a:spLocks noChangeArrowheads="1"/>
                </p:cNvSpPr>
                <p:nvPr/>
              </p:nvSpPr>
              <p:spPr bwMode="auto">
                <a:xfrm>
                  <a:off x="4273" y="-606"/>
                  <a:ext cx="240" cy="221"/>
                </a:xfrm>
                <a:prstGeom prst="ellipse">
                  <a:avLst/>
                </a:prstGeom>
                <a:pattFill prst="wdUpDiag">
                  <a:fgClr>
                    <a:schemeClr val="folHlink"/>
                  </a:fgClr>
                  <a:bgClr>
                    <a:srgbClr val="FFFFFF"/>
                  </a:bgClr>
                </a:patt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153" name="Oval 101" descr="Wide upward diagonal"/>
                <p:cNvSpPr>
                  <a:spLocks noChangeArrowheads="1"/>
                </p:cNvSpPr>
                <p:nvPr/>
              </p:nvSpPr>
              <p:spPr bwMode="auto">
                <a:xfrm>
                  <a:off x="4519" y="-1035"/>
                  <a:ext cx="240" cy="221"/>
                </a:xfrm>
                <a:prstGeom prst="ellipse">
                  <a:avLst/>
                </a:prstGeom>
                <a:pattFill prst="wdUpDiag">
                  <a:fgClr>
                    <a:schemeClr val="folHlink"/>
                  </a:fgClr>
                  <a:bgClr>
                    <a:srgbClr val="FFFFFF"/>
                  </a:bgClr>
                </a:patt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154" name="Oval 102" descr="Wide upward diagonal"/>
                <p:cNvSpPr>
                  <a:spLocks noChangeArrowheads="1"/>
                </p:cNvSpPr>
                <p:nvPr/>
              </p:nvSpPr>
              <p:spPr bwMode="auto">
                <a:xfrm>
                  <a:off x="4121" y="-856"/>
                  <a:ext cx="240" cy="221"/>
                </a:xfrm>
                <a:prstGeom prst="ellipse">
                  <a:avLst/>
                </a:prstGeom>
                <a:pattFill prst="wdUpDiag">
                  <a:fgClr>
                    <a:schemeClr val="folHlink"/>
                  </a:fgClr>
                  <a:bgClr>
                    <a:srgbClr val="FFFFFF"/>
                  </a:bgClr>
                </a:patt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155" name="Oval 103" descr="Wide upward diagonal"/>
                <p:cNvSpPr>
                  <a:spLocks noChangeArrowheads="1"/>
                </p:cNvSpPr>
                <p:nvPr/>
              </p:nvSpPr>
              <p:spPr bwMode="auto">
                <a:xfrm>
                  <a:off x="3865" y="-505"/>
                  <a:ext cx="240" cy="221"/>
                </a:xfrm>
                <a:prstGeom prst="ellipse">
                  <a:avLst/>
                </a:prstGeom>
                <a:pattFill prst="wdUpDiag">
                  <a:fgClr>
                    <a:schemeClr val="folHlink"/>
                  </a:fgClr>
                  <a:bgClr>
                    <a:srgbClr val="FFFFFF"/>
                  </a:bgClr>
                </a:patt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156" name="Oval 104" descr="Wide upward diagonal"/>
                <p:cNvSpPr>
                  <a:spLocks noChangeArrowheads="1"/>
                </p:cNvSpPr>
                <p:nvPr/>
              </p:nvSpPr>
              <p:spPr bwMode="auto">
                <a:xfrm>
                  <a:off x="4154" y="-1233"/>
                  <a:ext cx="240" cy="221"/>
                </a:xfrm>
                <a:prstGeom prst="ellipse">
                  <a:avLst/>
                </a:prstGeom>
                <a:pattFill prst="wdUpDiag">
                  <a:fgClr>
                    <a:schemeClr val="folHlink"/>
                  </a:fgClr>
                  <a:bgClr>
                    <a:srgbClr val="FFFFFF"/>
                  </a:bgClr>
                </a:patt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</p:grpSp>
          <p:sp>
            <p:nvSpPr>
              <p:cNvPr id="139" name="Oval 2"/>
              <p:cNvSpPr>
                <a:spLocks noChangeArrowheads="1"/>
              </p:cNvSpPr>
              <p:nvPr/>
            </p:nvSpPr>
            <p:spPr bwMode="auto">
              <a:xfrm flipH="1">
                <a:off x="489298" y="1764982"/>
                <a:ext cx="923737" cy="800417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40" name="Line 94"/>
              <p:cNvSpPr>
                <a:spLocks noChangeShapeType="1"/>
              </p:cNvSpPr>
              <p:nvPr/>
            </p:nvSpPr>
            <p:spPr bwMode="auto">
              <a:xfrm>
                <a:off x="922792" y="2625724"/>
                <a:ext cx="4762" cy="39052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sysDash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grpSp>
            <p:nvGrpSpPr>
              <p:cNvPr id="141" name="Group 50"/>
              <p:cNvGrpSpPr/>
              <p:nvPr/>
            </p:nvGrpSpPr>
            <p:grpSpPr>
              <a:xfrm>
                <a:off x="914661" y="943780"/>
                <a:ext cx="3129679" cy="835149"/>
                <a:chOff x="914661" y="1146980"/>
                <a:chExt cx="3129679" cy="835149"/>
              </a:xfrm>
            </p:grpSpPr>
            <p:sp>
              <p:nvSpPr>
                <p:cNvPr id="148" name="Line 105"/>
                <p:cNvSpPr>
                  <a:spLocks noChangeShapeType="1"/>
                </p:cNvSpPr>
                <p:nvPr/>
              </p:nvSpPr>
              <p:spPr bwMode="auto">
                <a:xfrm flipV="1">
                  <a:off x="922792" y="1146980"/>
                  <a:ext cx="0" cy="835149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none" w="med" len="med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149" name="Line 105"/>
                <p:cNvSpPr>
                  <a:spLocks noChangeShapeType="1"/>
                </p:cNvSpPr>
                <p:nvPr/>
              </p:nvSpPr>
              <p:spPr bwMode="auto">
                <a:xfrm flipV="1">
                  <a:off x="914661" y="1149486"/>
                  <a:ext cx="3129679" cy="8397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none" w="med" len="med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150" name="Line 105"/>
                <p:cNvSpPr>
                  <a:spLocks noChangeShapeType="1"/>
                </p:cNvSpPr>
                <p:nvPr/>
              </p:nvSpPr>
              <p:spPr bwMode="auto">
                <a:xfrm>
                  <a:off x="4033574" y="1146980"/>
                  <a:ext cx="0" cy="30867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</p:grpSp>
          <p:sp>
            <p:nvSpPr>
              <p:cNvPr id="142" name="Text Box 95"/>
              <p:cNvSpPr txBox="1">
                <a:spLocks noChangeArrowheads="1"/>
              </p:cNvSpPr>
              <p:nvPr/>
            </p:nvSpPr>
            <p:spPr bwMode="auto">
              <a:xfrm flipH="1">
                <a:off x="2193301" y="967014"/>
                <a:ext cx="752489" cy="25850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dirty="0" smtClean="0">
                    <a:solidFill>
                      <a:prstClr val="black"/>
                    </a:solidFill>
                    <a:latin typeface="Calibri"/>
                    <a:cs typeface="+mn-cs"/>
                  </a:rPr>
                  <a:t>Infection</a:t>
                </a:r>
                <a:endParaRPr lang="en-US" sz="1400" b="1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43" name="Text Box 93"/>
              <p:cNvSpPr txBox="1">
                <a:spLocks noChangeArrowheads="1"/>
              </p:cNvSpPr>
              <p:nvPr/>
            </p:nvSpPr>
            <p:spPr bwMode="auto">
              <a:xfrm flipH="1">
                <a:off x="1944852" y="1914854"/>
                <a:ext cx="817345" cy="38493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i="1" dirty="0" smtClean="0">
                    <a:solidFill>
                      <a:prstClr val="black"/>
                    </a:solidFill>
                    <a:latin typeface="Calibri"/>
                    <a:cs typeface="+mn-cs"/>
                  </a:rPr>
                  <a:t>Infectious </a:t>
                </a:r>
              </a:p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i="1" dirty="0" err="1" smtClean="0">
                    <a:solidFill>
                      <a:prstClr val="black"/>
                    </a:solidFill>
                    <a:latin typeface="Calibri"/>
                  </a:rPr>
                  <a:t>virions</a:t>
                </a:r>
                <a:endParaRPr lang="en-US" sz="1400" b="1" i="1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44" name="Oval 2"/>
              <p:cNvSpPr>
                <a:spLocks noChangeArrowheads="1"/>
              </p:cNvSpPr>
              <p:nvPr/>
            </p:nvSpPr>
            <p:spPr bwMode="auto">
              <a:xfrm flipH="1">
                <a:off x="2780625" y="1297720"/>
                <a:ext cx="3432232" cy="1871048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45" name="Freeform 90"/>
              <p:cNvSpPr>
                <a:spLocks/>
              </p:cNvSpPr>
              <p:nvPr/>
            </p:nvSpPr>
            <p:spPr bwMode="auto">
              <a:xfrm>
                <a:off x="3946216" y="2352236"/>
                <a:ext cx="320675" cy="66675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64" y="29"/>
                  </a:cxn>
                  <a:cxn ang="0">
                    <a:pos x="84" y="0"/>
                  </a:cxn>
                  <a:cxn ang="0">
                    <a:pos x="116" y="29"/>
                  </a:cxn>
                  <a:cxn ang="0">
                    <a:pos x="138" y="13"/>
                  </a:cxn>
                  <a:cxn ang="0">
                    <a:pos x="170" y="16"/>
                  </a:cxn>
                  <a:cxn ang="0">
                    <a:pos x="173" y="29"/>
                  </a:cxn>
                  <a:cxn ang="0">
                    <a:pos x="202" y="20"/>
                  </a:cxn>
                </a:cxnLst>
                <a:rect l="0" t="0" r="r" b="b"/>
                <a:pathLst>
                  <a:path w="202" h="42">
                    <a:moveTo>
                      <a:pt x="0" y="16"/>
                    </a:moveTo>
                    <a:cubicBezTo>
                      <a:pt x="18" y="42"/>
                      <a:pt x="24" y="31"/>
                      <a:pt x="64" y="29"/>
                    </a:cubicBezTo>
                    <a:cubicBezTo>
                      <a:pt x="79" y="20"/>
                      <a:pt x="80" y="18"/>
                      <a:pt x="84" y="0"/>
                    </a:cubicBezTo>
                    <a:cubicBezTo>
                      <a:pt x="107" y="6"/>
                      <a:pt x="107" y="9"/>
                      <a:pt x="116" y="29"/>
                    </a:cubicBezTo>
                    <a:cubicBezTo>
                      <a:pt x="127" y="25"/>
                      <a:pt x="131" y="21"/>
                      <a:pt x="138" y="13"/>
                    </a:cubicBezTo>
                    <a:cubicBezTo>
                      <a:pt x="149" y="14"/>
                      <a:pt x="160" y="12"/>
                      <a:pt x="170" y="16"/>
                    </a:cubicBezTo>
                    <a:cubicBezTo>
                      <a:pt x="174" y="18"/>
                      <a:pt x="169" y="27"/>
                      <a:pt x="173" y="29"/>
                    </a:cubicBezTo>
                    <a:cubicBezTo>
                      <a:pt x="189" y="35"/>
                      <a:pt x="194" y="28"/>
                      <a:pt x="202" y="20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46" name="Text Box 58"/>
              <p:cNvSpPr txBox="1">
                <a:spLocks noChangeArrowheads="1"/>
              </p:cNvSpPr>
              <p:nvPr/>
            </p:nvSpPr>
            <p:spPr bwMode="auto">
              <a:xfrm flipH="1">
                <a:off x="5121359" y="1149222"/>
                <a:ext cx="958424" cy="25850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i="1" dirty="0" smtClean="0">
                    <a:solidFill>
                      <a:prstClr val="black"/>
                    </a:solidFill>
                    <a:latin typeface="Calibri"/>
                    <a:cs typeface="Times New Roman" pitchFamily="18" charset="0"/>
                  </a:rPr>
                  <a:t>Infected cell</a:t>
                </a:r>
                <a:endParaRPr lang="en-US" sz="1400" b="1" i="1" baseline="30000" dirty="0">
                  <a:solidFill>
                    <a:prstClr val="black"/>
                  </a:solidFill>
                  <a:latin typeface="Calibri"/>
                  <a:cs typeface="Times New Roman" pitchFamily="18" charset="0"/>
                </a:endParaRPr>
              </a:p>
            </p:txBody>
          </p:sp>
          <p:sp>
            <p:nvSpPr>
              <p:cNvPr id="147" name="Line 105"/>
              <p:cNvSpPr>
                <a:spLocks noChangeShapeType="1"/>
              </p:cNvSpPr>
              <p:nvPr/>
            </p:nvSpPr>
            <p:spPr bwMode="auto">
              <a:xfrm flipH="1">
                <a:off x="1457770" y="1861878"/>
                <a:ext cx="642771" cy="1397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</p:grpSp>
        <p:grpSp>
          <p:nvGrpSpPr>
            <p:cNvPr id="85" name="Group 43"/>
            <p:cNvGrpSpPr>
              <a:grpSpLocks/>
            </p:cNvGrpSpPr>
            <p:nvPr/>
          </p:nvGrpSpPr>
          <p:grpSpPr bwMode="auto">
            <a:xfrm>
              <a:off x="3201484" y="2618666"/>
              <a:ext cx="357187" cy="306278"/>
              <a:chOff x="2786041" y="2952744"/>
              <a:chExt cx="428625" cy="500063"/>
            </a:xfrm>
          </p:grpSpPr>
          <p:sp>
            <p:nvSpPr>
              <p:cNvPr id="134" name="Oval 95"/>
              <p:cNvSpPr/>
              <p:nvPr/>
            </p:nvSpPr>
            <p:spPr>
              <a:xfrm>
                <a:off x="2786041" y="2952744"/>
                <a:ext cx="428625" cy="500063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4BACC6">
                      <a:lumMod val="50000"/>
                    </a:srgbClr>
                  </a:solidFill>
                </a:endParaRPr>
              </a:p>
            </p:txBody>
          </p:sp>
          <p:cxnSp>
            <p:nvCxnSpPr>
              <p:cNvPr id="135" name="Straight Connector 96"/>
              <p:cNvCxnSpPr>
                <a:stCxn id="134" idx="1"/>
                <a:endCxn id="134" idx="5"/>
              </p:cNvCxnSpPr>
              <p:nvPr/>
            </p:nvCxnSpPr>
            <p:spPr>
              <a:xfrm rot="16200000" flipH="1">
                <a:off x="2822554" y="3051331"/>
                <a:ext cx="355600" cy="30289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97"/>
              <p:cNvCxnSpPr>
                <a:stCxn id="134" idx="7"/>
                <a:endCxn id="134" idx="3"/>
              </p:cNvCxnSpPr>
              <p:nvPr/>
            </p:nvCxnSpPr>
            <p:spPr>
              <a:xfrm rot="16200000" flipH="1" flipV="1">
                <a:off x="2824405" y="3051327"/>
                <a:ext cx="351896" cy="30289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6" name="Text Box 58"/>
            <p:cNvSpPr txBox="1">
              <a:spLocks noChangeArrowheads="1"/>
            </p:cNvSpPr>
            <p:nvPr/>
          </p:nvSpPr>
          <p:spPr bwMode="auto">
            <a:xfrm flipH="1">
              <a:off x="611560" y="2924944"/>
              <a:ext cx="1009387" cy="6668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i="1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Uninfected 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i="1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cell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</a:pPr>
              <a:endParaRPr lang="en-US" sz="1400" b="1" i="1" baseline="30000" dirty="0">
                <a:solidFill>
                  <a:prstClr val="black"/>
                </a:solidFill>
                <a:latin typeface="Calibri"/>
                <a:cs typeface="Times New Roman" pitchFamily="18" charset="0"/>
              </a:endParaRPr>
            </a:p>
          </p:txBody>
        </p:sp>
        <p:sp>
          <p:nvSpPr>
            <p:cNvPr id="87" name="Freeform 90"/>
            <p:cNvSpPr>
              <a:spLocks/>
            </p:cNvSpPr>
            <p:nvPr/>
          </p:nvSpPr>
          <p:spPr bwMode="auto">
            <a:xfrm rot="1974362">
              <a:off x="6702293" y="3160500"/>
              <a:ext cx="360443" cy="79382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64" y="29"/>
                </a:cxn>
                <a:cxn ang="0">
                  <a:pos x="84" y="0"/>
                </a:cxn>
                <a:cxn ang="0">
                  <a:pos x="116" y="29"/>
                </a:cxn>
                <a:cxn ang="0">
                  <a:pos x="138" y="13"/>
                </a:cxn>
                <a:cxn ang="0">
                  <a:pos x="170" y="16"/>
                </a:cxn>
                <a:cxn ang="0">
                  <a:pos x="173" y="29"/>
                </a:cxn>
                <a:cxn ang="0">
                  <a:pos x="202" y="20"/>
                </a:cxn>
              </a:cxnLst>
              <a:rect l="0" t="0" r="r" b="b"/>
              <a:pathLst>
                <a:path w="202" h="42">
                  <a:moveTo>
                    <a:pt x="0" y="16"/>
                  </a:moveTo>
                  <a:cubicBezTo>
                    <a:pt x="18" y="42"/>
                    <a:pt x="24" y="31"/>
                    <a:pt x="64" y="29"/>
                  </a:cubicBezTo>
                  <a:cubicBezTo>
                    <a:pt x="79" y="20"/>
                    <a:pt x="80" y="18"/>
                    <a:pt x="84" y="0"/>
                  </a:cubicBezTo>
                  <a:cubicBezTo>
                    <a:pt x="107" y="6"/>
                    <a:pt x="107" y="9"/>
                    <a:pt x="116" y="29"/>
                  </a:cubicBezTo>
                  <a:cubicBezTo>
                    <a:pt x="127" y="25"/>
                    <a:pt x="131" y="21"/>
                    <a:pt x="138" y="13"/>
                  </a:cubicBezTo>
                  <a:cubicBezTo>
                    <a:pt x="149" y="14"/>
                    <a:pt x="160" y="12"/>
                    <a:pt x="170" y="16"/>
                  </a:cubicBezTo>
                  <a:cubicBezTo>
                    <a:pt x="174" y="18"/>
                    <a:pt x="169" y="27"/>
                    <a:pt x="173" y="29"/>
                  </a:cubicBezTo>
                  <a:cubicBezTo>
                    <a:pt x="189" y="35"/>
                    <a:pt x="194" y="28"/>
                    <a:pt x="202" y="20"/>
                  </a:cubicBezTo>
                </a:path>
              </a:pathLst>
            </a:custGeom>
            <a:ln w="38100">
              <a:headEnd/>
              <a:tailEnd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88" name="Line 94"/>
            <p:cNvSpPr>
              <a:spLocks noChangeShapeType="1"/>
            </p:cNvSpPr>
            <p:nvPr/>
          </p:nvSpPr>
          <p:spPr bwMode="auto">
            <a:xfrm flipH="1">
              <a:off x="5039430" y="3308165"/>
              <a:ext cx="1571984" cy="214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92" name="Line 94"/>
            <p:cNvSpPr>
              <a:spLocks noChangeShapeType="1"/>
            </p:cNvSpPr>
            <p:nvPr/>
          </p:nvSpPr>
          <p:spPr bwMode="auto">
            <a:xfrm>
              <a:off x="3748331" y="4128316"/>
              <a:ext cx="5353" cy="46495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93" name="Text Box 58"/>
            <p:cNvSpPr txBox="1">
              <a:spLocks noChangeArrowheads="1"/>
            </p:cNvSpPr>
            <p:nvPr/>
          </p:nvSpPr>
          <p:spPr bwMode="auto">
            <a:xfrm flipH="1">
              <a:off x="2253298" y="1978602"/>
              <a:ext cx="970137" cy="5232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Assembly/</a:t>
              </a:r>
            </a:p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secretion</a:t>
              </a:r>
              <a:endParaRPr lang="en-US" sz="1400" b="1" dirty="0">
                <a:solidFill>
                  <a:prstClr val="black"/>
                </a:solidFill>
                <a:latin typeface="Calibri"/>
                <a:cs typeface="Times New Roman" pitchFamily="18" charset="0"/>
              </a:endParaRPr>
            </a:p>
          </p:txBody>
        </p:sp>
        <p:sp>
          <p:nvSpPr>
            <p:cNvPr id="94" name="Freeform 90"/>
            <p:cNvSpPr>
              <a:spLocks/>
            </p:cNvSpPr>
            <p:nvPr/>
          </p:nvSpPr>
          <p:spPr bwMode="auto">
            <a:xfrm>
              <a:off x="4643605" y="3147640"/>
              <a:ext cx="360443" cy="79382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64" y="29"/>
                </a:cxn>
                <a:cxn ang="0">
                  <a:pos x="84" y="0"/>
                </a:cxn>
                <a:cxn ang="0">
                  <a:pos x="116" y="29"/>
                </a:cxn>
                <a:cxn ang="0">
                  <a:pos x="138" y="13"/>
                </a:cxn>
                <a:cxn ang="0">
                  <a:pos x="170" y="16"/>
                </a:cxn>
                <a:cxn ang="0">
                  <a:pos x="173" y="29"/>
                </a:cxn>
                <a:cxn ang="0">
                  <a:pos x="202" y="20"/>
                </a:cxn>
              </a:cxnLst>
              <a:rect l="0" t="0" r="r" b="b"/>
              <a:pathLst>
                <a:path w="202" h="42">
                  <a:moveTo>
                    <a:pt x="0" y="16"/>
                  </a:moveTo>
                  <a:cubicBezTo>
                    <a:pt x="18" y="42"/>
                    <a:pt x="24" y="31"/>
                    <a:pt x="64" y="29"/>
                  </a:cubicBezTo>
                  <a:cubicBezTo>
                    <a:pt x="79" y="20"/>
                    <a:pt x="80" y="18"/>
                    <a:pt x="84" y="0"/>
                  </a:cubicBezTo>
                  <a:cubicBezTo>
                    <a:pt x="107" y="6"/>
                    <a:pt x="107" y="9"/>
                    <a:pt x="116" y="29"/>
                  </a:cubicBezTo>
                  <a:cubicBezTo>
                    <a:pt x="127" y="25"/>
                    <a:pt x="131" y="21"/>
                    <a:pt x="138" y="13"/>
                  </a:cubicBezTo>
                  <a:cubicBezTo>
                    <a:pt x="149" y="14"/>
                    <a:pt x="160" y="12"/>
                    <a:pt x="170" y="16"/>
                  </a:cubicBezTo>
                  <a:cubicBezTo>
                    <a:pt x="174" y="18"/>
                    <a:pt x="169" y="27"/>
                    <a:pt x="173" y="29"/>
                  </a:cubicBezTo>
                  <a:cubicBezTo>
                    <a:pt x="189" y="35"/>
                    <a:pt x="194" y="28"/>
                    <a:pt x="202" y="2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95" name="Freeform 90"/>
            <p:cNvSpPr>
              <a:spLocks/>
            </p:cNvSpPr>
            <p:nvPr/>
          </p:nvSpPr>
          <p:spPr bwMode="auto">
            <a:xfrm>
              <a:off x="4643605" y="3277434"/>
              <a:ext cx="360443" cy="79382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64" y="29"/>
                </a:cxn>
                <a:cxn ang="0">
                  <a:pos x="84" y="0"/>
                </a:cxn>
                <a:cxn ang="0">
                  <a:pos x="116" y="29"/>
                </a:cxn>
                <a:cxn ang="0">
                  <a:pos x="138" y="13"/>
                </a:cxn>
                <a:cxn ang="0">
                  <a:pos x="170" y="16"/>
                </a:cxn>
                <a:cxn ang="0">
                  <a:pos x="173" y="29"/>
                </a:cxn>
                <a:cxn ang="0">
                  <a:pos x="202" y="20"/>
                </a:cxn>
              </a:cxnLst>
              <a:rect l="0" t="0" r="r" b="b"/>
              <a:pathLst>
                <a:path w="202" h="42">
                  <a:moveTo>
                    <a:pt x="0" y="16"/>
                  </a:moveTo>
                  <a:cubicBezTo>
                    <a:pt x="18" y="42"/>
                    <a:pt x="24" y="31"/>
                    <a:pt x="64" y="29"/>
                  </a:cubicBezTo>
                  <a:cubicBezTo>
                    <a:pt x="79" y="20"/>
                    <a:pt x="80" y="18"/>
                    <a:pt x="84" y="0"/>
                  </a:cubicBezTo>
                  <a:cubicBezTo>
                    <a:pt x="107" y="6"/>
                    <a:pt x="107" y="9"/>
                    <a:pt x="116" y="29"/>
                  </a:cubicBezTo>
                  <a:cubicBezTo>
                    <a:pt x="127" y="25"/>
                    <a:pt x="131" y="21"/>
                    <a:pt x="138" y="13"/>
                  </a:cubicBezTo>
                  <a:cubicBezTo>
                    <a:pt x="149" y="14"/>
                    <a:pt x="160" y="12"/>
                    <a:pt x="170" y="16"/>
                  </a:cubicBezTo>
                  <a:cubicBezTo>
                    <a:pt x="174" y="18"/>
                    <a:pt x="169" y="27"/>
                    <a:pt x="173" y="29"/>
                  </a:cubicBezTo>
                  <a:cubicBezTo>
                    <a:pt x="189" y="35"/>
                    <a:pt x="194" y="28"/>
                    <a:pt x="202" y="2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grpSp>
          <p:nvGrpSpPr>
            <p:cNvPr id="96" name="Group 43"/>
            <p:cNvGrpSpPr>
              <a:grpSpLocks/>
            </p:cNvGrpSpPr>
            <p:nvPr/>
          </p:nvGrpSpPr>
          <p:grpSpPr bwMode="auto">
            <a:xfrm>
              <a:off x="5436096" y="3140968"/>
              <a:ext cx="357187" cy="306278"/>
              <a:chOff x="2786041" y="2952744"/>
              <a:chExt cx="428625" cy="500063"/>
            </a:xfrm>
          </p:grpSpPr>
          <p:sp>
            <p:nvSpPr>
              <p:cNvPr id="131" name="Oval 95"/>
              <p:cNvSpPr/>
              <p:nvPr/>
            </p:nvSpPr>
            <p:spPr>
              <a:xfrm>
                <a:off x="2786041" y="2952744"/>
                <a:ext cx="428625" cy="50006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4BACC6">
                      <a:lumMod val="50000"/>
                    </a:srgbClr>
                  </a:solidFill>
                </a:endParaRPr>
              </a:p>
            </p:txBody>
          </p:sp>
          <p:cxnSp>
            <p:nvCxnSpPr>
              <p:cNvPr id="132" name="Straight Connector 96"/>
              <p:cNvCxnSpPr>
                <a:stCxn id="131" idx="1"/>
                <a:endCxn id="131" idx="5"/>
              </p:cNvCxnSpPr>
              <p:nvPr/>
            </p:nvCxnSpPr>
            <p:spPr>
              <a:xfrm rot="16200000" flipH="1">
                <a:off x="2822554" y="3051331"/>
                <a:ext cx="355600" cy="30289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97"/>
              <p:cNvCxnSpPr>
                <a:stCxn id="131" idx="7"/>
                <a:endCxn id="131" idx="3"/>
              </p:cNvCxnSpPr>
              <p:nvPr/>
            </p:nvCxnSpPr>
            <p:spPr>
              <a:xfrm rot="16200000" flipH="1" flipV="1">
                <a:off x="2824405" y="3051327"/>
                <a:ext cx="351896" cy="30289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7" name="Text Box 93"/>
            <p:cNvSpPr txBox="1">
              <a:spLocks noChangeArrowheads="1"/>
            </p:cNvSpPr>
            <p:nvPr/>
          </p:nvSpPr>
          <p:spPr bwMode="auto">
            <a:xfrm flipH="1">
              <a:off x="3231646" y="3016289"/>
              <a:ext cx="1000595" cy="5232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dirty="0" smtClean="0">
                  <a:solidFill>
                    <a:srgbClr val="92D050"/>
                  </a:solidFill>
                  <a:latin typeface="Calibri"/>
                  <a:cs typeface="+mn-cs"/>
                </a:rPr>
                <a:t>NS3/NS5A </a:t>
              </a:r>
            </a:p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dirty="0" smtClean="0">
                  <a:solidFill>
                    <a:srgbClr val="92D050"/>
                  </a:solidFill>
                  <a:latin typeface="Calibri"/>
                  <a:cs typeface="+mn-cs"/>
                </a:rPr>
                <a:t>inhibitors</a:t>
              </a:r>
              <a:r>
                <a:rPr lang="en-US" sz="1400" b="1" i="1" dirty="0" smtClean="0">
                  <a:solidFill>
                    <a:srgbClr val="92D050"/>
                  </a:solidFill>
                  <a:latin typeface="Calibri"/>
                  <a:cs typeface="+mn-cs"/>
                </a:rPr>
                <a:t> </a:t>
              </a:r>
              <a:endParaRPr lang="en-US" sz="1400" b="1" i="1" dirty="0">
                <a:solidFill>
                  <a:srgbClr val="92D050"/>
                </a:solidFill>
                <a:latin typeface="Calibri"/>
                <a:cs typeface="+mn-cs"/>
              </a:endParaRPr>
            </a:p>
          </p:txBody>
        </p:sp>
        <p:sp>
          <p:nvSpPr>
            <p:cNvPr id="99" name="Text Box 93"/>
            <p:cNvSpPr txBox="1">
              <a:spLocks noChangeArrowheads="1"/>
            </p:cNvSpPr>
            <p:nvPr/>
          </p:nvSpPr>
          <p:spPr bwMode="auto">
            <a:xfrm flipH="1">
              <a:off x="5226826" y="3488631"/>
              <a:ext cx="1433406" cy="5232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dirty="0" smtClean="0">
                  <a:solidFill>
                    <a:srgbClr val="FF0000"/>
                  </a:solidFill>
                  <a:latin typeface="Calibri"/>
                  <a:cs typeface="+mn-cs"/>
                </a:rPr>
                <a:t>NS3/NS5A/NS5B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dirty="0" smtClean="0">
                  <a:solidFill>
                    <a:srgbClr val="FF0000"/>
                  </a:solidFill>
                  <a:latin typeface="Calibri"/>
                  <a:cs typeface="+mn-cs"/>
                </a:rPr>
                <a:t> inhibitors</a:t>
              </a:r>
            </a:p>
          </p:txBody>
        </p:sp>
        <p:sp>
          <p:nvSpPr>
            <p:cNvPr id="100" name="Text Box 58"/>
            <p:cNvSpPr txBox="1">
              <a:spLocks noChangeArrowheads="1"/>
            </p:cNvSpPr>
            <p:nvPr/>
          </p:nvSpPr>
          <p:spPr bwMode="auto">
            <a:xfrm flipH="1">
              <a:off x="5305736" y="2796455"/>
              <a:ext cx="1018997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Replication</a:t>
              </a:r>
              <a:endParaRPr lang="en-US" sz="1400" b="1" dirty="0">
                <a:solidFill>
                  <a:prstClr val="black"/>
                </a:solidFill>
                <a:latin typeface="Calibri"/>
                <a:cs typeface="Times New Roman" pitchFamily="18" charset="0"/>
              </a:endParaRPr>
            </a:p>
          </p:txBody>
        </p:sp>
        <p:sp>
          <p:nvSpPr>
            <p:cNvPr id="106" name="Freeform 90"/>
            <p:cNvSpPr>
              <a:spLocks/>
            </p:cNvSpPr>
            <p:nvPr/>
          </p:nvSpPr>
          <p:spPr bwMode="auto">
            <a:xfrm rot="1894917">
              <a:off x="6654327" y="3273614"/>
              <a:ext cx="360443" cy="79382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64" y="29"/>
                </a:cxn>
                <a:cxn ang="0">
                  <a:pos x="84" y="0"/>
                </a:cxn>
                <a:cxn ang="0">
                  <a:pos x="116" y="29"/>
                </a:cxn>
                <a:cxn ang="0">
                  <a:pos x="138" y="13"/>
                </a:cxn>
                <a:cxn ang="0">
                  <a:pos x="170" y="16"/>
                </a:cxn>
                <a:cxn ang="0">
                  <a:pos x="173" y="29"/>
                </a:cxn>
                <a:cxn ang="0">
                  <a:pos x="202" y="20"/>
                </a:cxn>
              </a:cxnLst>
              <a:rect l="0" t="0" r="r" b="b"/>
              <a:pathLst>
                <a:path w="202" h="42">
                  <a:moveTo>
                    <a:pt x="0" y="16"/>
                  </a:moveTo>
                  <a:cubicBezTo>
                    <a:pt x="18" y="42"/>
                    <a:pt x="24" y="31"/>
                    <a:pt x="64" y="29"/>
                  </a:cubicBezTo>
                  <a:cubicBezTo>
                    <a:pt x="79" y="20"/>
                    <a:pt x="80" y="18"/>
                    <a:pt x="84" y="0"/>
                  </a:cubicBezTo>
                  <a:cubicBezTo>
                    <a:pt x="107" y="6"/>
                    <a:pt x="107" y="9"/>
                    <a:pt x="116" y="29"/>
                  </a:cubicBezTo>
                  <a:cubicBezTo>
                    <a:pt x="127" y="25"/>
                    <a:pt x="131" y="21"/>
                    <a:pt x="138" y="13"/>
                  </a:cubicBezTo>
                  <a:cubicBezTo>
                    <a:pt x="149" y="14"/>
                    <a:pt x="160" y="12"/>
                    <a:pt x="170" y="16"/>
                  </a:cubicBezTo>
                  <a:cubicBezTo>
                    <a:pt x="174" y="18"/>
                    <a:pt x="169" y="27"/>
                    <a:pt x="173" y="29"/>
                  </a:cubicBezTo>
                  <a:cubicBezTo>
                    <a:pt x="189" y="35"/>
                    <a:pt x="194" y="28"/>
                    <a:pt x="202" y="2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11" name="Line 105"/>
            <p:cNvSpPr>
              <a:spLocks noChangeShapeType="1"/>
            </p:cNvSpPr>
            <p:nvPr/>
          </p:nvSpPr>
          <p:spPr bwMode="auto">
            <a:xfrm flipH="1">
              <a:off x="2943547" y="3461176"/>
              <a:ext cx="1563295" cy="44220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12" name="Oval 99" descr="Wide upward diagonal"/>
            <p:cNvSpPr>
              <a:spLocks noChangeArrowheads="1"/>
            </p:cNvSpPr>
            <p:nvPr/>
          </p:nvSpPr>
          <p:spPr bwMode="auto">
            <a:xfrm flipH="1">
              <a:off x="2805332" y="3863618"/>
              <a:ext cx="74310" cy="70921"/>
            </a:xfrm>
            <a:prstGeom prst="ellipse">
              <a:avLst/>
            </a:prstGeom>
            <a:pattFill prst="wdUpDiag">
              <a:fgClr>
                <a:schemeClr val="folHlink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13" name="Oval 100" descr="Wide upward diagonal"/>
            <p:cNvSpPr>
              <a:spLocks noChangeArrowheads="1"/>
            </p:cNvSpPr>
            <p:nvPr/>
          </p:nvSpPr>
          <p:spPr bwMode="auto">
            <a:xfrm flipH="1">
              <a:off x="2631943" y="3943524"/>
              <a:ext cx="74310" cy="70921"/>
            </a:xfrm>
            <a:prstGeom prst="ellipse">
              <a:avLst/>
            </a:prstGeom>
            <a:pattFill prst="wdUpDiag">
              <a:fgClr>
                <a:schemeClr val="folHlink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14" name="Oval 101" descr="Wide upward diagonal"/>
            <p:cNvSpPr>
              <a:spLocks noChangeArrowheads="1"/>
            </p:cNvSpPr>
            <p:nvPr/>
          </p:nvSpPr>
          <p:spPr bwMode="auto">
            <a:xfrm flipH="1">
              <a:off x="2555776" y="3805854"/>
              <a:ext cx="74310" cy="70921"/>
            </a:xfrm>
            <a:prstGeom prst="ellipse">
              <a:avLst/>
            </a:prstGeom>
            <a:pattFill prst="wdUpDiag">
              <a:fgClr>
                <a:schemeClr val="folHlink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15" name="Oval 102" descr="Wide upward diagonal"/>
            <p:cNvSpPr>
              <a:spLocks noChangeArrowheads="1"/>
            </p:cNvSpPr>
            <p:nvPr/>
          </p:nvSpPr>
          <p:spPr bwMode="auto">
            <a:xfrm flipH="1">
              <a:off x="2679006" y="3863297"/>
              <a:ext cx="74310" cy="70921"/>
            </a:xfrm>
            <a:prstGeom prst="ellipse">
              <a:avLst/>
            </a:prstGeom>
            <a:pattFill prst="wdUpDiag">
              <a:fgClr>
                <a:schemeClr val="folHlink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16" name="Oval 103" descr="Wide upward diagonal"/>
            <p:cNvSpPr>
              <a:spLocks noChangeArrowheads="1"/>
            </p:cNvSpPr>
            <p:nvPr/>
          </p:nvSpPr>
          <p:spPr bwMode="auto">
            <a:xfrm flipH="1">
              <a:off x="2758270" y="3975936"/>
              <a:ext cx="74310" cy="70921"/>
            </a:xfrm>
            <a:prstGeom prst="ellipse">
              <a:avLst/>
            </a:prstGeom>
            <a:pattFill prst="wdUpDiag">
              <a:fgClr>
                <a:schemeClr val="folHlink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17" name="Oval 104" descr="Wide upward diagonal"/>
            <p:cNvSpPr>
              <a:spLocks noChangeArrowheads="1"/>
            </p:cNvSpPr>
            <p:nvPr/>
          </p:nvSpPr>
          <p:spPr bwMode="auto">
            <a:xfrm flipH="1">
              <a:off x="2668789" y="3742314"/>
              <a:ext cx="74310" cy="70921"/>
            </a:xfrm>
            <a:prstGeom prst="ellipse">
              <a:avLst/>
            </a:prstGeom>
            <a:pattFill prst="wdUpDiag">
              <a:fgClr>
                <a:schemeClr val="folHlink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18" name="Text Box 93"/>
            <p:cNvSpPr txBox="1">
              <a:spLocks noChangeArrowheads="1"/>
            </p:cNvSpPr>
            <p:nvPr/>
          </p:nvSpPr>
          <p:spPr bwMode="auto">
            <a:xfrm flipH="1">
              <a:off x="1868565" y="4028859"/>
              <a:ext cx="1254959" cy="5232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i="1" dirty="0" smtClean="0">
                  <a:solidFill>
                    <a:prstClr val="black"/>
                  </a:solidFill>
                  <a:latin typeface="Calibri"/>
                  <a:cs typeface="+mn-cs"/>
                </a:rPr>
                <a:t>Non infectious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i="1" dirty="0" err="1" smtClean="0">
                  <a:solidFill>
                    <a:prstClr val="black"/>
                  </a:solidFill>
                  <a:latin typeface="Calibri"/>
                  <a:cs typeface="+mn-cs"/>
                </a:rPr>
                <a:t>virions</a:t>
              </a:r>
              <a:r>
                <a:rPr lang="en-US" sz="1400" b="1" i="1" dirty="0" smtClean="0">
                  <a:solidFill>
                    <a:prstClr val="black"/>
                  </a:solidFill>
                  <a:latin typeface="Calibri"/>
                  <a:cs typeface="+mn-cs"/>
                </a:rPr>
                <a:t> </a:t>
              </a:r>
              <a:endParaRPr lang="en-US" sz="1400" b="1" i="1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grpSp>
          <p:nvGrpSpPr>
            <p:cNvPr id="161" name="Group 43"/>
            <p:cNvGrpSpPr>
              <a:grpSpLocks/>
            </p:cNvGrpSpPr>
            <p:nvPr/>
          </p:nvGrpSpPr>
          <p:grpSpPr bwMode="auto">
            <a:xfrm>
              <a:off x="3230831" y="3624635"/>
              <a:ext cx="357187" cy="306278"/>
              <a:chOff x="2786041" y="2952744"/>
              <a:chExt cx="428625" cy="500063"/>
            </a:xfrm>
          </p:grpSpPr>
          <p:sp>
            <p:nvSpPr>
              <p:cNvPr id="162" name="Oval 95"/>
              <p:cNvSpPr/>
              <p:nvPr/>
            </p:nvSpPr>
            <p:spPr>
              <a:xfrm>
                <a:off x="2786041" y="2952744"/>
                <a:ext cx="428625" cy="500063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4BACC6">
                      <a:lumMod val="50000"/>
                    </a:srgbClr>
                  </a:solidFill>
                </a:endParaRPr>
              </a:p>
            </p:txBody>
          </p:sp>
          <p:cxnSp>
            <p:nvCxnSpPr>
              <p:cNvPr id="163" name="Straight Connector 96"/>
              <p:cNvCxnSpPr>
                <a:stCxn id="162" idx="1"/>
                <a:endCxn id="162" idx="5"/>
              </p:cNvCxnSpPr>
              <p:nvPr/>
            </p:nvCxnSpPr>
            <p:spPr>
              <a:xfrm rot="16200000" flipH="1">
                <a:off x="2822554" y="3051331"/>
                <a:ext cx="355600" cy="30289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97"/>
              <p:cNvCxnSpPr>
                <a:stCxn id="162" idx="7"/>
                <a:endCxn id="162" idx="3"/>
              </p:cNvCxnSpPr>
              <p:nvPr/>
            </p:nvCxnSpPr>
            <p:spPr>
              <a:xfrm rot="16200000" flipH="1" flipV="1">
                <a:off x="2824405" y="3051327"/>
                <a:ext cx="351896" cy="30289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5" name="ZoneTexte 164"/>
            <p:cNvSpPr txBox="1"/>
            <p:nvPr/>
          </p:nvSpPr>
          <p:spPr>
            <a:xfrm>
              <a:off x="3561839" y="2549608"/>
              <a:ext cx="1079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b="1" dirty="0" smtClean="0"/>
                <a:t>ρ</a:t>
              </a:r>
              <a:r>
                <a:rPr lang="fr-FR" sz="1600" b="1" dirty="0" smtClean="0"/>
                <a:t>(1-</a:t>
              </a:r>
              <a:r>
                <a:rPr lang="fr-FR" sz="1600" b="1" dirty="0" smtClean="0">
                  <a:solidFill>
                    <a:srgbClr val="92D050"/>
                  </a:solidFill>
                  <a:sym typeface="Symbol"/>
                </a:rPr>
                <a:t></a:t>
              </a:r>
              <a:r>
                <a:rPr lang="fr-FR" sz="1600" b="1" baseline="-25000" dirty="0" smtClean="0">
                  <a:solidFill>
                    <a:srgbClr val="92D050"/>
                  </a:solidFill>
                  <a:sym typeface="Symbol"/>
                </a:rPr>
                <a:t>s</a:t>
              </a:r>
              <a:r>
                <a:rPr lang="fr-FR" sz="1600" b="1" dirty="0" smtClean="0">
                  <a:sym typeface="Symbol"/>
                </a:rPr>
                <a:t>)</a:t>
              </a:r>
              <a:r>
                <a:rPr lang="fr-FR" sz="1600" b="1" dirty="0" err="1" smtClean="0">
                  <a:solidFill>
                    <a:srgbClr val="0000FF"/>
                  </a:solidFill>
                  <a:sym typeface="Symbol"/>
                </a:rPr>
                <a:t>p</a:t>
              </a:r>
              <a:r>
                <a:rPr lang="fr-FR" sz="1600" b="1" baseline="-25000" dirty="0" err="1" smtClean="0">
                  <a:solidFill>
                    <a:srgbClr val="0000FF"/>
                  </a:solidFill>
                  <a:sym typeface="Symbol"/>
                </a:rPr>
                <a:t>I</a:t>
              </a:r>
              <a:r>
                <a:rPr lang="fr-FR" sz="1600" b="1" dirty="0" smtClean="0">
                  <a:solidFill>
                    <a:srgbClr val="0000FF"/>
                  </a:solidFill>
                  <a:sym typeface="Symbol"/>
                </a:rPr>
                <a:t>(t)</a:t>
              </a:r>
              <a:endParaRPr lang="fr-FR" sz="1600" b="1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166" name="ZoneTexte 165"/>
            <p:cNvSpPr txBox="1"/>
            <p:nvPr/>
          </p:nvSpPr>
          <p:spPr>
            <a:xfrm>
              <a:off x="3593914" y="3605766"/>
              <a:ext cx="13740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b="1" dirty="0" smtClean="0"/>
                <a:t>ρ</a:t>
              </a:r>
              <a:r>
                <a:rPr lang="fr-FR" sz="1600" b="1" dirty="0" smtClean="0"/>
                <a:t>(1-</a:t>
              </a:r>
              <a:r>
                <a:rPr lang="fr-FR" sz="1600" b="1" dirty="0" smtClean="0">
                  <a:solidFill>
                    <a:srgbClr val="92D050"/>
                  </a:solidFill>
                  <a:sym typeface="Symbol"/>
                </a:rPr>
                <a:t></a:t>
              </a:r>
              <a:r>
                <a:rPr lang="fr-FR" sz="1600" b="1" baseline="-25000" dirty="0" smtClean="0">
                  <a:solidFill>
                    <a:srgbClr val="92D050"/>
                  </a:solidFill>
                  <a:sym typeface="Symbol"/>
                </a:rPr>
                <a:t>s</a:t>
              </a:r>
              <a:r>
                <a:rPr lang="fr-FR" sz="1600" b="1" dirty="0" smtClean="0">
                  <a:sym typeface="Symbol"/>
                </a:rPr>
                <a:t>)</a:t>
              </a:r>
              <a:r>
                <a:rPr lang="fr-FR" sz="1600" b="1" dirty="0" smtClean="0">
                  <a:solidFill>
                    <a:srgbClr val="0000FF"/>
                  </a:solidFill>
                  <a:sym typeface="Symbol"/>
                </a:rPr>
                <a:t>(1-p</a:t>
              </a:r>
              <a:r>
                <a:rPr lang="fr-FR" sz="1600" b="1" baseline="-25000" dirty="0" smtClean="0">
                  <a:solidFill>
                    <a:srgbClr val="0000FF"/>
                  </a:solidFill>
                  <a:sym typeface="Symbol"/>
                </a:rPr>
                <a:t>I</a:t>
              </a:r>
              <a:r>
                <a:rPr lang="fr-FR" sz="1600" b="1" dirty="0">
                  <a:solidFill>
                    <a:srgbClr val="0000FF"/>
                  </a:solidFill>
                  <a:sym typeface="Symbol"/>
                </a:rPr>
                <a:t>(t))</a:t>
              </a:r>
              <a:endParaRPr lang="fr-FR" sz="1600" b="1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2455916" y="4455408"/>
              <a:ext cx="2824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/>
                <a:t>c</a:t>
              </a:r>
            </a:p>
          </p:txBody>
        </p:sp>
        <p:sp>
          <p:nvSpPr>
            <p:cNvPr id="168" name="Line 94"/>
            <p:cNvSpPr>
              <a:spLocks noChangeShapeType="1"/>
            </p:cNvSpPr>
            <p:nvPr/>
          </p:nvSpPr>
          <p:spPr bwMode="auto">
            <a:xfrm>
              <a:off x="2772123" y="4312982"/>
              <a:ext cx="5353" cy="46495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Line 94"/>
            <p:cNvSpPr>
              <a:spLocks noChangeShapeType="1"/>
            </p:cNvSpPr>
            <p:nvPr/>
          </p:nvSpPr>
          <p:spPr bwMode="auto">
            <a:xfrm>
              <a:off x="2430211" y="3097172"/>
              <a:ext cx="5353" cy="46495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2130129" y="3055842"/>
              <a:ext cx="2824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/>
                <a:t>c</a:t>
              </a: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2770675" y="1155305"/>
              <a:ext cx="3113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>
                  <a:sym typeface="Symbol"/>
                </a:rPr>
                <a:t></a:t>
              </a:r>
              <a:endParaRPr lang="fr-FR" b="1" dirty="0"/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1909976" y="2493690"/>
              <a:ext cx="3113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>
                  <a:sym typeface="Symbol"/>
                </a:rPr>
                <a:t></a:t>
              </a:r>
              <a:endParaRPr lang="fr-FR" b="1" dirty="0"/>
            </a:p>
          </p:txBody>
        </p:sp>
        <p:sp>
          <p:nvSpPr>
            <p:cNvPr id="173" name="ZoneTexte 172"/>
            <p:cNvSpPr txBox="1"/>
            <p:nvPr/>
          </p:nvSpPr>
          <p:spPr>
            <a:xfrm>
              <a:off x="1140843" y="3773167"/>
              <a:ext cx="4393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/>
                <a:t>d</a:t>
              </a:r>
              <a:endParaRPr lang="fr-FR" b="1" dirty="0"/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3419341" y="4408604"/>
              <a:ext cx="29848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>
                  <a:sym typeface="Symbol"/>
                </a:rPr>
                <a:t></a:t>
              </a:r>
              <a:endParaRPr lang="fr-FR" b="1" dirty="0"/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5815235" y="2989892"/>
              <a:ext cx="89709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>
                  <a:sym typeface="Symbol"/>
                </a:rPr>
                <a:t></a:t>
              </a:r>
              <a:r>
                <a:rPr lang="fr-FR" b="1" dirty="0"/>
                <a:t>(1-</a:t>
              </a:r>
              <a:r>
                <a:rPr lang="fr-FR" b="1" dirty="0">
                  <a:solidFill>
                    <a:srgbClr val="FF0000"/>
                  </a:solidFill>
                  <a:sym typeface="Symbol"/>
                </a:rPr>
                <a:t></a:t>
              </a:r>
              <a:r>
                <a:rPr lang="fr-FR" b="1" baseline="-25000" dirty="0">
                  <a:solidFill>
                    <a:srgbClr val="FF0000"/>
                  </a:solidFill>
                  <a:sym typeface="Symbol"/>
                </a:rPr>
                <a:t></a:t>
              </a:r>
              <a:r>
                <a:rPr lang="fr-FR" b="1" dirty="0">
                  <a:sym typeface="Symbol"/>
                </a:rPr>
                <a:t>)</a:t>
              </a:r>
              <a:endParaRPr lang="fr-FR" b="1" dirty="0"/>
            </a:p>
          </p:txBody>
        </p:sp>
      </p:grp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090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Estimation of viral </a:t>
            </a:r>
            <a:r>
              <a:rPr lang="fr-FR" dirty="0" err="1" smtClean="0"/>
              <a:t>kinetic</a:t>
            </a:r>
            <a:r>
              <a:rPr lang="fr-FR" dirty="0" smtClean="0"/>
              <a:t> </a:t>
            </a:r>
            <a:r>
              <a:rPr lang="fr-FR" dirty="0" err="1" smtClean="0"/>
              <a:t>parameters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total virus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8042-7AF0-4B9A-A13D-6EE0D1CB4766}" type="slidenum">
              <a:rPr lang="fr-FR" smtClean="0"/>
              <a:t>12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err="1" smtClean="0"/>
              <a:t>Methods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06486" y="1587334"/>
                <a:ext cx="8820472" cy="7859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1400" i="1" smtClean="0">
                              <a:solidFill>
                                <a:srgbClr val="89CC4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1400" b="0" i="1" smtClean="0">
                              <a:solidFill>
                                <a:srgbClr val="89CC4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sz="1400" b="0" i="1" smtClean="0">
                              <a:solidFill>
                                <a:srgbClr val="89CC40"/>
                              </a:solidFill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</m:sub>
                      </m:sSub>
                      <m:r>
                        <a:rPr lang="fr-FR" sz="1400" b="0" i="1" smtClean="0">
                          <a:solidFill>
                            <a:srgbClr val="89CC4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1400" b="0" i="1" smtClean="0">
                          <a:solidFill>
                            <a:srgbClr val="89CC4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1400" b="0" i="1" smtClean="0">
                          <a:solidFill>
                            <a:srgbClr val="89CC4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fr-FR" sz="1400" i="0">
                          <a:solidFill>
                            <a:srgbClr val="89CC4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sz="1400" i="1">
                              <a:solidFill>
                                <a:srgbClr val="89CC4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1400" i="1">
                              <a:solidFill>
                                <a:srgbClr val="89CC4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sz="1400" i="0">
                              <a:solidFill>
                                <a:srgbClr val="89CC4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fr-FR" sz="1400" i="1">
                              <a:solidFill>
                                <a:srgbClr val="89CC4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fr-FR" sz="1400" i="1">
                                  <a:solidFill>
                                    <a:srgbClr val="89CC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1400" i="1">
                                  <a:solidFill>
                                    <a:srgbClr val="89CC4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fr-FR" sz="1400" i="0">
                                  <a:solidFill>
                                    <a:srgbClr val="89CC4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FR" sz="1400" i="1">
                                  <a:solidFill>
                                    <a:srgbClr val="89CC40"/>
                                  </a:solidFill>
                                  <a:latin typeface="Cambria Math" panose="02040503050406030204" pitchFamily="18" charset="0"/>
                                </a:rPr>
                                <m:t>𝑐𝑡</m:t>
                              </m:r>
                            </m:sup>
                          </m:sSup>
                          <m:d>
                            <m:dPr>
                              <m:ctrlPr>
                                <a:rPr lang="fr-FR" sz="1400" i="1">
                                  <a:solidFill>
                                    <a:srgbClr val="89CC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1400" i="0">
                                  <a:solidFill>
                                    <a:srgbClr val="89CC4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fr-FR" sz="1400" b="0" i="1" smtClean="0">
                                  <a:solidFill>
                                    <a:srgbClr val="89CC4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sz="1400" i="1">
                                      <a:solidFill>
                                        <a:srgbClr val="89CC4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400" i="1">
                                      <a:solidFill>
                                        <a:srgbClr val="89CC40"/>
                                      </a:solidFill>
                                      <a:latin typeface="Cambria Math" panose="02040503050406030204" pitchFamily="18" charset="0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fr-FR" sz="1400" i="1">
                                      <a:solidFill>
                                        <a:srgbClr val="89CC4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d>
                          <m:f>
                            <m:fPr>
                              <m:ctrlPr>
                                <a:rPr lang="fr-FR" sz="1400" i="1">
                                  <a:solidFill>
                                    <a:srgbClr val="89CC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sz="1400" i="1">
                                  <a:solidFill>
                                    <a:srgbClr val="89CC40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fr-FR" sz="1400" i="1">
                                  <a:solidFill>
                                    <a:srgbClr val="89CC40"/>
                                  </a:solidFill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num>
                            <m:den>
                              <m:r>
                                <a:rPr lang="fr-FR" sz="1400" i="1">
                                  <a:solidFill>
                                    <a:srgbClr val="89CC4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  <m:d>
                            <m:dPr>
                              <m:ctrlPr>
                                <a:rPr lang="fr-FR" sz="1400" i="1">
                                  <a:solidFill>
                                    <a:srgbClr val="89CC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ctrlPr>
                                    <a:rPr lang="fr-FR" sz="1400" i="1">
                                      <a:solidFill>
                                        <a:srgbClr val="89CC4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fr-FR" sz="1400" i="1">
                                          <a:solidFill>
                                            <a:srgbClr val="89CC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FR" sz="1400" i="1">
                                          <a:solidFill>
                                            <a:srgbClr val="89CC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num>
                                    <m:den>
                                      <m:r>
                                        <a:rPr lang="fr-FR" sz="1400" i="1">
                                          <a:solidFill>
                                            <a:srgbClr val="89CC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  <m:r>
                                        <a:rPr lang="fr-FR" sz="1400" i="1">
                                          <a:solidFill>
                                            <a:srgbClr val="89CC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𝛿</m:t>
                                      </m:r>
                                      <m:d>
                                        <m:dPr>
                                          <m:ctrlPr>
                                            <a:rPr lang="fr-FR" sz="1400" i="1">
                                              <a:solidFill>
                                                <a:srgbClr val="89CC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fr-FR" sz="1400" i="1">
                                              <a:solidFill>
                                                <a:srgbClr val="89CC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𝛿</m:t>
                                          </m:r>
                                          <m:r>
                                            <a:rPr lang="fr-FR" sz="1400" i="0">
                                              <a:solidFill>
                                                <a:srgbClr val="89CC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fr-FR" sz="1400" i="1">
                                              <a:solidFill>
                                                <a:srgbClr val="89CC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e>
                                      </m:d>
                                    </m:den>
                                  </m:f>
                                  <m:d>
                                    <m:dPr>
                                      <m:ctrlPr>
                                        <a:rPr lang="fr-FR" sz="1400" i="1">
                                          <a:solidFill>
                                            <a:srgbClr val="89CC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fr-FR" sz="1400" i="1">
                                              <a:solidFill>
                                                <a:srgbClr val="89CC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fr-FR" sz="1400" i="1">
                                              <a:solidFill>
                                                <a:srgbClr val="89CC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fr-FR" sz="1400" i="0">
                                              <a:solidFill>
                                                <a:srgbClr val="89CC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fr-FR" sz="1400" i="1">
                                              <a:solidFill>
                                                <a:srgbClr val="89CC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𝑐𝑡</m:t>
                                          </m:r>
                                        </m:sup>
                                      </m:sSup>
                                      <m:r>
                                        <a:rPr lang="fr-FR" sz="1400" i="0">
                                          <a:solidFill>
                                            <a:srgbClr val="89CC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fr-FR" sz="1400" i="1">
                                              <a:solidFill>
                                                <a:srgbClr val="89CC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fr-FR" sz="1400" i="1">
                                              <a:solidFill>
                                                <a:srgbClr val="89CC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fr-FR" sz="1400" i="0">
                                              <a:solidFill>
                                                <a:srgbClr val="89CC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fr-FR" sz="1400" i="1">
                                              <a:solidFill>
                                                <a:srgbClr val="89CC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𝛿</m:t>
                                          </m:r>
                                          <m:r>
                                            <a:rPr lang="fr-FR" sz="1400" i="1">
                                              <a:solidFill>
                                                <a:srgbClr val="89CC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p>
                                      </m:sSup>
                                    </m:e>
                                  </m:d>
                                  <m:r>
                                    <a:rPr lang="fr-FR" sz="1400" i="0">
                                      <a:solidFill>
                                        <a:srgbClr val="89CC4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fr-FR" sz="1400" i="1">
                                          <a:solidFill>
                                            <a:srgbClr val="89CC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FR" sz="1400" i="0">
                                          <a:solidFill>
                                            <a:srgbClr val="89CC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fr-FR" sz="1400" i="1">
                                          <a:solidFill>
                                            <a:srgbClr val="89CC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  <m:r>
                                        <a:rPr lang="fr-FR" sz="1400" i="0">
                                          <a:solidFill>
                                            <a:srgbClr val="89CC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fr-FR" sz="1400" i="1">
                                          <a:solidFill>
                                            <a:srgbClr val="89CC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𝛿</m:t>
                                      </m:r>
                                      <m:r>
                                        <a:rPr lang="fr-FR" sz="1400" i="0">
                                          <a:solidFill>
                                            <a:srgbClr val="89CC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fr-FR" sz="1400" i="1">
                                          <a:solidFill>
                                            <a:srgbClr val="89CC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den>
                                  </m:f>
                                  <m:d>
                                    <m:dPr>
                                      <m:ctrlPr>
                                        <a:rPr lang="fr-FR" sz="1400" i="1">
                                          <a:solidFill>
                                            <a:srgbClr val="89CC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fr-FR" sz="1400" i="1">
                                              <a:solidFill>
                                                <a:srgbClr val="89CC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sz="1400" i="1">
                                              <a:solidFill>
                                                <a:srgbClr val="89CC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𝑁</m:t>
                                          </m:r>
                                        </m:num>
                                        <m:den>
                                          <m:r>
                                            <a:rPr lang="fr-FR" sz="1400" i="1">
                                              <a:solidFill>
                                                <a:srgbClr val="89CC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𝜌</m:t>
                                          </m:r>
                                        </m:den>
                                      </m:f>
                                      <m:r>
                                        <a:rPr lang="fr-FR" sz="1400" i="0">
                                          <a:solidFill>
                                            <a:srgbClr val="89CC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fr-FR" sz="1400" i="1">
                                              <a:solidFill>
                                                <a:srgbClr val="89CC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sz="1400" i="1">
                                              <a:solidFill>
                                                <a:srgbClr val="89CC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num>
                                        <m:den>
                                          <m:r>
                                            <a:rPr lang="fr-FR" sz="1400" i="1">
                                              <a:solidFill>
                                                <a:srgbClr val="89CC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𝐵</m:t>
                                          </m:r>
                                          <m:r>
                                            <a:rPr lang="fr-FR" sz="1400" i="1">
                                              <a:solidFill>
                                                <a:srgbClr val="89CC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𝛿</m:t>
                                          </m:r>
                                        </m:den>
                                      </m:f>
                                    </m:e>
                                  </m:d>
                                  <m:r>
                                    <a:rPr lang="fr-FR" sz="1400" i="0">
                                      <a:solidFill>
                                        <a:srgbClr val="89CC40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p>
                                    <m:sSupPr>
                                      <m:ctrlPr>
                                        <a:rPr lang="fr-FR" sz="1400" i="1">
                                          <a:solidFill>
                                            <a:srgbClr val="89CC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fr-FR" sz="1400" i="1">
                                          <a:solidFill>
                                            <a:srgbClr val="89CC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fr-FR" sz="1400" i="0">
                                          <a:solidFill>
                                            <a:srgbClr val="89CC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fr-FR" sz="1400" i="1">
                                          <a:solidFill>
                                            <a:srgbClr val="89CC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𝑐𝑡</m:t>
                                      </m:r>
                                    </m:sup>
                                  </m:sSup>
                                  <m:r>
                                    <a:rPr lang="fr-FR" sz="1400" i="0">
                                      <a:solidFill>
                                        <a:srgbClr val="89CC4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fr-FR" sz="1400" i="1">
                                          <a:solidFill>
                                            <a:srgbClr val="89CC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fr-FR" sz="1400" i="1">
                                          <a:solidFill>
                                            <a:srgbClr val="89CC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fr-FR" sz="1400" i="0">
                                          <a:solidFill>
                                            <a:srgbClr val="89CC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d>
                                        <m:dPr>
                                          <m:ctrlPr>
                                            <a:rPr lang="fr-FR" sz="1400" i="1">
                                              <a:solidFill>
                                                <a:srgbClr val="89CC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fr-FR" sz="1400" i="1">
                                              <a:solidFill>
                                                <a:srgbClr val="89CC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𝐵</m:t>
                                          </m:r>
                                          <m:r>
                                            <a:rPr lang="fr-FR" sz="1400" i="0">
                                              <a:solidFill>
                                                <a:srgbClr val="89CC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fr-FR" sz="1400" i="1">
                                              <a:solidFill>
                                                <a:srgbClr val="89CC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𝛿</m:t>
                                          </m:r>
                                        </m:e>
                                      </m:d>
                                      <m:r>
                                        <a:rPr lang="fr-FR" sz="1400" i="1">
                                          <a:solidFill>
                                            <a:srgbClr val="89CC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fr-FR" sz="1600" dirty="0">
                  <a:solidFill>
                    <a:srgbClr val="89CC4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486" y="1587334"/>
                <a:ext cx="8820472" cy="78592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Espace réservé du contenu 2"/>
          <p:cNvSpPr txBox="1">
            <a:spLocks/>
          </p:cNvSpPr>
          <p:nvPr/>
        </p:nvSpPr>
        <p:spPr>
          <a:xfrm>
            <a:off x="296242" y="1052736"/>
            <a:ext cx="8640960" cy="55446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SzPct val="120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SzPct val="60000"/>
              <a:buFont typeface="Courier New" panose="02070309020205020404" pitchFamily="49" charset="0"/>
              <a:buChar char="o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SzPct val="80000"/>
              <a:buFont typeface="Wingdings" panose="05000000000000000000" pitchFamily="2" charset="2"/>
              <a:buChar char="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fr-FR" sz="2200" dirty="0" smtClean="0"/>
              <a:t>Solution for total virus (</a:t>
            </a:r>
            <a:r>
              <a:rPr lang="fr-FR" sz="2200" dirty="0" err="1" smtClean="0"/>
              <a:t>infectious</a:t>
            </a:r>
            <a:r>
              <a:rPr lang="fr-FR" sz="2200" dirty="0" smtClean="0"/>
              <a:t> + </a:t>
            </a:r>
            <a:r>
              <a:rPr lang="fr-FR" sz="2200" dirty="0" err="1" smtClean="0"/>
              <a:t>noninfectious</a:t>
            </a:r>
            <a:r>
              <a:rPr lang="fr-FR" sz="2200" dirty="0" smtClean="0"/>
              <a:t>):</a:t>
            </a:r>
          </a:p>
          <a:p>
            <a:pPr>
              <a:spcAft>
                <a:spcPts val="1200"/>
              </a:spcAft>
            </a:pPr>
            <a:endParaRPr lang="fr-FR" sz="2200" dirty="0"/>
          </a:p>
          <a:p>
            <a:pPr lvl="1">
              <a:spcAft>
                <a:spcPts val="0"/>
              </a:spcAft>
            </a:pPr>
            <a:r>
              <a:rPr lang="fr-FR" sz="1800" dirty="0" err="1" smtClean="0"/>
              <a:t>contains</a:t>
            </a:r>
            <a:r>
              <a:rPr lang="fr-FR" sz="1800" dirty="0" smtClean="0"/>
              <a:t> all viral </a:t>
            </a:r>
            <a:r>
              <a:rPr lang="fr-FR" sz="1800" dirty="0" err="1" smtClean="0"/>
              <a:t>kinetic</a:t>
            </a:r>
            <a:r>
              <a:rPr lang="fr-FR" sz="1800" dirty="0" smtClean="0"/>
              <a:t> </a:t>
            </a:r>
            <a:r>
              <a:rPr lang="fr-FR" sz="1800" dirty="0" err="1" smtClean="0"/>
              <a:t>parameters</a:t>
            </a:r>
            <a:r>
              <a:rPr lang="fr-FR" sz="1800" dirty="0" smtClean="0"/>
              <a:t>, </a:t>
            </a:r>
            <a:r>
              <a:rPr lang="fr-FR" sz="1800" dirty="0" err="1" smtClean="0"/>
              <a:t>except</a:t>
            </a:r>
            <a:r>
              <a:rPr lang="fr-FR" sz="1800" dirty="0" smtClean="0"/>
              <a:t> for </a:t>
            </a:r>
            <a:r>
              <a:rPr lang="fr-FR" sz="1800" dirty="0" err="1" smtClean="0"/>
              <a:t>parameters</a:t>
            </a:r>
            <a:r>
              <a:rPr lang="fr-FR" sz="1800" dirty="0" smtClean="0"/>
              <a:t> </a:t>
            </a:r>
            <a:r>
              <a:rPr lang="fr-FR" sz="1800" dirty="0" err="1" smtClean="0"/>
              <a:t>related</a:t>
            </a:r>
            <a:r>
              <a:rPr lang="fr-FR" sz="1800" dirty="0" smtClean="0"/>
              <a:t> to </a:t>
            </a:r>
            <a:r>
              <a:rPr lang="fr-FR" sz="1800" dirty="0" err="1" smtClean="0"/>
              <a:t>infectious</a:t>
            </a:r>
            <a:r>
              <a:rPr lang="fr-FR" sz="1800" dirty="0" smtClean="0"/>
              <a:t> virus (p</a:t>
            </a:r>
            <a:r>
              <a:rPr lang="fr-FR" sz="1800" baseline="-25000" dirty="0" smtClean="0"/>
              <a:t>0</a:t>
            </a:r>
            <a:r>
              <a:rPr lang="fr-FR" sz="1800" dirty="0" smtClean="0"/>
              <a:t> and </a:t>
            </a:r>
            <a:r>
              <a:rPr lang="fr-FR" sz="1800" dirty="0" smtClean="0">
                <a:sym typeface="Symbol" panose="05050102010706020507" pitchFamily="18" charset="2"/>
              </a:rPr>
              <a:t>)</a:t>
            </a:r>
            <a:endParaRPr lang="fr-FR" sz="2200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 lvl="1">
              <a:spcBef>
                <a:spcPts val="600"/>
              </a:spcBef>
              <a:buFont typeface="Symbol" panose="05050102010706020507" pitchFamily="18" charset="2"/>
              <a:buChar char="Þ"/>
            </a:pPr>
            <a:r>
              <a:rPr lang="fr-FR" sz="1800" dirty="0" err="1" smtClean="0"/>
              <a:t>These</a:t>
            </a:r>
            <a:r>
              <a:rPr lang="fr-FR" sz="1800" dirty="0" smtClean="0"/>
              <a:t> viral </a:t>
            </a:r>
            <a:r>
              <a:rPr lang="fr-FR" sz="1800" dirty="0" err="1"/>
              <a:t>kinetic</a:t>
            </a:r>
            <a:r>
              <a:rPr lang="fr-FR" sz="1800" dirty="0"/>
              <a:t> </a:t>
            </a:r>
            <a:r>
              <a:rPr lang="fr-FR" sz="1800" dirty="0" err="1" smtClean="0"/>
              <a:t>parameters</a:t>
            </a:r>
            <a:r>
              <a:rPr lang="fr-FR" sz="1800" dirty="0" smtClean="0">
                <a:sym typeface="Symbol" panose="05050102010706020507" pitchFamily="18" charset="2"/>
              </a:rPr>
              <a:t> </a:t>
            </a:r>
            <a:r>
              <a:rPr lang="fr-FR" sz="1800" dirty="0" err="1" smtClean="0">
                <a:sym typeface="Symbol" panose="05050102010706020507" pitchFamily="18" charset="2"/>
              </a:rPr>
              <a:t>can</a:t>
            </a:r>
            <a:r>
              <a:rPr lang="fr-FR" sz="1800" dirty="0" smtClean="0">
                <a:sym typeface="Symbol" panose="05050102010706020507" pitchFamily="18" charset="2"/>
              </a:rPr>
              <a:t> </a:t>
            </a:r>
            <a:r>
              <a:rPr lang="fr-FR" sz="1800" dirty="0" err="1" smtClean="0">
                <a:sym typeface="Symbol" panose="05050102010706020507" pitchFamily="18" charset="2"/>
              </a:rPr>
              <a:t>be</a:t>
            </a:r>
            <a:r>
              <a:rPr lang="fr-FR" sz="1800" dirty="0" smtClean="0">
                <a:sym typeface="Symbol" panose="05050102010706020507" pitchFamily="18" charset="2"/>
              </a:rPr>
              <a:t> </a:t>
            </a:r>
            <a:r>
              <a:rPr lang="fr-FR" sz="1800" dirty="0" err="1" smtClean="0">
                <a:sym typeface="Symbol" panose="05050102010706020507" pitchFamily="18" charset="2"/>
              </a:rPr>
              <a:t>estimated</a:t>
            </a:r>
            <a:r>
              <a:rPr lang="fr-FR" sz="1800" dirty="0" smtClean="0">
                <a:sym typeface="Symbol" panose="05050102010706020507" pitchFamily="18" charset="2"/>
              </a:rPr>
              <a:t> </a:t>
            </a:r>
            <a:r>
              <a:rPr lang="fr-FR" sz="1800" dirty="0" err="1" smtClean="0">
                <a:sym typeface="Symbol" panose="05050102010706020507" pitchFamily="18" charset="2"/>
              </a:rPr>
              <a:t>from</a:t>
            </a:r>
            <a:r>
              <a:rPr lang="fr-FR" sz="1800" dirty="0" smtClean="0">
                <a:sym typeface="Symbol" panose="05050102010706020507" pitchFamily="18" charset="2"/>
              </a:rPr>
              <a:t> the </a:t>
            </a:r>
            <a:r>
              <a:rPr lang="fr-FR" sz="1800" dirty="0" err="1" smtClean="0">
                <a:sym typeface="Symbol" panose="05050102010706020507" pitchFamily="18" charset="2"/>
              </a:rPr>
              <a:t>observed</a:t>
            </a:r>
            <a:r>
              <a:rPr lang="fr-FR" sz="1800" dirty="0" smtClean="0">
                <a:sym typeface="Symbol" panose="05050102010706020507" pitchFamily="18" charset="2"/>
              </a:rPr>
              <a:t> total viral </a:t>
            </a:r>
            <a:r>
              <a:rPr lang="fr-FR" sz="1800" dirty="0" err="1" smtClean="0">
                <a:sym typeface="Symbol" panose="05050102010706020507" pitchFamily="18" charset="2"/>
              </a:rPr>
              <a:t>load</a:t>
            </a:r>
            <a:endParaRPr lang="fr-FR" sz="1800" dirty="0" smtClean="0">
              <a:sym typeface="Symbol" panose="05050102010706020507" pitchFamily="18" charset="2"/>
            </a:endParaRPr>
          </a:p>
          <a:p>
            <a:pPr>
              <a:spcBef>
                <a:spcPts val="1200"/>
              </a:spcBef>
            </a:pPr>
            <a:r>
              <a:rPr lang="fr-FR" sz="2200" dirty="0" err="1" smtClean="0">
                <a:sym typeface="Symbol" panose="05050102010706020507" pitchFamily="18" charset="2"/>
              </a:rPr>
              <a:t>Parameter</a:t>
            </a:r>
            <a:r>
              <a:rPr lang="fr-FR" sz="2200" dirty="0" smtClean="0">
                <a:sym typeface="Symbol" panose="05050102010706020507" pitchFamily="18" charset="2"/>
              </a:rPr>
              <a:t> estimation:</a:t>
            </a:r>
          </a:p>
          <a:p>
            <a:pPr lvl="1">
              <a:spcBef>
                <a:spcPts val="0"/>
              </a:spcBef>
            </a:pPr>
            <a:r>
              <a:rPr lang="fr-FR" sz="1800" dirty="0" err="1"/>
              <a:t>Estimated</a:t>
            </a:r>
            <a:r>
              <a:rPr lang="fr-FR" sz="1800" dirty="0"/>
              <a:t> by </a:t>
            </a:r>
            <a:r>
              <a:rPr lang="fr-FR" sz="1800" dirty="0" err="1"/>
              <a:t>fitting</a:t>
            </a:r>
            <a:r>
              <a:rPr lang="fr-FR" sz="1800" dirty="0"/>
              <a:t> the solution for total virus to </a:t>
            </a:r>
            <a:r>
              <a:rPr lang="fr-FR" sz="1800" dirty="0" err="1" smtClean="0"/>
              <a:t>observed</a:t>
            </a:r>
            <a:r>
              <a:rPr lang="fr-FR" sz="1800" dirty="0" smtClean="0"/>
              <a:t> </a:t>
            </a:r>
            <a:r>
              <a:rPr lang="fr-FR" sz="1800" dirty="0"/>
              <a:t>data </a:t>
            </a:r>
            <a:r>
              <a:rPr lang="fr-FR" sz="1800" dirty="0" err="1"/>
              <a:t>until</a:t>
            </a:r>
            <a:r>
              <a:rPr lang="fr-FR" sz="1800" dirty="0"/>
              <a:t> </a:t>
            </a:r>
            <a:r>
              <a:rPr lang="fr-FR" sz="1800" dirty="0" smtClean="0"/>
              <a:t>EOT</a:t>
            </a:r>
          </a:p>
          <a:p>
            <a:pPr lvl="1">
              <a:spcBef>
                <a:spcPts val="0"/>
              </a:spcBef>
            </a:pPr>
            <a:r>
              <a:rPr lang="fr-FR" sz="1800" dirty="0" err="1"/>
              <a:t>Effect</a:t>
            </a:r>
            <a:r>
              <a:rPr lang="fr-FR" sz="1800" dirty="0"/>
              <a:t> of </a:t>
            </a:r>
            <a:r>
              <a:rPr lang="fr-FR" sz="1800" dirty="0" err="1"/>
              <a:t>treatment</a:t>
            </a:r>
            <a:r>
              <a:rPr lang="fr-FR" sz="1800" dirty="0"/>
              <a:t> on </a:t>
            </a:r>
            <a:r>
              <a:rPr lang="fr-FR" sz="1800" dirty="0" err="1"/>
              <a:t>different</a:t>
            </a:r>
            <a:r>
              <a:rPr lang="fr-FR" sz="1800" dirty="0"/>
              <a:t> viral </a:t>
            </a:r>
            <a:r>
              <a:rPr lang="fr-FR" sz="1800" dirty="0" err="1"/>
              <a:t>kinetic</a:t>
            </a:r>
            <a:r>
              <a:rPr lang="fr-FR" sz="1800" dirty="0"/>
              <a:t> </a:t>
            </a:r>
            <a:r>
              <a:rPr lang="fr-FR" sz="1800" dirty="0" err="1"/>
              <a:t>parameters</a:t>
            </a:r>
            <a:r>
              <a:rPr lang="fr-FR" sz="1800" dirty="0"/>
              <a:t> </a:t>
            </a:r>
            <a:r>
              <a:rPr lang="fr-FR" sz="1800" dirty="0" err="1"/>
              <a:t>was</a:t>
            </a:r>
            <a:r>
              <a:rPr lang="fr-FR" sz="1800" dirty="0"/>
              <a:t> </a:t>
            </a:r>
            <a:r>
              <a:rPr lang="fr-FR" sz="1800" dirty="0" err="1"/>
              <a:t>tested</a:t>
            </a:r>
            <a:r>
              <a:rPr lang="fr-FR" sz="1800" dirty="0"/>
              <a:t> </a:t>
            </a:r>
            <a:r>
              <a:rPr lang="fr-FR" sz="1800" dirty="0" err="1"/>
              <a:t>using</a:t>
            </a:r>
            <a:r>
              <a:rPr lang="fr-FR" sz="1800" dirty="0"/>
              <a:t> </a:t>
            </a:r>
            <a:r>
              <a:rPr lang="fr-FR" sz="1800" dirty="0" err="1"/>
              <a:t>likelihood</a:t>
            </a:r>
            <a:r>
              <a:rPr lang="fr-FR" sz="1800" dirty="0"/>
              <a:t> ratio </a:t>
            </a:r>
            <a:r>
              <a:rPr lang="fr-FR" sz="1800" dirty="0" smtClean="0"/>
              <a:t>test</a:t>
            </a:r>
          </a:p>
          <a:p>
            <a:pPr lvl="1">
              <a:spcBef>
                <a:spcPts val="0"/>
              </a:spcBef>
            </a:pPr>
            <a:r>
              <a:rPr lang="fr-FR" sz="1800" dirty="0"/>
              <a:t>Estimation </a:t>
            </a:r>
            <a:r>
              <a:rPr lang="fr-FR" sz="1800" dirty="0" err="1"/>
              <a:t>method</a:t>
            </a:r>
            <a:r>
              <a:rPr lang="fr-FR" sz="1800" dirty="0"/>
              <a:t>: SAEM in MONOLIX 4.3.2 to </a:t>
            </a:r>
            <a:r>
              <a:rPr lang="fr-FR" sz="1800" dirty="0" err="1"/>
              <a:t>handle</a:t>
            </a:r>
            <a:r>
              <a:rPr lang="fr-FR" sz="1800" dirty="0"/>
              <a:t> data </a:t>
            </a:r>
            <a:r>
              <a:rPr lang="fr-FR" sz="1800" dirty="0" err="1"/>
              <a:t>below</a:t>
            </a:r>
            <a:r>
              <a:rPr lang="fr-FR" sz="1800" dirty="0"/>
              <a:t> LOQ and </a:t>
            </a:r>
            <a:r>
              <a:rPr lang="fr-FR" sz="1800" dirty="0" smtClean="0"/>
              <a:t>LOD</a:t>
            </a:r>
            <a:endParaRPr lang="fr-FR" sz="1800" dirty="0"/>
          </a:p>
          <a:p>
            <a:pPr lvl="1">
              <a:spcBef>
                <a:spcPts val="1200"/>
              </a:spcBef>
            </a:pPr>
            <a:endParaRPr lang="fr-FR" sz="1800" dirty="0"/>
          </a:p>
          <a:p>
            <a:pPr lvl="1">
              <a:spcBef>
                <a:spcPts val="1200"/>
              </a:spcBef>
            </a:pPr>
            <a:endParaRPr lang="fr-FR" sz="1800" dirty="0" smtClean="0">
              <a:sym typeface="Symbol" panose="05050102010706020507" pitchFamily="18" charset="2"/>
            </a:endParaRPr>
          </a:p>
          <a:p>
            <a:pPr marL="0" indent="0">
              <a:spcBef>
                <a:spcPts val="1200"/>
              </a:spcBef>
              <a:buNone/>
            </a:pPr>
            <a:endParaRPr lang="fr-FR" sz="2200" dirty="0" smtClean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4312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How to </a:t>
            </a:r>
            <a:r>
              <a:rPr lang="fr-FR" dirty="0" err="1" smtClean="0"/>
              <a:t>obtain</a:t>
            </a:r>
            <a:r>
              <a:rPr lang="fr-FR" dirty="0" smtClean="0"/>
              <a:t> </a:t>
            </a:r>
            <a:r>
              <a:rPr lang="fr-FR" dirty="0" err="1" smtClean="0"/>
              <a:t>parameters</a:t>
            </a:r>
            <a:r>
              <a:rPr lang="fr-FR" dirty="0" smtClean="0"/>
              <a:t> </a:t>
            </a:r>
            <a:r>
              <a:rPr lang="fr-FR" dirty="0" err="1" smtClean="0"/>
              <a:t>related</a:t>
            </a:r>
            <a:r>
              <a:rPr lang="fr-FR" dirty="0" smtClean="0"/>
              <a:t> to </a:t>
            </a:r>
            <a:r>
              <a:rPr lang="fr-FR" dirty="0" err="1" smtClean="0"/>
              <a:t>infectious</a:t>
            </a:r>
            <a:r>
              <a:rPr lang="fr-FR" dirty="0" smtClean="0"/>
              <a:t> virus?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8042-7AF0-4B9A-A13D-6EE0D1CB4766}" type="slidenum">
              <a:rPr lang="fr-FR" smtClean="0"/>
              <a:t>13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err="1" smtClean="0"/>
              <a:t>Methods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05978" y="1700808"/>
                <a:ext cx="9001000" cy="10186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fr-F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𝑛𝑓𝑒𝑐𝑡𝑖𝑜𝑢𝑠</m:t>
                          </m:r>
                        </m:sub>
                      </m:sSub>
                      <m:d>
                        <m:dPr>
                          <m:ctrlPr>
                            <a:rPr lang="fr-FR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fr-FR" sz="1400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1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fr-FR" sz="14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sSub>
                        <m:sSubPr>
                          <m:ctrlPr>
                            <a:rPr lang="fr-FR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sz="1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fr-FR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fr-FR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fr-FR" sz="1400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FR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𝑐𝑡</m:t>
                              </m:r>
                            </m:sup>
                          </m:sSup>
                          <m:r>
                            <a:rPr lang="fr-FR" sz="1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fr-FR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1400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fr-FR" sz="1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fr-FR" sz="1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d>
                          <m:f>
                            <m:fPr>
                              <m:ctrlPr>
                                <a:rPr lang="fr-FR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fr-FR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num>
                            <m:den>
                              <m:r>
                                <a:rPr lang="fr-FR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  <m:d>
                            <m:dPr>
                              <m:ctrlPr>
                                <a:rPr lang="fr-FR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ctrlPr>
                                    <a:rPr lang="fr-FR" sz="1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fr-FR" sz="1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FR" sz="1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num>
                                    <m:den>
                                      <m:r>
                                        <a:rPr lang="fr-FR" sz="1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  <m:r>
                                        <a:rPr lang="fr-FR" sz="1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𝛿</m:t>
                                      </m:r>
                                      <m:d>
                                        <m:dPr>
                                          <m:ctrlPr>
                                            <a:rPr lang="fr-FR" sz="14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fr-FR" sz="14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𝛿</m:t>
                                          </m:r>
                                          <m:r>
                                            <m:rPr>
                                              <m:aln/>
                                            </m:rPr>
                                            <a:rPr lang="fr-FR" sz="1400" i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fr-FR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𝝀</m:t>
                                          </m:r>
                                          <m:r>
                                            <a:rPr lang="fr-FR" sz="1400" i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fr-FR" sz="14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e>
                                      </m:d>
                                    </m:den>
                                  </m:f>
                                  <m:d>
                                    <m:dPr>
                                      <m:ctrlPr>
                                        <a:rPr lang="fr-FR" sz="1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fr-FR" sz="14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fr-FR" sz="14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fr-FR" sz="1400" i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fr-FR" sz="14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𝑐𝑡</m:t>
                                          </m:r>
                                        </m:sup>
                                      </m:sSup>
                                      <m:r>
                                        <a:rPr lang="fr-FR" sz="1400" i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fr-FR" sz="14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fr-FR" sz="14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fr-FR" sz="1400" i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d>
                                            <m:dPr>
                                              <m:ctrlPr>
                                                <a:rPr lang="fr-FR" sz="1400" i="1">
                                                  <a:solidFill>
                                                    <a:srgbClr val="FF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fr-FR" sz="1400" i="1">
                                                  <a:solidFill>
                                                    <a:srgbClr val="FF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𝛿</m:t>
                                              </m:r>
                                              <m:r>
                                                <a:rPr lang="fr-FR" sz="1400" i="0">
                                                  <a:solidFill>
                                                    <a:srgbClr val="FF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r>
                                                <a:rPr lang="fr-FR" sz="1400" b="1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𝝀</m:t>
                                              </m:r>
                                            </m:e>
                                          </m:d>
                                          <m:r>
                                            <a:rPr lang="fr-FR" sz="14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p>
                                      </m:sSup>
                                    </m:e>
                                  </m:d>
                                  <m:r>
                                    <a:rPr lang="fr-FR" sz="1400" i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fr-FR" sz="1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FR" sz="1400" i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fr-FR" sz="1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  <m:r>
                                        <a:rPr lang="fr-FR" sz="1400" i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fr-FR" sz="1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𝛿</m:t>
                                      </m:r>
                                      <m:r>
                                        <a:rPr lang="fr-FR" sz="1400" i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fr-FR" sz="14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𝝀</m:t>
                                      </m:r>
                                      <m:r>
                                        <a:rPr lang="fr-FR" sz="1400" i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fr-FR" sz="1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den>
                                  </m:f>
                                  <m:d>
                                    <m:dPr>
                                      <m:ctrlPr>
                                        <a:rPr lang="fr-FR" sz="1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fr-FR" sz="14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sz="14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𝑁</m:t>
                                          </m:r>
                                        </m:num>
                                        <m:den>
                                          <m:r>
                                            <a:rPr lang="fr-FR" sz="14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𝜌</m:t>
                                          </m:r>
                                        </m:den>
                                      </m:f>
                                      <m:r>
                                        <a:rPr lang="fr-FR" sz="1400" i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fr-FR" sz="14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sz="14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num>
                                        <m:den>
                                          <m:r>
                                            <a:rPr lang="fr-FR" sz="14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𝐵</m:t>
                                          </m:r>
                                          <m:r>
                                            <a:rPr lang="fr-FR" sz="14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𝛿</m:t>
                                          </m:r>
                                        </m:den>
                                      </m:f>
                                    </m:e>
                                  </m:d>
                                  <m:r>
                                    <a:rPr lang="fr-FR" sz="1400" i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p>
                                    <m:sSupPr>
                                      <m:ctrlPr>
                                        <a:rPr lang="fr-FR" sz="1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fr-FR" sz="1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fr-FR" sz="1400" i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fr-FR" sz="1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𝑐𝑡</m:t>
                                      </m:r>
                                    </m:sup>
                                  </m:sSup>
                                  <m:r>
                                    <a:rPr lang="fr-FR" sz="1400" i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fr-FR" sz="1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fr-FR" sz="1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fr-FR" sz="1400" i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d>
                                        <m:dPr>
                                          <m:ctrlPr>
                                            <a:rPr lang="fr-FR" sz="14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fr-FR" sz="14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𝐵</m:t>
                                          </m:r>
                                          <m:r>
                                            <a:rPr lang="fr-FR" sz="1400" i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fr-FR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𝝀</m:t>
                                          </m:r>
                                          <m:r>
                                            <a:rPr lang="fr-FR" sz="1400" i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fr-FR" sz="14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𝛿</m:t>
                                          </m:r>
                                        </m:e>
                                      </m:d>
                                      <m:r>
                                        <a:rPr lang="fr-FR" sz="1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fr-FR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978" y="1700808"/>
                <a:ext cx="9001000" cy="101861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Espace réservé du contenu 2"/>
          <p:cNvSpPr txBox="1">
            <a:spLocks/>
          </p:cNvSpPr>
          <p:nvPr/>
        </p:nvSpPr>
        <p:spPr>
          <a:xfrm>
            <a:off x="385998" y="1124744"/>
            <a:ext cx="8640960" cy="547260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457200" indent="-4572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SzPct val="120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SzPct val="60000"/>
              <a:buFont typeface="Courier New" panose="02070309020205020404" pitchFamily="49" charset="0"/>
              <a:buChar char="o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SzPct val="80000"/>
              <a:buFont typeface="Wingdings" panose="05000000000000000000" pitchFamily="2" charset="2"/>
              <a:buChar char="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sz="2200" dirty="0" smtClean="0"/>
              <a:t>New </a:t>
            </a:r>
            <a:r>
              <a:rPr lang="fr-FR" sz="2200" dirty="0" err="1" smtClean="0"/>
              <a:t>parameters</a:t>
            </a:r>
            <a:r>
              <a:rPr lang="fr-FR" sz="2200" dirty="0" smtClean="0"/>
              <a:t> p</a:t>
            </a:r>
            <a:r>
              <a:rPr lang="fr-FR" sz="2200" baseline="-25000" dirty="0" smtClean="0"/>
              <a:t>0</a:t>
            </a:r>
            <a:r>
              <a:rPr lang="fr-FR" sz="2200" dirty="0" smtClean="0"/>
              <a:t> </a:t>
            </a:r>
            <a:r>
              <a:rPr lang="fr-FR" sz="2200" dirty="0"/>
              <a:t>and </a:t>
            </a:r>
            <a:r>
              <a:rPr lang="fr-FR" sz="2200" dirty="0" smtClean="0">
                <a:sym typeface="Symbol" panose="05050102010706020507" pitchFamily="18" charset="2"/>
              </a:rPr>
              <a:t> </a:t>
            </a:r>
            <a:r>
              <a:rPr lang="fr-FR" sz="2200" dirty="0" err="1" smtClean="0">
                <a:sym typeface="Symbol" panose="05050102010706020507" pitchFamily="18" charset="2"/>
              </a:rPr>
              <a:t>only</a:t>
            </a:r>
            <a:r>
              <a:rPr lang="fr-FR" sz="2200" dirty="0" smtClean="0">
                <a:sym typeface="Symbol" panose="05050102010706020507" pitchFamily="18" charset="2"/>
              </a:rPr>
              <a:t> </a:t>
            </a:r>
            <a:r>
              <a:rPr lang="fr-FR" sz="2200" dirty="0" err="1" smtClean="0">
                <a:sym typeface="Symbol" panose="05050102010706020507" pitchFamily="18" charset="2"/>
              </a:rPr>
              <a:t>depend</a:t>
            </a:r>
            <a:r>
              <a:rPr lang="fr-FR" sz="2200" dirty="0" smtClean="0">
                <a:sym typeface="Symbol" panose="05050102010706020507" pitchFamily="18" charset="2"/>
              </a:rPr>
              <a:t> on </a:t>
            </a:r>
            <a:r>
              <a:rPr lang="fr-FR" sz="2200" dirty="0" err="1" smtClean="0">
                <a:sym typeface="Symbol" panose="05050102010706020507" pitchFamily="18" charset="2"/>
              </a:rPr>
              <a:t>infectious</a:t>
            </a:r>
            <a:r>
              <a:rPr lang="fr-FR" sz="2200" dirty="0" smtClean="0">
                <a:sym typeface="Symbol" panose="05050102010706020507" pitchFamily="18" charset="2"/>
              </a:rPr>
              <a:t> virus</a:t>
            </a:r>
          </a:p>
          <a:p>
            <a:pPr>
              <a:spcBef>
                <a:spcPts val="2400"/>
              </a:spcBef>
              <a:buFont typeface="Symbol" panose="05050102010706020507" pitchFamily="18" charset="2"/>
              <a:buChar char="Þ"/>
            </a:pPr>
            <a:endParaRPr lang="fr-FR" sz="2200" dirty="0" smtClean="0">
              <a:sym typeface="Symbol" panose="05050102010706020507" pitchFamily="18" charset="2"/>
            </a:endParaRPr>
          </a:p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fr-FR" sz="2200" dirty="0" smtClean="0">
                <a:sym typeface="Symbol" panose="05050102010706020507" pitchFamily="18" charset="2"/>
              </a:rPr>
              <a:t>No observation for </a:t>
            </a:r>
            <a:r>
              <a:rPr lang="fr-FR" sz="2200" dirty="0" err="1" smtClean="0">
                <a:sym typeface="Symbol" panose="05050102010706020507" pitchFamily="18" charset="2"/>
              </a:rPr>
              <a:t>infectious</a:t>
            </a:r>
            <a:r>
              <a:rPr lang="fr-FR" sz="2200" dirty="0" smtClean="0">
                <a:sym typeface="Symbol" panose="05050102010706020507" pitchFamily="18" charset="2"/>
              </a:rPr>
              <a:t> virus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200" dirty="0" err="1" smtClean="0">
                <a:sym typeface="Symbol" panose="05050102010706020507" pitchFamily="18" charset="2"/>
              </a:rPr>
              <a:t>Fix</a:t>
            </a:r>
            <a:r>
              <a:rPr lang="fr-FR" sz="2200" dirty="0" smtClean="0">
                <a:sym typeface="Symbol" panose="05050102010706020507" pitchFamily="18" charset="2"/>
              </a:rPr>
              <a:t> p</a:t>
            </a:r>
            <a:r>
              <a:rPr lang="fr-FR" sz="2200" baseline="-25000" dirty="0" smtClean="0">
                <a:sym typeface="Symbol" panose="05050102010706020507" pitchFamily="18" charset="2"/>
              </a:rPr>
              <a:t>0</a:t>
            </a:r>
            <a:r>
              <a:rPr lang="fr-FR" sz="2200" dirty="0" smtClean="0">
                <a:sym typeface="Symbol" panose="05050102010706020507" pitchFamily="18" charset="2"/>
              </a:rPr>
              <a:t> at </a:t>
            </a:r>
            <a:r>
              <a:rPr lang="fr-FR" sz="2200" dirty="0" err="1" smtClean="0">
                <a:sym typeface="Symbol" panose="05050102010706020507" pitchFamily="18" charset="2"/>
              </a:rPr>
              <a:t>different</a:t>
            </a:r>
            <a:r>
              <a:rPr lang="fr-FR" sz="2200" dirty="0" smtClean="0">
                <a:sym typeface="Symbol" panose="05050102010706020507" pitchFamily="18" charset="2"/>
              </a:rPr>
              <a:t> values </a:t>
            </a:r>
            <a:r>
              <a:rPr lang="fr-FR" sz="2200" dirty="0" err="1" smtClean="0">
                <a:sym typeface="Symbol" panose="05050102010706020507" pitchFamily="18" charset="2"/>
              </a:rPr>
              <a:t>from</a:t>
            </a:r>
            <a:r>
              <a:rPr lang="fr-FR" sz="2200" dirty="0" smtClean="0">
                <a:sym typeface="Symbol" panose="05050102010706020507" pitchFamily="18" charset="2"/>
              </a:rPr>
              <a:t> 0.1% to 100% (</a:t>
            </a:r>
            <a:r>
              <a:rPr lang="fr-FR" sz="2200" i="1" dirty="0" err="1" smtClean="0">
                <a:sym typeface="Symbol" panose="05050102010706020507" pitchFamily="18" charset="2"/>
              </a:rPr>
              <a:t>only</a:t>
            </a:r>
            <a:r>
              <a:rPr lang="fr-FR" sz="2200" i="1" dirty="0" smtClean="0">
                <a:sym typeface="Symbol" panose="05050102010706020507" pitchFamily="18" charset="2"/>
              </a:rPr>
              <a:t> </a:t>
            </a:r>
            <a:r>
              <a:rPr lang="fr-FR" sz="2200" i="1" dirty="0" err="1" smtClean="0">
                <a:sym typeface="Symbol" panose="05050102010706020507" pitchFamily="18" charset="2"/>
              </a:rPr>
              <a:t>results</a:t>
            </a:r>
            <a:r>
              <a:rPr lang="fr-FR" sz="2200" i="1" dirty="0" smtClean="0">
                <a:sym typeface="Symbol" panose="05050102010706020507" pitchFamily="18" charset="2"/>
              </a:rPr>
              <a:t> </a:t>
            </a:r>
            <a:r>
              <a:rPr lang="fr-FR" sz="2200" i="1" dirty="0" err="1" smtClean="0">
                <a:sym typeface="Symbol" panose="05050102010706020507" pitchFamily="18" charset="2"/>
              </a:rPr>
              <a:t>with</a:t>
            </a:r>
            <a:r>
              <a:rPr lang="fr-FR" sz="2200" i="1" dirty="0" smtClean="0">
                <a:sym typeface="Symbol" panose="05050102010706020507" pitchFamily="18" charset="2"/>
              </a:rPr>
              <a:t> p</a:t>
            </a:r>
            <a:r>
              <a:rPr lang="fr-FR" sz="2200" i="1" baseline="-25000" dirty="0" smtClean="0">
                <a:sym typeface="Symbol" panose="05050102010706020507" pitchFamily="18" charset="2"/>
              </a:rPr>
              <a:t>0</a:t>
            </a:r>
            <a:r>
              <a:rPr lang="fr-FR" sz="2200" i="1" dirty="0" smtClean="0">
                <a:sym typeface="Symbol" panose="05050102010706020507" pitchFamily="18" charset="2"/>
              </a:rPr>
              <a:t>=100% </a:t>
            </a:r>
            <a:r>
              <a:rPr lang="fr-FR" sz="2200" i="1" dirty="0">
                <a:sym typeface="Symbol" panose="05050102010706020507" pitchFamily="18" charset="2"/>
              </a:rPr>
              <a:t>a</a:t>
            </a:r>
            <a:r>
              <a:rPr lang="fr-FR" sz="2200" i="1" dirty="0" smtClean="0">
                <a:sym typeface="Symbol" panose="05050102010706020507" pitchFamily="18" charset="2"/>
              </a:rPr>
              <a:t>re </a:t>
            </a:r>
            <a:r>
              <a:rPr lang="fr-FR" sz="2200" i="1" dirty="0" err="1" smtClean="0">
                <a:sym typeface="Symbol" panose="05050102010706020507" pitchFamily="18" charset="2"/>
              </a:rPr>
              <a:t>presented</a:t>
            </a:r>
            <a:r>
              <a:rPr lang="fr-FR" sz="2200" dirty="0" smtClean="0">
                <a:sym typeface="Symbol" panose="05050102010706020507" pitchFamily="18" charset="2"/>
              </a:rPr>
              <a:t>)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200" dirty="0" err="1">
                <a:sym typeface="Symbol" panose="05050102010706020507" pitchFamily="18" charset="2"/>
              </a:rPr>
              <a:t>D</a:t>
            </a:r>
            <a:r>
              <a:rPr lang="fr-FR" sz="2200" dirty="0" err="1" smtClean="0">
                <a:sym typeface="Symbol" panose="05050102010706020507" pitchFamily="18" charset="2"/>
              </a:rPr>
              <a:t>etermine</a:t>
            </a:r>
            <a:r>
              <a:rPr lang="fr-FR" sz="2200" dirty="0" smtClean="0">
                <a:sym typeface="Symbol" panose="05050102010706020507" pitchFamily="18" charset="2"/>
              </a:rPr>
              <a:t> the </a:t>
            </a:r>
            <a:r>
              <a:rPr lang="fr-FR" sz="2200" dirty="0" err="1" smtClean="0">
                <a:sym typeface="Symbol" panose="05050102010706020507" pitchFamily="18" charset="2"/>
              </a:rPr>
              <a:t>decay</a:t>
            </a:r>
            <a:r>
              <a:rPr lang="fr-FR" sz="2200" dirty="0" smtClean="0">
                <a:sym typeface="Symbol" panose="05050102010706020507" pitchFamily="18" charset="2"/>
              </a:rPr>
              <a:t> rate of </a:t>
            </a:r>
            <a:r>
              <a:rPr lang="fr-FR" sz="2200" dirty="0" err="1" smtClean="0">
                <a:sym typeface="Symbol" panose="05050102010706020507" pitchFamily="18" charset="2"/>
              </a:rPr>
              <a:t>infectious</a:t>
            </a:r>
            <a:r>
              <a:rPr lang="fr-FR" sz="2200" dirty="0" smtClean="0">
                <a:sym typeface="Symbol" panose="05050102010706020507" pitchFamily="18" charset="2"/>
              </a:rPr>
              <a:t> virus proportion  by calibration:</a:t>
            </a:r>
          </a:p>
          <a:p>
            <a:pPr lvl="1"/>
            <a:r>
              <a:rPr lang="en-US" sz="1800" dirty="0"/>
              <a:t>Simulate 1,000 patients with the viral kinetic parameters obtained from the total viral load for each treatment group</a:t>
            </a:r>
          </a:p>
          <a:p>
            <a:pPr lvl="1"/>
            <a:r>
              <a:rPr lang="en-US" sz="1800" dirty="0" smtClean="0"/>
              <a:t>Find </a:t>
            </a:r>
            <a:r>
              <a:rPr lang="en-US" sz="1800" dirty="0"/>
              <a:t>the minimal </a:t>
            </a:r>
            <a:r>
              <a:rPr lang="en-US" sz="1800" dirty="0" smtClean="0"/>
              <a:t>decay </a:t>
            </a:r>
            <a:r>
              <a:rPr lang="en-US" sz="1800" dirty="0"/>
              <a:t>rate </a:t>
            </a:r>
            <a:r>
              <a:rPr lang="en-US" sz="1800" dirty="0" smtClean="0"/>
              <a:t>λ for each treatment </a:t>
            </a:r>
            <a:r>
              <a:rPr lang="en-US" sz="1800" dirty="0"/>
              <a:t>so that infectious virus is cleared </a:t>
            </a:r>
            <a:r>
              <a:rPr lang="en-US" sz="1800" dirty="0" smtClean="0"/>
              <a:t>in 95% of patients at </a:t>
            </a:r>
            <a:r>
              <a:rPr lang="en-US" sz="1800" dirty="0"/>
              <a:t>EOT (8 weeks for SOF+LDV and 6 weeks for SOF+LDV+DAA)</a:t>
            </a:r>
          </a:p>
          <a:p>
            <a:pPr marL="0" indent="0">
              <a:spcBef>
                <a:spcPts val="1200"/>
              </a:spcBef>
              <a:buNone/>
            </a:pPr>
            <a:endParaRPr lang="fr-FR" sz="2200" dirty="0" smtClean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1801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Viral kinetic parameters </a:t>
            </a:r>
            <a:r>
              <a:rPr lang="en-US" dirty="0" smtClean="0"/>
              <a:t>from total viral load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8042-7AF0-4B9A-A13D-6EE0D1CB4766}" type="slidenum">
              <a:rPr lang="fr-FR" smtClean="0"/>
              <a:t>14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i="1" dirty="0" smtClean="0"/>
              <a:t>(1) RONG et al, </a:t>
            </a:r>
            <a:r>
              <a:rPr lang="fr-FR" i="1" dirty="0" err="1" smtClean="0"/>
              <a:t>Plos</a:t>
            </a:r>
            <a:r>
              <a:rPr lang="fr-FR" i="1" dirty="0" smtClean="0"/>
              <a:t> Comput </a:t>
            </a:r>
            <a:r>
              <a:rPr lang="fr-FR" i="1" dirty="0" err="1" smtClean="0"/>
              <a:t>Biol</a:t>
            </a:r>
            <a:r>
              <a:rPr lang="fr-FR" i="1" dirty="0" smtClean="0"/>
              <a:t>, 2013</a:t>
            </a:r>
          </a:p>
          <a:p>
            <a:r>
              <a:rPr lang="fr-FR" i="1" dirty="0" smtClean="0"/>
              <a:t>(2) GUEDJ et al, </a:t>
            </a:r>
            <a:r>
              <a:rPr lang="fr-FR" i="1" dirty="0" err="1" smtClean="0"/>
              <a:t>Antivir</a:t>
            </a:r>
            <a:r>
              <a:rPr lang="fr-FR" i="1" dirty="0" smtClean="0"/>
              <a:t> </a:t>
            </a:r>
            <a:r>
              <a:rPr lang="fr-FR" i="1" dirty="0" err="1" smtClean="0"/>
              <a:t>Ther</a:t>
            </a:r>
            <a:r>
              <a:rPr lang="fr-FR" i="1" dirty="0" smtClean="0"/>
              <a:t>, 2014</a:t>
            </a:r>
            <a:endParaRPr lang="fr-FR" i="1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err="1" smtClean="0"/>
              <a:t>Results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939874"/>
              </p:ext>
            </p:extLst>
          </p:nvPr>
        </p:nvGraphicFramePr>
        <p:xfrm>
          <a:off x="736427" y="908720"/>
          <a:ext cx="7815162" cy="34735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32148"/>
                <a:gridCol w="1298438"/>
                <a:gridCol w="1296144"/>
                <a:gridCol w="1296144"/>
                <a:gridCol w="1296144"/>
                <a:gridCol w="1296144"/>
              </a:tblGrid>
              <a:tr h="720080"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latin typeface="Gill Sans MT" panose="020B0502020104020203" pitchFamily="34" charset="0"/>
                          <a:sym typeface="Symbol" panose="05050102010706020507" pitchFamily="18" charset="2"/>
                        </a:rPr>
                        <a:t></a:t>
                      </a:r>
                      <a:r>
                        <a:rPr lang="fr-FR" sz="2000" b="0" baseline="0" dirty="0" smtClean="0">
                          <a:latin typeface="Gill Sans MT" panose="020B0502020104020203" pitchFamily="34" charset="0"/>
                        </a:rPr>
                        <a:t> in </a:t>
                      </a:r>
                      <a:r>
                        <a:rPr lang="fr-FR" sz="2000" b="0" baseline="0" dirty="0" err="1" smtClean="0">
                          <a:latin typeface="Gill Sans MT" panose="020B0502020104020203" pitchFamily="34" charset="0"/>
                        </a:rPr>
                        <a:t>blocking</a:t>
                      </a:r>
                      <a:r>
                        <a:rPr lang="fr-FR" sz="2000" b="0" baseline="0" dirty="0" smtClean="0">
                          <a:latin typeface="Gill Sans MT" panose="020B0502020104020203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fr-FR" sz="2000" b="0" baseline="0" dirty="0" err="1" smtClean="0">
                          <a:latin typeface="Gill Sans MT" panose="020B0502020104020203" pitchFamily="34" charset="0"/>
                        </a:rPr>
                        <a:t>assembly</a:t>
                      </a:r>
                      <a:r>
                        <a:rPr lang="fr-FR" sz="2000" b="0" baseline="0" dirty="0" smtClean="0">
                          <a:latin typeface="Gill Sans MT" panose="020B0502020104020203" pitchFamily="34" charset="0"/>
                        </a:rPr>
                        <a:t>/</a:t>
                      </a:r>
                      <a:r>
                        <a:rPr lang="fr-FR" sz="2000" b="0" baseline="0" dirty="0" err="1" smtClean="0">
                          <a:latin typeface="Gill Sans MT" panose="020B0502020104020203" pitchFamily="34" charset="0"/>
                        </a:rPr>
                        <a:t>secretion</a:t>
                      </a:r>
                      <a:endParaRPr lang="fr-FR" sz="2000" b="0" baseline="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latin typeface="Gill Sans MT" panose="020B0502020104020203" pitchFamily="34" charset="0"/>
                          <a:sym typeface="Symbol" panose="05050102010706020507" pitchFamily="18" charset="2"/>
                        </a:rPr>
                        <a:t> </a:t>
                      </a:r>
                      <a:r>
                        <a:rPr lang="fr-FR" sz="2000" b="0" baseline="0" dirty="0" smtClean="0">
                          <a:latin typeface="Gill Sans MT" panose="020B0502020104020203" pitchFamily="34" charset="0"/>
                        </a:rPr>
                        <a:t>in </a:t>
                      </a:r>
                      <a:r>
                        <a:rPr lang="fr-FR" sz="2000" b="0" baseline="0" dirty="0" err="1" smtClean="0">
                          <a:latin typeface="Gill Sans MT" panose="020B0502020104020203" pitchFamily="34" charset="0"/>
                        </a:rPr>
                        <a:t>blocking</a:t>
                      </a:r>
                      <a:r>
                        <a:rPr lang="fr-FR" sz="2000" b="0" baseline="0" dirty="0" smtClean="0">
                          <a:latin typeface="Gill Sans MT" panose="020B0502020104020203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fr-FR" sz="2000" b="0" baseline="0" dirty="0" err="1" smtClean="0">
                          <a:latin typeface="Gill Sans MT" panose="020B0502020104020203" pitchFamily="34" charset="0"/>
                        </a:rPr>
                        <a:t>replication</a:t>
                      </a:r>
                      <a:endParaRPr lang="fr-FR" sz="2000" b="0" baseline="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latin typeface="Gill Sans MT" panose="020B0502020104020203" pitchFamily="34" charset="0"/>
                          <a:sym typeface="Symbol" panose="05050102010706020507" pitchFamily="18" charset="2"/>
                        </a:rPr>
                        <a:t> </a:t>
                      </a:r>
                      <a:r>
                        <a:rPr lang="fr-FR" sz="2000" b="0" baseline="0" dirty="0" smtClean="0">
                          <a:latin typeface="Gill Sans MT" panose="020B0502020104020203" pitchFamily="34" charset="0"/>
                        </a:rPr>
                        <a:t>(day</a:t>
                      </a:r>
                      <a:r>
                        <a:rPr lang="fr-FR" sz="2000" b="0" baseline="30000" dirty="0" smtClean="0">
                          <a:latin typeface="Gill Sans MT" panose="020B0502020104020203" pitchFamily="34" charset="0"/>
                        </a:rPr>
                        <a:t>-1</a:t>
                      </a:r>
                      <a:r>
                        <a:rPr lang="fr-FR" sz="2000" b="0" baseline="0" dirty="0" smtClean="0">
                          <a:latin typeface="Gill Sans MT" panose="020B0502020104020203" pitchFamily="34" charset="0"/>
                        </a:rPr>
                        <a:t>)</a:t>
                      </a:r>
                      <a:endParaRPr lang="fr-FR" sz="2000" b="0" baseline="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 smtClean="0">
                          <a:latin typeface="Gill Sans MT" panose="020B0502020104020203" pitchFamily="34" charset="0"/>
                        </a:rPr>
                        <a:t>0 (-)</a:t>
                      </a:r>
                      <a:endParaRPr lang="fr-FR" sz="2000" b="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 smtClean="0">
                          <a:latin typeface="Gill Sans MT" panose="020B0502020104020203" pitchFamily="34" charset="0"/>
                        </a:rPr>
                        <a:t>0.997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 smtClean="0">
                          <a:latin typeface="Gill Sans MT" panose="020B0502020104020203" pitchFamily="34" charset="0"/>
                        </a:rPr>
                        <a:t>(RSE=3%)</a:t>
                      </a:r>
                      <a:endParaRPr lang="fr-FR" sz="2000" b="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latin typeface="Gill Sans MT" panose="020B0502020104020203" pitchFamily="34" charset="0"/>
                        </a:rPr>
                        <a:t>0.9996 </a:t>
                      </a:r>
                      <a:r>
                        <a:rPr lang="fr-FR" sz="2000" dirty="0" smtClean="0">
                          <a:latin typeface="Gill Sans MT" panose="020B0502020104020203" pitchFamily="34" charset="0"/>
                        </a:rPr>
                        <a:t>(RSE=2%)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latin typeface="Gill Sans MT" panose="020B0502020104020203" pitchFamily="34" charset="0"/>
                        </a:rPr>
                        <a:t>0.98</a:t>
                      </a:r>
                      <a:r>
                        <a:rPr lang="fr-FR" sz="2000" dirty="0" smtClean="0">
                          <a:latin typeface="Gill Sans MT" panose="020B0502020104020203" pitchFamily="34" charset="0"/>
                        </a:rPr>
                        <a:t> (RSE=5%)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latin typeface="Gill Sans MT" panose="020B0502020104020203" pitchFamily="34" charset="0"/>
                        </a:rPr>
                        <a:t>0.20 </a:t>
                      </a:r>
                      <a:r>
                        <a:rPr lang="fr-FR" sz="2000" dirty="0" smtClean="0">
                          <a:latin typeface="Gill Sans MT" panose="020B0502020104020203" pitchFamily="34" charset="0"/>
                        </a:rPr>
                        <a:t>(RSE=9%)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latin typeface="Gill Sans MT" panose="020B0502020104020203" pitchFamily="34" charset="0"/>
                        </a:rPr>
                        <a:t>0.14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latin typeface="Gill Sans MT" panose="020B0502020104020203" pitchFamily="34" charset="0"/>
                        </a:rPr>
                        <a:t>(RSE=7%)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37024">
                <a:tc gridSpan="2">
                  <a:txBody>
                    <a:bodyPr/>
                    <a:lstStyle/>
                    <a:p>
                      <a:pPr algn="ctr"/>
                      <a:endParaRPr lang="fr-FR" sz="20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i="1" dirty="0" smtClean="0">
                          <a:latin typeface="Gill Sans MT" panose="020B0502020104020203" pitchFamily="34" charset="0"/>
                        </a:rPr>
                        <a:t>P&lt;10</a:t>
                      </a:r>
                      <a:r>
                        <a:rPr lang="fr-FR" sz="2000" b="1" i="1" baseline="30000" dirty="0" smtClean="0">
                          <a:latin typeface="Gill Sans MT" panose="020B0502020104020203" pitchFamily="34" charset="0"/>
                        </a:rPr>
                        <a:t>-10</a:t>
                      </a:r>
                      <a:endParaRPr lang="fr-FR" sz="2000" b="1" i="1" baseline="300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i="1" dirty="0" smtClean="0">
                          <a:latin typeface="Gill Sans MT" panose="020B0502020104020203" pitchFamily="34" charset="0"/>
                        </a:rPr>
                        <a:t>P=0.0025</a:t>
                      </a:r>
                      <a:endParaRPr lang="fr-FR" sz="2000" b="1" i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rgbClr val="FFC000"/>
                          </a:solidFill>
                          <a:latin typeface="Gill Sans MT" panose="020B0502020104020203" pitchFamily="34" charset="0"/>
                        </a:rPr>
                        <a:t>SOF+RBV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rgbClr val="00B0F0"/>
                          </a:solidFill>
                          <a:latin typeface="Gill Sans MT" panose="020B0502020104020203" pitchFamily="34" charset="0"/>
                        </a:rPr>
                        <a:t>SOF+LDV</a:t>
                      </a:r>
                      <a:endParaRPr lang="fr-FR" sz="1800" b="1" dirty="0" smtClean="0">
                        <a:solidFill>
                          <a:srgbClr val="00B050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rgbClr val="00B050"/>
                          </a:solidFill>
                          <a:latin typeface="Gill Sans MT" panose="020B0502020104020203" pitchFamily="34" charset="0"/>
                        </a:rPr>
                        <a:t>SOF+LDV+GS-9669</a:t>
                      </a:r>
                      <a:endParaRPr lang="fr-FR" sz="1800" b="1" dirty="0" smtClean="0">
                        <a:solidFill>
                          <a:srgbClr val="7030A0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rgbClr val="7030A0"/>
                          </a:solidFill>
                          <a:latin typeface="Gill Sans MT" panose="020B0502020104020203" pitchFamily="34" charset="0"/>
                        </a:rPr>
                        <a:t>SOF+LDV+GS-9451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rgbClr val="FFC000"/>
                          </a:solidFill>
                          <a:latin typeface="Gill Sans MT" panose="020B0502020104020203" pitchFamily="34" charset="0"/>
                        </a:rPr>
                        <a:t>SOF+RBV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rgbClr val="00B0F0"/>
                          </a:solidFill>
                          <a:latin typeface="Gill Sans MT" panose="020B0502020104020203" pitchFamily="34" charset="0"/>
                        </a:rPr>
                        <a:t>SOF+LDV</a:t>
                      </a:r>
                      <a:endParaRPr lang="fr-FR" sz="1800" b="1" dirty="0" smtClean="0">
                        <a:solidFill>
                          <a:srgbClr val="00B050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rgbClr val="00B050"/>
                          </a:solidFill>
                          <a:latin typeface="Gill Sans MT" panose="020B0502020104020203" pitchFamily="34" charset="0"/>
                        </a:rPr>
                        <a:t>SOF+LDV+GS-9669</a:t>
                      </a:r>
                      <a:endParaRPr lang="fr-FR" sz="1800" b="1" dirty="0" smtClean="0">
                        <a:solidFill>
                          <a:srgbClr val="7030A0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rgbClr val="7030A0"/>
                          </a:solidFill>
                          <a:latin typeface="Gill Sans MT" panose="020B0502020104020203" pitchFamily="34" charset="0"/>
                        </a:rPr>
                        <a:t>SOF+LDV+GS-9451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rgbClr val="FFC000"/>
                          </a:solidFill>
                          <a:latin typeface="Gill Sans MT" panose="020B0502020104020203" pitchFamily="34" charset="0"/>
                        </a:rPr>
                        <a:t>SOF+RBV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1" dirty="0" smtClean="0">
                        <a:solidFill>
                          <a:schemeClr val="accent6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1" dirty="0" smtClean="0">
                        <a:solidFill>
                          <a:schemeClr val="accent6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rgbClr val="7030A0"/>
                          </a:solidFill>
                          <a:latin typeface="Gill Sans MT" panose="020B0502020104020203" pitchFamily="34" charset="0"/>
                        </a:rPr>
                        <a:t>SOF+LDV+GS-9451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rgbClr val="00B0F0"/>
                          </a:solidFill>
                          <a:latin typeface="Gill Sans MT" panose="020B0502020104020203" pitchFamily="34" charset="0"/>
                        </a:rPr>
                        <a:t>SOF+LDV</a:t>
                      </a:r>
                      <a:endParaRPr lang="fr-FR" sz="1800" b="1" dirty="0" smtClean="0">
                        <a:solidFill>
                          <a:srgbClr val="00B050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rgbClr val="00B050"/>
                          </a:solidFill>
                          <a:latin typeface="Gill Sans MT" panose="020B0502020104020203" pitchFamily="34" charset="0"/>
                        </a:rPr>
                        <a:t>SOF+LDV+GS-9669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1" dirty="0" smtClean="0">
                        <a:solidFill>
                          <a:srgbClr val="7030A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Espace réservé du contenu 2"/>
          <p:cNvSpPr txBox="1">
            <a:spLocks/>
          </p:cNvSpPr>
          <p:nvPr/>
        </p:nvSpPr>
        <p:spPr>
          <a:xfrm>
            <a:off x="467544" y="4509120"/>
            <a:ext cx="8640960" cy="20882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457200" indent="-4572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SzPct val="120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SzPct val="60000"/>
              <a:buFont typeface="Courier New" panose="02070309020205020404" pitchFamily="49" charset="0"/>
              <a:buChar char="o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SzPct val="80000"/>
              <a:buFont typeface="Wingdings" panose="05000000000000000000" pitchFamily="2" charset="2"/>
              <a:buChar char="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Patients receiving combinations </a:t>
            </a:r>
            <a:r>
              <a:rPr lang="en-US" sz="2800" dirty="0" smtClean="0">
                <a:solidFill>
                  <a:schemeClr val="tx1"/>
                </a:solidFill>
              </a:rPr>
              <a:t>had:</a:t>
            </a:r>
          </a:p>
          <a:p>
            <a:pPr lvl="1"/>
            <a:r>
              <a:rPr lang="en-US" sz="2300" dirty="0"/>
              <a:t>a lower effect in blocking </a:t>
            </a:r>
            <a:r>
              <a:rPr lang="en-US" sz="2300" dirty="0" err="1"/>
              <a:t>vRNA</a:t>
            </a:r>
            <a:r>
              <a:rPr lang="en-US" sz="2300" dirty="0"/>
              <a:t> replication</a:t>
            </a:r>
          </a:p>
          <a:p>
            <a:pPr lvl="1"/>
            <a:r>
              <a:rPr lang="en-US" sz="2300" dirty="0"/>
              <a:t>a slower final phase of viral decline </a:t>
            </a:r>
          </a:p>
          <a:p>
            <a:pPr marL="342900" lvl="1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Modest </a:t>
            </a:r>
            <a:r>
              <a:rPr lang="en-US" sz="2800" dirty="0">
                <a:solidFill>
                  <a:schemeClr val="tx1"/>
                </a:solidFill>
              </a:rPr>
              <a:t>final phase in all patients compared to </a:t>
            </a:r>
            <a:r>
              <a:rPr lang="en-US" sz="2800" dirty="0" smtClean="0">
                <a:solidFill>
                  <a:schemeClr val="tx1"/>
                </a:solidFill>
              </a:rPr>
              <a:t>NS3 inhibitors-based therapy</a:t>
            </a:r>
            <a:r>
              <a:rPr lang="en-US" sz="2800" baseline="30000" dirty="0" smtClean="0">
                <a:solidFill>
                  <a:schemeClr val="tx1"/>
                </a:solidFill>
              </a:rPr>
              <a:t>(1,2)</a:t>
            </a:r>
            <a:endParaRPr lang="en-US" sz="2800" baseline="30000" dirty="0">
              <a:solidFill>
                <a:schemeClr val="tx1"/>
              </a:solidFill>
            </a:endParaRPr>
          </a:p>
          <a:p>
            <a:pPr marL="342900" lvl="1"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20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SVR rate </a:t>
            </a:r>
            <a:r>
              <a:rPr lang="fr-FR" dirty="0" err="1" smtClean="0"/>
              <a:t>predicted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total virus (</a:t>
            </a:r>
            <a:r>
              <a:rPr lang="fr-FR" dirty="0" err="1" smtClean="0"/>
              <a:t>assuming</a:t>
            </a:r>
            <a:r>
              <a:rPr lang="fr-FR" dirty="0" smtClean="0"/>
              <a:t> all </a:t>
            </a:r>
            <a:r>
              <a:rPr lang="fr-FR" dirty="0" err="1" smtClean="0"/>
              <a:t>observed</a:t>
            </a:r>
            <a:r>
              <a:rPr lang="fr-FR" dirty="0" smtClean="0"/>
              <a:t> virus are </a:t>
            </a:r>
            <a:r>
              <a:rPr lang="fr-FR" dirty="0" err="1" smtClean="0"/>
              <a:t>infectious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4306410"/>
            <a:ext cx="8496944" cy="207491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/>
              <a:t>SVR for SOF+RBV is overestimated but is comparable with other 24-week trials with SOF (~85%)</a:t>
            </a:r>
            <a:r>
              <a:rPr lang="en-US" sz="2200" baseline="30000" dirty="0"/>
              <a:t>(1,2</a:t>
            </a:r>
            <a:r>
              <a:rPr lang="en-US" sz="2200" baseline="30000" dirty="0" smtClean="0"/>
              <a:t>)</a:t>
            </a:r>
            <a:endParaRPr lang="fr-FR" sz="2200" baseline="300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/>
              <a:t>SVR for SOF-combo </a:t>
            </a:r>
            <a:r>
              <a:rPr lang="en-US" sz="2200" dirty="0" smtClean="0"/>
              <a:t>therapy is </a:t>
            </a:r>
            <a:r>
              <a:rPr lang="en-US" sz="2200" dirty="0"/>
              <a:t>largely underestimated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en-US" sz="2200" b="1" i="1" dirty="0"/>
              <a:t>Assuming all virus </a:t>
            </a:r>
            <a:r>
              <a:rPr lang="en-US" sz="2200" b="1" i="1" dirty="0" smtClean="0"/>
              <a:t>are </a:t>
            </a:r>
            <a:r>
              <a:rPr lang="en-US" sz="2200" b="1" i="1" dirty="0"/>
              <a:t>infectious cannot reproduce SVR of </a:t>
            </a:r>
            <a:r>
              <a:rPr lang="en-US" sz="2200" b="1" i="1" dirty="0" smtClean="0"/>
              <a:t>SOF-combo </a:t>
            </a:r>
            <a:r>
              <a:rPr lang="en-US" sz="2200" b="1" i="1" dirty="0"/>
              <a:t>therapy </a:t>
            </a:r>
            <a:r>
              <a:rPr lang="en-US" sz="2200" b="1" i="1" dirty="0" smtClean="0">
                <a:solidFill>
                  <a:srgbClr val="D1282E"/>
                </a:solidFill>
                <a:sym typeface="Symbol" panose="05050102010706020507" pitchFamily="18" charset="2"/>
              </a:rPr>
              <a:t></a:t>
            </a:r>
            <a:r>
              <a:rPr lang="en-US" sz="2200" b="1" i="1" dirty="0" smtClean="0">
                <a:solidFill>
                  <a:srgbClr val="D1282E"/>
                </a:solidFill>
              </a:rPr>
              <a:t> Combo-therapy </a:t>
            </a:r>
            <a:r>
              <a:rPr lang="en-US" sz="2200" b="1" i="1" dirty="0">
                <a:solidFill>
                  <a:srgbClr val="D1282E"/>
                </a:solidFill>
              </a:rPr>
              <a:t>yields </a:t>
            </a:r>
            <a:r>
              <a:rPr lang="en-US" sz="2200" b="1" i="1" dirty="0" smtClean="0">
                <a:solidFill>
                  <a:srgbClr val="D1282E"/>
                </a:solidFill>
              </a:rPr>
              <a:t>non-infectious </a:t>
            </a:r>
            <a:r>
              <a:rPr lang="en-US" sz="2200" b="1" i="1" dirty="0">
                <a:solidFill>
                  <a:srgbClr val="D1282E"/>
                </a:solidFill>
              </a:rPr>
              <a:t>virus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endParaRPr lang="en-US" sz="2200" b="1" i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8042-7AF0-4B9A-A13D-6EE0D1CB4766}" type="slidenum">
              <a:rPr lang="fr-FR" smtClean="0"/>
              <a:t>15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323528" y="6381328"/>
            <a:ext cx="7920558" cy="432048"/>
          </a:xfrm>
        </p:spPr>
        <p:txBody>
          <a:bodyPr/>
          <a:lstStyle/>
          <a:p>
            <a:r>
              <a:rPr lang="fr-FR" i="1" dirty="0" smtClean="0"/>
              <a:t>(1) GANE et al, N </a:t>
            </a:r>
            <a:r>
              <a:rPr lang="fr-FR" i="1" dirty="0" err="1" smtClean="0"/>
              <a:t>Engl</a:t>
            </a:r>
            <a:r>
              <a:rPr lang="fr-FR" i="1" dirty="0" smtClean="0"/>
              <a:t> J Med, 2013</a:t>
            </a:r>
          </a:p>
          <a:p>
            <a:r>
              <a:rPr lang="fr-FR" i="1" dirty="0" smtClean="0"/>
              <a:t>(2) MOLINA et al, Lancet, 2015</a:t>
            </a:r>
            <a:endParaRPr lang="fr-FR" i="1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err="1" smtClean="0"/>
              <a:t>Results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013296"/>
              </p:ext>
            </p:extLst>
          </p:nvPr>
        </p:nvGraphicFramePr>
        <p:xfrm>
          <a:off x="1135728" y="1283210"/>
          <a:ext cx="7016560" cy="30175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364042"/>
                <a:gridCol w="1198880"/>
                <a:gridCol w="2203958"/>
                <a:gridCol w="1249680"/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dirty="0" err="1" smtClean="0">
                          <a:latin typeface="Gill Sans MT" panose="020B0502020104020203" pitchFamily="34" charset="0"/>
                        </a:rPr>
                        <a:t>Treatment</a:t>
                      </a:r>
                      <a:endParaRPr lang="fr-FR" sz="1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dirty="0" smtClean="0">
                          <a:latin typeface="Gill Sans MT" panose="020B0502020104020203" pitchFamily="34" charset="0"/>
                        </a:rPr>
                        <a:t>Duration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dirty="0" smtClean="0">
                          <a:latin typeface="Gill Sans MT" panose="020B0502020104020203" pitchFamily="34" charset="0"/>
                        </a:rPr>
                        <a:t>(</a:t>
                      </a:r>
                      <a:r>
                        <a:rPr lang="fr-FR" sz="1800" dirty="0" err="1" smtClean="0">
                          <a:latin typeface="Gill Sans MT" panose="020B0502020104020203" pitchFamily="34" charset="0"/>
                        </a:rPr>
                        <a:t>weeks</a:t>
                      </a:r>
                      <a:r>
                        <a:rPr lang="fr-FR" sz="1800" dirty="0" smtClean="0">
                          <a:latin typeface="Gill Sans MT" panose="020B0502020104020203" pitchFamily="34" charset="0"/>
                        </a:rPr>
                        <a:t>)</a:t>
                      </a:r>
                      <a:endParaRPr lang="fr-FR" sz="1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dirty="0" err="1" smtClean="0">
                          <a:latin typeface="Gill Sans MT" panose="020B0502020104020203" pitchFamily="34" charset="0"/>
                        </a:rPr>
                        <a:t>Predicted</a:t>
                      </a:r>
                      <a:r>
                        <a:rPr lang="fr-FR" sz="1800" dirty="0" smtClean="0">
                          <a:latin typeface="Gill Sans MT" panose="020B0502020104020203" pitchFamily="34" charset="0"/>
                        </a:rPr>
                        <a:t> SVR (%)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dirty="0" smtClean="0">
                          <a:latin typeface="Gill Sans MT" panose="020B0502020104020203" pitchFamily="34" charset="0"/>
                        </a:rPr>
                        <a:t>[95%</a:t>
                      </a:r>
                      <a:r>
                        <a:rPr lang="fr-FR" sz="1800" baseline="0" dirty="0" smtClean="0">
                          <a:latin typeface="Gill Sans MT" panose="020B0502020104020203" pitchFamily="34" charset="0"/>
                        </a:rPr>
                        <a:t> PI]</a:t>
                      </a:r>
                      <a:endParaRPr lang="fr-FR" sz="1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dirty="0" err="1" smtClean="0">
                          <a:latin typeface="Gill Sans MT" panose="020B0502020104020203" pitchFamily="34" charset="0"/>
                        </a:rPr>
                        <a:t>Observed</a:t>
                      </a:r>
                      <a:endParaRPr lang="fr-FR" sz="1800" dirty="0" smtClean="0">
                        <a:latin typeface="Gill Sans MT" panose="020B0502020104020203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dirty="0" smtClean="0">
                          <a:latin typeface="Gill Sans MT" panose="020B0502020104020203" pitchFamily="34" charset="0"/>
                        </a:rPr>
                        <a:t>SVR (%)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462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rgbClr val="FFC000"/>
                          </a:solidFill>
                          <a:latin typeface="Gill Sans MT" panose="020B0502020104020203" pitchFamily="34" charset="0"/>
                        </a:rPr>
                        <a:t>SOF+RBV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latin typeface="Gill Sans MT" panose="020B0502020104020203" pitchFamily="34" charset="0"/>
                        </a:rPr>
                        <a:t>24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latin typeface="Gill Sans MT" panose="020B0502020104020203" pitchFamily="34" charset="0"/>
                        </a:rPr>
                        <a:t>90%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latin typeface="Gill Sans MT" panose="020B0502020104020203" pitchFamily="34" charset="0"/>
                        </a:rPr>
                        <a:t>[78-96]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latin typeface="Gill Sans MT" panose="020B0502020104020203" pitchFamily="34" charset="0"/>
                        </a:rPr>
                        <a:t>68%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fr-FR" sz="1800" b="1" dirty="0" smtClean="0">
                          <a:solidFill>
                            <a:srgbClr val="00B0F0"/>
                          </a:solidFill>
                          <a:latin typeface="Gill Sans MT" panose="020B0502020104020203" pitchFamily="34" charset="0"/>
                        </a:rPr>
                        <a:t>SOF+LDV</a:t>
                      </a:r>
                      <a:endParaRPr lang="fr-FR" sz="1800" b="1" dirty="0">
                        <a:solidFill>
                          <a:srgbClr val="00B0F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0" dirty="0" smtClean="0">
                          <a:latin typeface="Gill Sans MT" panose="020B0502020104020203" pitchFamily="34" charset="0"/>
                        </a:rPr>
                        <a:t>12</a:t>
                      </a:r>
                      <a:endParaRPr lang="fr-FR" sz="1800" b="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0" kern="1200" dirty="0" smtClean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34%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0" kern="1200" dirty="0" smtClean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[20-46]</a:t>
                      </a:r>
                      <a:endParaRPr lang="fr-FR" sz="1800" b="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>
                          <a:latin typeface="Gill Sans MT" panose="020B0502020104020203" pitchFamily="34" charset="0"/>
                        </a:rPr>
                        <a:t>93%</a:t>
                      </a:r>
                      <a:endParaRPr lang="fr-FR" sz="1800" b="0" baseline="30000" dirty="0" smtClean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fr-FR" sz="1800" b="1" dirty="0" smtClean="0">
                          <a:solidFill>
                            <a:srgbClr val="00B050"/>
                          </a:solidFill>
                          <a:latin typeface="Gill Sans MT" panose="020B0502020104020203" pitchFamily="34" charset="0"/>
                        </a:rPr>
                        <a:t>SOF+LDV+GS-9669</a:t>
                      </a:r>
                      <a:endParaRPr lang="fr-FR" sz="1800" b="1" dirty="0">
                        <a:solidFill>
                          <a:srgbClr val="00B05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6</a:t>
                      </a:r>
                      <a:endParaRPr lang="fr-FR" sz="1800" b="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6%</a:t>
                      </a:r>
                      <a:endParaRPr lang="fr-FR" sz="1800" b="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[0-14]</a:t>
                      </a:r>
                      <a:endParaRPr lang="fr-FR" sz="1800" b="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>
                          <a:latin typeface="Gill Sans MT" panose="020B0502020104020203" pitchFamily="34" charset="0"/>
                        </a:rPr>
                        <a:t>95%</a:t>
                      </a:r>
                      <a:endParaRPr lang="fr-FR" sz="1800" b="0" baseline="30000" dirty="0" smtClean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2515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fr-FR" sz="1800" b="1" dirty="0" smtClean="0">
                          <a:solidFill>
                            <a:srgbClr val="CC00FF"/>
                          </a:solidFill>
                          <a:latin typeface="Gill Sans MT" panose="020B0502020104020203" pitchFamily="34" charset="0"/>
                        </a:rPr>
                        <a:t>SOF+LDV+GS-9451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6</a:t>
                      </a:r>
                      <a:endParaRPr lang="fr-FR" sz="1800" b="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16%</a:t>
                      </a:r>
                      <a:endParaRPr lang="fr-FR" sz="1800" b="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[6-26]</a:t>
                      </a:r>
                      <a:endParaRPr lang="fr-FR" sz="1800" b="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>
                          <a:latin typeface="Gill Sans MT" panose="020B0502020104020203" pitchFamily="34" charset="0"/>
                        </a:rPr>
                        <a:t>95%</a:t>
                      </a:r>
                      <a:endParaRPr lang="fr-FR" sz="1800" b="0" baseline="30000" dirty="0" smtClean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98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Prediction of infectious virus proportion over </a:t>
            </a:r>
            <a:r>
              <a:rPr lang="en-US" dirty="0" smtClean="0"/>
              <a:t>time for combo-therapy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8042-7AF0-4B9A-A13D-6EE0D1CB4766}" type="slidenum">
              <a:rPr lang="fr-FR" smtClean="0"/>
              <a:t>16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err="1" smtClean="0"/>
              <a:t>Results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249883"/>
              </p:ext>
            </p:extLst>
          </p:nvPr>
        </p:nvGraphicFramePr>
        <p:xfrm>
          <a:off x="514890" y="1139480"/>
          <a:ext cx="8258236" cy="221183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605151"/>
                <a:gridCol w="1276985"/>
                <a:gridCol w="957262"/>
                <a:gridCol w="599122"/>
                <a:gridCol w="770572"/>
                <a:gridCol w="897572"/>
                <a:gridCol w="1151572"/>
              </a:tblGrid>
              <a:tr h="6522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effectLst/>
                          <a:latin typeface="Gill Sans MT" panose="020B0502020104020203" pitchFamily="34" charset="0"/>
                        </a:rPr>
                        <a:t>Treatment</a:t>
                      </a:r>
                      <a:endParaRPr lang="fr-FR" sz="200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Gill Sans MT" panose="020B0502020104020203" pitchFamily="34" charset="0"/>
                        </a:rPr>
                        <a:t>Duration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Gill Sans MT" panose="020B0502020104020203" pitchFamily="34" charset="0"/>
                        </a:rPr>
                        <a:t>(</a:t>
                      </a:r>
                      <a:r>
                        <a:rPr lang="fr-FR" sz="2000" dirty="0" err="1">
                          <a:effectLst/>
                          <a:latin typeface="Gill Sans MT" panose="020B0502020104020203" pitchFamily="34" charset="0"/>
                        </a:rPr>
                        <a:t>weeks</a:t>
                      </a:r>
                      <a:r>
                        <a:rPr lang="fr-FR" sz="2000" dirty="0">
                          <a:effectLst/>
                          <a:latin typeface="Gill Sans MT" panose="020B0502020104020203" pitchFamily="34" charset="0"/>
                        </a:rPr>
                        <a:t>)</a:t>
                      </a:r>
                      <a:endParaRPr lang="fr-FR" sz="200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</a:t>
                      </a:r>
                      <a:endParaRPr lang="fr-FR" sz="2000" b="1" kern="1200" dirty="0" smtClean="0">
                        <a:solidFill>
                          <a:schemeClr val="dk1"/>
                        </a:solidFill>
                        <a:effectLst/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(day</a:t>
                      </a:r>
                      <a:r>
                        <a:rPr lang="fr-FR" sz="2000" b="1" kern="1200" baseline="30000" dirty="0" smtClean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-1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)</a:t>
                      </a:r>
                      <a:endParaRPr lang="fr-FR" sz="200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Predicted</a:t>
                      </a:r>
                      <a:r>
                        <a:rPr lang="fr-FR" sz="200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 proportion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of </a:t>
                      </a:r>
                      <a:r>
                        <a:rPr lang="fr-FR" sz="2000" dirty="0" err="1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infectious</a:t>
                      </a:r>
                      <a:r>
                        <a:rPr lang="fr-FR" sz="2000" baseline="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 virus (%) 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W0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aseline="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W1</a:t>
                      </a:r>
                      <a:endParaRPr lang="fr-FR" sz="2000" dirty="0" smtClean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aseline="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W4</a:t>
                      </a:r>
                      <a:endParaRPr lang="fr-FR" sz="2000" dirty="0" smtClean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W6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000" b="1" dirty="0" smtClean="0">
                          <a:solidFill>
                            <a:srgbClr val="00B0F0"/>
                          </a:solidFill>
                          <a:latin typeface="Gill Sans MT" panose="020B0502020104020203" pitchFamily="34" charset="0"/>
                        </a:rPr>
                        <a:t>SOF+LDV</a:t>
                      </a:r>
                      <a:endParaRPr lang="fr-FR" sz="2000" b="1" dirty="0">
                        <a:solidFill>
                          <a:srgbClr val="00B0F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effectLst/>
                          <a:latin typeface="Gill Sans MT" panose="020B0502020104020203" pitchFamily="34" charset="0"/>
                        </a:rPr>
                        <a:t>8</a:t>
                      </a:r>
                      <a:endParaRPr lang="fr-FR" sz="2000" b="1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effectLst/>
                          <a:latin typeface="Gill Sans MT" panose="020B0502020104020203" pitchFamily="34" charset="0"/>
                        </a:rPr>
                        <a:t>0.25</a:t>
                      </a:r>
                      <a:endParaRPr lang="fr-FR" sz="2000" b="1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100</a:t>
                      </a:r>
                      <a:endParaRPr lang="fr-FR" sz="200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18.11</a:t>
                      </a:r>
                      <a:endParaRPr lang="fr-FR" sz="200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0.097</a:t>
                      </a:r>
                      <a:endParaRPr lang="fr-FR" sz="200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0.0030</a:t>
                      </a:r>
                      <a:endParaRPr lang="fr-FR" sz="200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00B050"/>
                          </a:solidFill>
                          <a:latin typeface="Gill Sans MT" panose="020B0502020104020203" pitchFamily="34" charset="0"/>
                        </a:rPr>
                        <a:t>SOF+LDV+GS-9669</a:t>
                      </a:r>
                      <a:endParaRPr lang="fr-FR" sz="2000" b="1" dirty="0">
                        <a:solidFill>
                          <a:srgbClr val="00B05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effectLst/>
                          <a:latin typeface="Gill Sans MT" panose="020B0502020104020203" pitchFamily="34" charset="0"/>
                        </a:rPr>
                        <a:t>6</a:t>
                      </a:r>
                      <a:endParaRPr lang="fr-FR" sz="2000" b="1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effectLst/>
                          <a:latin typeface="Gill Sans MT" panose="020B0502020104020203" pitchFamily="34" charset="0"/>
                        </a:rPr>
                        <a:t>0.36 </a:t>
                      </a:r>
                      <a:endParaRPr lang="fr-FR" sz="2000" b="1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100</a:t>
                      </a:r>
                      <a:endParaRPr lang="fr-FR" sz="200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8.63</a:t>
                      </a:r>
                      <a:endParaRPr lang="fr-FR" sz="200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0.0048</a:t>
                      </a:r>
                      <a:endParaRPr lang="fr-FR" sz="200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0.000032</a:t>
                      </a:r>
                      <a:endParaRPr lang="fr-FR" sz="200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CC00FF"/>
                          </a:solidFill>
                          <a:latin typeface="Gill Sans MT" panose="020B0502020104020203" pitchFamily="34" charset="0"/>
                        </a:rPr>
                        <a:t>SOF+LDV+GS-9451</a:t>
                      </a:r>
                      <a:endParaRPr lang="fr-FR" sz="2000" b="1" dirty="0">
                        <a:solidFill>
                          <a:srgbClr val="CC00FF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effectLst/>
                          <a:latin typeface="Gill Sans MT" panose="020B0502020104020203" pitchFamily="34" charset="0"/>
                        </a:rPr>
                        <a:t>6</a:t>
                      </a:r>
                      <a:endParaRPr lang="fr-FR" sz="2000" b="1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effectLst/>
                          <a:latin typeface="Gill Sans MT" panose="020B0502020104020203" pitchFamily="34" charset="0"/>
                        </a:rPr>
                        <a:t>0.33</a:t>
                      </a:r>
                      <a:endParaRPr lang="fr-FR" sz="2000" b="1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100</a:t>
                      </a:r>
                      <a:endParaRPr lang="fr-FR" sz="200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10.61</a:t>
                      </a:r>
                      <a:endParaRPr lang="fr-FR" sz="200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0.011</a:t>
                      </a:r>
                      <a:endParaRPr lang="fr-FR" sz="200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0.00011</a:t>
                      </a:r>
                      <a:endParaRPr lang="fr-FR" sz="200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3" name="Image 1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1419" y="3356992"/>
            <a:ext cx="8405178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40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7" y="44624"/>
            <a:ext cx="8677471" cy="1440160"/>
          </a:xfrm>
        </p:spPr>
        <p:txBody>
          <a:bodyPr/>
          <a:lstStyle/>
          <a:p>
            <a:r>
              <a:rPr lang="en-US" dirty="0" smtClean="0"/>
              <a:t>SVR for shorter treatment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4841" y="1268760"/>
            <a:ext cx="8640960" cy="5760640"/>
          </a:xfrm>
        </p:spPr>
        <p:txBody>
          <a:bodyPr>
            <a:normAutofit/>
          </a:bodyPr>
          <a:lstStyle/>
          <a:p>
            <a:pPr marL="457200" lvl="1" indent="-457200">
              <a:buSzTx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With the estimated decay rate for each </a:t>
            </a:r>
            <a:r>
              <a:rPr lang="en-US" sz="2400" dirty="0" smtClean="0">
                <a:solidFill>
                  <a:schemeClr val="tx1"/>
                </a:solidFill>
              </a:rPr>
              <a:t>combination</a:t>
            </a:r>
          </a:p>
          <a:p>
            <a:pPr marL="457200" lvl="1" indent="-457200">
              <a:buSzTx/>
              <a:buFont typeface="Wingdings" panose="05000000000000000000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marL="457200" lvl="1" indent="-457200">
              <a:buSzTx/>
              <a:buFont typeface="Wingdings" panose="05000000000000000000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  <a:p>
            <a:pPr marL="457200" lvl="1" indent="-457200">
              <a:buSzTx/>
              <a:buFont typeface="Wingdings" panose="05000000000000000000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marL="457200" lvl="1" indent="-457200">
              <a:buSzTx/>
              <a:buFont typeface="Wingdings" panose="05000000000000000000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  <a:p>
            <a:pPr marL="0" lvl="1" indent="0">
              <a:buSzTx/>
              <a:buNone/>
            </a:pPr>
            <a:endParaRPr lang="en-US" sz="2200" dirty="0" smtClean="0">
              <a:solidFill>
                <a:schemeClr val="tx1"/>
              </a:solidFill>
            </a:endParaRPr>
          </a:p>
          <a:p>
            <a:pPr marL="0" lvl="1" indent="0">
              <a:buSzTx/>
              <a:buNone/>
            </a:pPr>
            <a:endParaRPr lang="en-US" sz="2200" dirty="0" smtClean="0">
              <a:solidFill>
                <a:schemeClr val="tx1"/>
              </a:solidFill>
            </a:endParaRPr>
          </a:p>
          <a:p>
            <a:pPr marL="457200" lvl="2" indent="0">
              <a:spcAft>
                <a:spcPts val="300"/>
              </a:spcAft>
              <a:buSzTx/>
              <a:buNone/>
            </a:pPr>
            <a:r>
              <a:rPr lang="en-US" baseline="30000" dirty="0" smtClean="0">
                <a:solidFill>
                  <a:srgbClr val="FF0000"/>
                </a:solidFill>
              </a:rPr>
              <a:t>(*) </a:t>
            </a:r>
            <a:r>
              <a:rPr lang="en-US" dirty="0" smtClean="0">
                <a:solidFill>
                  <a:srgbClr val="FF0000"/>
                </a:solidFill>
              </a:rPr>
              <a:t>Similar combination: </a:t>
            </a:r>
            <a:r>
              <a:rPr lang="en-US" dirty="0">
                <a:solidFill>
                  <a:srgbClr val="FF0000"/>
                </a:solidFill>
              </a:rPr>
              <a:t>SOF+MK-8742 (NS5A inhibitor)+</a:t>
            </a:r>
            <a:r>
              <a:rPr lang="en-US" dirty="0" smtClean="0">
                <a:solidFill>
                  <a:srgbClr val="FF0000"/>
                </a:solidFill>
              </a:rPr>
              <a:t>MK-5172 (NS3/4A inhibitor)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8042-7AF0-4B9A-A13D-6EE0D1CB4766}" type="slidenum">
              <a:rPr lang="fr-FR" smtClean="0"/>
              <a:t>17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323527" y="6021288"/>
            <a:ext cx="2578174" cy="753842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1000" i="1" dirty="0" smtClean="0">
                <a:sym typeface="Wingdings" panose="05000000000000000000" pitchFamily="2" charset="2"/>
              </a:rPr>
              <a:t>(1) GANE et al, N </a:t>
            </a:r>
            <a:r>
              <a:rPr lang="en-US" sz="1000" i="1" dirty="0" err="1" smtClean="0">
                <a:sym typeface="Wingdings" panose="05000000000000000000" pitchFamily="2" charset="2"/>
              </a:rPr>
              <a:t>Engl</a:t>
            </a:r>
            <a:r>
              <a:rPr lang="en-US" sz="1000" i="1" dirty="0" smtClean="0">
                <a:sym typeface="Wingdings" panose="05000000000000000000" pitchFamily="2" charset="2"/>
              </a:rPr>
              <a:t> J Med, 2013</a:t>
            </a:r>
          </a:p>
          <a:p>
            <a:pPr marL="0" lvl="1" indent="0">
              <a:buNone/>
            </a:pPr>
            <a:r>
              <a:rPr lang="en-US" sz="1000" i="1" dirty="0"/>
              <a:t>(2) KOHLI et al</a:t>
            </a:r>
            <a:r>
              <a:rPr lang="en-US" sz="1000" i="1" dirty="0">
                <a:sym typeface="Wingdings" panose="05000000000000000000" pitchFamily="2" charset="2"/>
              </a:rPr>
              <a:t>, Ann Intern Med, </a:t>
            </a:r>
            <a:r>
              <a:rPr lang="en-US" sz="1000" i="1" dirty="0" smtClean="0">
                <a:sym typeface="Wingdings" panose="05000000000000000000" pitchFamily="2" charset="2"/>
              </a:rPr>
              <a:t>2015</a:t>
            </a:r>
          </a:p>
          <a:p>
            <a:pPr marL="0" lvl="1" indent="0">
              <a:buNone/>
            </a:pPr>
            <a:r>
              <a:rPr lang="en-US" sz="1000" i="1" dirty="0" smtClean="0">
                <a:sym typeface="Wingdings" panose="05000000000000000000" pitchFamily="2" charset="2"/>
              </a:rPr>
              <a:t>(3) LAWITZ et al, </a:t>
            </a:r>
            <a:r>
              <a:rPr lang="en-US" sz="1000" i="1" dirty="0">
                <a:sym typeface="Wingdings" panose="05000000000000000000" pitchFamily="2" charset="2"/>
              </a:rPr>
              <a:t>AASLD </a:t>
            </a:r>
            <a:r>
              <a:rPr lang="en-US" sz="1000" i="1" dirty="0" smtClean="0">
                <a:sym typeface="Wingdings" panose="05000000000000000000" pitchFamily="2" charset="2"/>
              </a:rPr>
              <a:t>2014</a:t>
            </a:r>
            <a:endParaRPr lang="en-US" sz="1000" i="1" dirty="0">
              <a:sym typeface="Wingdings" panose="05000000000000000000" pitchFamily="2" charset="2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err="1" smtClean="0"/>
              <a:t>Results</a:t>
            </a:r>
            <a:endParaRPr lang="fr-FR" dirty="0"/>
          </a:p>
        </p:txBody>
      </p:sp>
      <p:sp>
        <p:nvSpPr>
          <p:cNvPr id="8" name="Espace réservé du texte 4"/>
          <p:cNvSpPr txBox="1">
            <a:spLocks/>
          </p:cNvSpPr>
          <p:nvPr/>
        </p:nvSpPr>
        <p:spPr>
          <a:xfrm>
            <a:off x="3074992" y="642595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9" name="Espace réservé du texte 4"/>
          <p:cNvSpPr txBox="1">
            <a:spLocks/>
          </p:cNvSpPr>
          <p:nvPr/>
        </p:nvSpPr>
        <p:spPr>
          <a:xfrm>
            <a:off x="3161974" y="6346324"/>
            <a:ext cx="3354242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771423"/>
              </p:ext>
            </p:extLst>
          </p:nvPr>
        </p:nvGraphicFramePr>
        <p:xfrm>
          <a:off x="1115616" y="1988840"/>
          <a:ext cx="7241668" cy="30175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364042"/>
                <a:gridCol w="1209993"/>
                <a:gridCol w="1800733"/>
                <a:gridCol w="1866900"/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dirty="0" err="1" smtClean="0">
                          <a:latin typeface="Gill Sans MT" panose="020B0502020104020203" pitchFamily="34" charset="0"/>
                        </a:rPr>
                        <a:t>Treatment</a:t>
                      </a:r>
                      <a:endParaRPr lang="fr-FR" sz="1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dirty="0" smtClean="0">
                          <a:latin typeface="Gill Sans MT" panose="020B0502020104020203" pitchFamily="34" charset="0"/>
                        </a:rPr>
                        <a:t>Duration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dirty="0" smtClean="0">
                          <a:latin typeface="Gill Sans MT" panose="020B0502020104020203" pitchFamily="34" charset="0"/>
                        </a:rPr>
                        <a:t>(</a:t>
                      </a:r>
                      <a:r>
                        <a:rPr lang="fr-FR" sz="1800" dirty="0" err="1" smtClean="0">
                          <a:latin typeface="Gill Sans MT" panose="020B0502020104020203" pitchFamily="34" charset="0"/>
                        </a:rPr>
                        <a:t>weeks</a:t>
                      </a:r>
                      <a:r>
                        <a:rPr lang="fr-FR" sz="1800" dirty="0" smtClean="0">
                          <a:latin typeface="Gill Sans MT" panose="020B0502020104020203" pitchFamily="34" charset="0"/>
                        </a:rPr>
                        <a:t>)</a:t>
                      </a:r>
                      <a:endParaRPr lang="fr-FR" sz="1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dirty="0" err="1" smtClean="0">
                          <a:latin typeface="Gill Sans MT" panose="020B0502020104020203" pitchFamily="34" charset="0"/>
                        </a:rPr>
                        <a:t>Predicted</a:t>
                      </a:r>
                      <a:r>
                        <a:rPr lang="fr-FR" sz="1800" dirty="0" smtClean="0">
                          <a:latin typeface="Gill Sans MT" panose="020B0502020104020203" pitchFamily="34" charset="0"/>
                        </a:rPr>
                        <a:t> SVR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dirty="0" smtClean="0">
                          <a:latin typeface="Gill Sans MT" panose="020B0502020104020203" pitchFamily="34" charset="0"/>
                        </a:rPr>
                        <a:t>[95%</a:t>
                      </a:r>
                      <a:r>
                        <a:rPr lang="fr-FR" sz="1800" baseline="0" dirty="0" smtClean="0">
                          <a:latin typeface="Gill Sans MT" panose="020B0502020104020203" pitchFamily="34" charset="0"/>
                        </a:rPr>
                        <a:t> PI]</a:t>
                      </a:r>
                      <a:endParaRPr lang="fr-FR" sz="1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dirty="0" err="1" smtClean="0">
                          <a:latin typeface="Gill Sans MT" panose="020B0502020104020203" pitchFamily="34" charset="0"/>
                        </a:rPr>
                        <a:t>Observed</a:t>
                      </a:r>
                      <a:r>
                        <a:rPr lang="fr-FR" sz="1800" dirty="0" smtClean="0">
                          <a:latin typeface="Gill Sans MT" panose="020B0502020104020203" pitchFamily="34" charset="0"/>
                        </a:rPr>
                        <a:t> SVR</a:t>
                      </a:r>
                      <a:endParaRPr lang="fr-FR" sz="1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4628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fr-FR" sz="1800" b="1" dirty="0" smtClean="0">
                          <a:solidFill>
                            <a:srgbClr val="00B0F0"/>
                          </a:solidFill>
                          <a:latin typeface="Gill Sans MT" panose="020B0502020104020203" pitchFamily="34" charset="0"/>
                        </a:rPr>
                        <a:t>SOF+LDV</a:t>
                      </a:r>
                      <a:endParaRPr lang="fr-FR" sz="1800" b="1" dirty="0">
                        <a:solidFill>
                          <a:srgbClr val="00B0F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latin typeface="Gill Sans MT" panose="020B0502020104020203" pitchFamily="34" charset="0"/>
                        </a:rPr>
                        <a:t>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rgbClr val="00B0F0"/>
                          </a:solidFill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60%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rgbClr val="00B0F0"/>
                          </a:solidFill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[48-74]</a:t>
                      </a:r>
                      <a:endParaRPr lang="fr-FR" sz="1800" b="1" dirty="0">
                        <a:solidFill>
                          <a:srgbClr val="00B0F0"/>
                        </a:solidFill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rgbClr val="00B0F0"/>
                          </a:solidFill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68%</a:t>
                      </a:r>
                      <a:r>
                        <a:rPr lang="fr-FR" sz="1800" b="1" baseline="30000" dirty="0" smtClean="0">
                          <a:solidFill>
                            <a:srgbClr val="00B0F0"/>
                          </a:solidFill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(1)</a:t>
                      </a:r>
                      <a:endParaRPr lang="fr-FR" sz="1800" b="1" baseline="30000" dirty="0">
                        <a:solidFill>
                          <a:srgbClr val="00B0F0"/>
                        </a:solidFill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fr-FR" sz="1800" b="1" dirty="0" smtClean="0">
                          <a:solidFill>
                            <a:srgbClr val="00B0F0"/>
                          </a:solidFill>
                          <a:latin typeface="Gill Sans MT" panose="020B0502020104020203" pitchFamily="34" charset="0"/>
                        </a:rPr>
                        <a:t>SOF+LDV</a:t>
                      </a:r>
                      <a:endParaRPr lang="fr-FR" sz="1800" b="1" dirty="0">
                        <a:solidFill>
                          <a:srgbClr val="00B0F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0" dirty="0" smtClean="0">
                          <a:latin typeface="Gill Sans MT" panose="020B0502020104020203" pitchFamily="34" charset="0"/>
                        </a:rPr>
                        <a:t>4</a:t>
                      </a:r>
                      <a:endParaRPr lang="fr-FR" sz="1800" b="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14%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[4-22]</a:t>
                      </a:r>
                      <a:endParaRPr lang="fr-FR" sz="180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(-)</a:t>
                      </a:r>
                      <a:endParaRPr lang="fr-FR" sz="180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fr-FR" sz="1800" b="1" dirty="0" smtClean="0">
                          <a:solidFill>
                            <a:srgbClr val="00B050"/>
                          </a:solidFill>
                          <a:latin typeface="Gill Sans MT" panose="020B0502020104020203" pitchFamily="34" charset="0"/>
                        </a:rPr>
                        <a:t>SOF+LDV+GS-9669</a:t>
                      </a:r>
                      <a:endParaRPr lang="fr-FR" sz="1800" b="1" dirty="0">
                        <a:solidFill>
                          <a:srgbClr val="00B05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4</a:t>
                      </a:r>
                      <a:endParaRPr lang="fr-FR" sz="1800" b="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34%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[22-50]</a:t>
                      </a:r>
                      <a:endParaRPr lang="fr-FR" sz="1800" b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(-)</a:t>
                      </a:r>
                      <a:endParaRPr lang="fr-FR" sz="1800" b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</a:tr>
              <a:tr h="42515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fr-FR" sz="1800" b="1" dirty="0" smtClean="0">
                          <a:solidFill>
                            <a:srgbClr val="CC00FF"/>
                          </a:solidFill>
                          <a:latin typeface="Gill Sans MT" panose="020B0502020104020203" pitchFamily="34" charset="0"/>
                        </a:rPr>
                        <a:t>SOF+LDV+GS-9451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4</a:t>
                      </a:r>
                      <a:endParaRPr lang="fr-FR" sz="1800" b="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rgbClr val="CC00FF"/>
                          </a:solidFill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44%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rgbClr val="CC00FF"/>
                          </a:solidFill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[30-60]</a:t>
                      </a:r>
                      <a:endParaRPr lang="fr-FR" sz="1800" b="1" dirty="0">
                        <a:solidFill>
                          <a:srgbClr val="CC00FF"/>
                        </a:solidFill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rgbClr val="CC00FF"/>
                          </a:solidFill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40%</a:t>
                      </a:r>
                      <a:r>
                        <a:rPr lang="fr-FR" sz="1800" b="1" baseline="30000" dirty="0" smtClean="0">
                          <a:solidFill>
                            <a:srgbClr val="CC00FF"/>
                          </a:solidFill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(2)</a:t>
                      </a:r>
                      <a:r>
                        <a:rPr lang="fr-FR" sz="1800" b="1" baseline="0" dirty="0" smtClean="0">
                          <a:solidFill>
                            <a:srgbClr val="CC00FF"/>
                          </a:solidFill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 – 38.7%</a:t>
                      </a:r>
                      <a:r>
                        <a:rPr lang="fr-FR" sz="1800" b="1" baseline="30000" dirty="0" smtClean="0">
                          <a:solidFill>
                            <a:srgbClr val="CC00FF"/>
                          </a:solidFill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*(3)</a:t>
                      </a:r>
                      <a:endParaRPr lang="fr-FR" sz="1800" b="1" baseline="30000" dirty="0">
                        <a:solidFill>
                          <a:srgbClr val="CC00FF"/>
                        </a:solidFill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516216" y="1877420"/>
            <a:ext cx="1944216" cy="324036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215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8042-7AF0-4B9A-A13D-6EE0D1CB4766}" type="slidenum">
              <a:rPr lang="fr-FR" smtClean="0"/>
              <a:t>18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332259" y="1484784"/>
            <a:ext cx="8640960" cy="4104456"/>
          </a:xfrm>
        </p:spPr>
        <p:txBody>
          <a:bodyPr>
            <a:noAutofit/>
          </a:bodyPr>
          <a:lstStyle/>
          <a:p>
            <a:r>
              <a:rPr lang="fr-FR" dirty="0" err="1" smtClean="0"/>
              <a:t>Paradox</a:t>
            </a:r>
            <a:r>
              <a:rPr lang="fr-FR" dirty="0" smtClean="0"/>
              <a:t> of SOF-combo </a:t>
            </a:r>
            <a:r>
              <a:rPr lang="fr-FR" dirty="0" err="1" smtClean="0"/>
              <a:t>therapy</a:t>
            </a:r>
            <a:endParaRPr lang="fr-FR" dirty="0" smtClean="0"/>
          </a:p>
          <a:p>
            <a:pPr lvl="1"/>
            <a:r>
              <a:rPr lang="en-US" sz="2200" dirty="0" smtClean="0"/>
              <a:t>High response rate after short treatment duration</a:t>
            </a:r>
          </a:p>
          <a:p>
            <a:pPr lvl="1"/>
            <a:r>
              <a:rPr lang="en-US" sz="2200" dirty="0" smtClean="0">
                <a:solidFill>
                  <a:srgbClr val="D1282E"/>
                </a:solidFill>
              </a:rPr>
              <a:t>In spite of </a:t>
            </a:r>
            <a:r>
              <a:rPr lang="en-US" sz="2200" dirty="0" smtClean="0"/>
              <a:t>slow viral kinetics &amp; detectable viremia in ~ half of patients at EOT</a:t>
            </a:r>
          </a:p>
          <a:p>
            <a:pPr indent="-342900">
              <a:buFont typeface="Symbol" panose="05050102010706020507" pitchFamily="18" charset="2"/>
              <a:buChar char="Þ"/>
            </a:pPr>
            <a:r>
              <a:rPr lang="en-US" dirty="0" smtClean="0"/>
              <a:t>Viral kinetics</a:t>
            </a:r>
            <a:r>
              <a:rPr lang="en-US" dirty="0"/>
              <a:t>, in particular at EOT, may not be a reliable marker of </a:t>
            </a:r>
            <a:r>
              <a:rPr lang="en-US" dirty="0" smtClean="0"/>
              <a:t>treatment outcome (SVR)</a:t>
            </a:r>
          </a:p>
          <a:p>
            <a:pPr indent="-342900">
              <a:buFont typeface="Symbol" panose="05050102010706020507" pitchFamily="18" charset="2"/>
              <a:buChar char="Þ"/>
            </a:pPr>
            <a:r>
              <a:rPr lang="fr-FR" dirty="0" smtClean="0"/>
              <a:t> </a:t>
            </a:r>
            <a:r>
              <a:rPr lang="fr-FR" dirty="0" err="1" smtClean="0"/>
              <a:t>Suggests</a:t>
            </a:r>
            <a:r>
              <a:rPr lang="fr-FR" dirty="0" smtClean="0"/>
              <a:t> a </a:t>
            </a:r>
            <a:r>
              <a:rPr lang="en-US" dirty="0" smtClean="0"/>
              <a:t>“</a:t>
            </a:r>
            <a:r>
              <a:rPr lang="fr-FR" dirty="0" err="1" smtClean="0"/>
              <a:t>hidden</a:t>
            </a:r>
            <a:r>
              <a:rPr lang="en-US" dirty="0" smtClean="0"/>
              <a:t>”</a:t>
            </a:r>
            <a:r>
              <a:rPr lang="fr-FR" dirty="0" smtClean="0"/>
              <a:t> </a:t>
            </a:r>
            <a:r>
              <a:rPr lang="fr-FR" dirty="0" err="1" smtClean="0"/>
              <a:t>effect</a:t>
            </a:r>
            <a:r>
              <a:rPr lang="fr-FR" dirty="0" smtClean="0"/>
              <a:t> </a:t>
            </a:r>
            <a:r>
              <a:rPr lang="fr-FR" dirty="0"/>
              <a:t>not </a:t>
            </a:r>
            <a:r>
              <a:rPr lang="fr-FR" dirty="0" err="1"/>
              <a:t>reflected</a:t>
            </a:r>
            <a:r>
              <a:rPr lang="fr-FR" dirty="0"/>
              <a:t> in </a:t>
            </a:r>
            <a:r>
              <a:rPr lang="fr-FR" dirty="0" smtClean="0"/>
              <a:t>the HCV viral </a:t>
            </a:r>
            <a:r>
              <a:rPr lang="fr-FR" dirty="0" err="1" smtClean="0"/>
              <a:t>load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04857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8042-7AF0-4B9A-A13D-6EE0D1CB4766}" type="slidenum">
              <a:rPr lang="fr-FR" smtClean="0"/>
              <a:t>19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332259" y="1484784"/>
            <a:ext cx="8640960" cy="5256584"/>
          </a:xfrm>
        </p:spPr>
        <p:txBody>
          <a:bodyPr>
            <a:noAutofit/>
          </a:bodyPr>
          <a:lstStyle/>
          <a:p>
            <a:r>
              <a:rPr lang="fr-FR" dirty="0" err="1" smtClean="0"/>
              <a:t>Paradox</a:t>
            </a:r>
            <a:r>
              <a:rPr lang="fr-FR" dirty="0" smtClean="0"/>
              <a:t> </a:t>
            </a:r>
            <a:r>
              <a:rPr lang="fr-FR" dirty="0" err="1" smtClean="0"/>
              <a:t>explained</a:t>
            </a:r>
            <a:r>
              <a:rPr lang="fr-FR" dirty="0" smtClean="0"/>
              <a:t> by the </a:t>
            </a:r>
            <a:r>
              <a:rPr lang="fr-FR" dirty="0" err="1" smtClean="0"/>
              <a:t>effect</a:t>
            </a:r>
            <a:r>
              <a:rPr lang="fr-FR" dirty="0" smtClean="0"/>
              <a:t> of NS5A &amp; NS3 </a:t>
            </a:r>
            <a:r>
              <a:rPr lang="fr-FR" dirty="0" err="1" smtClean="0"/>
              <a:t>inhibitors</a:t>
            </a:r>
            <a:r>
              <a:rPr lang="fr-FR" dirty="0" smtClean="0"/>
              <a:t> in </a:t>
            </a:r>
            <a:r>
              <a:rPr lang="fr-FR" dirty="0" err="1" smtClean="0"/>
              <a:t>generating</a:t>
            </a:r>
            <a:r>
              <a:rPr lang="fr-FR" smtClean="0"/>
              <a:t> </a:t>
            </a:r>
            <a:r>
              <a:rPr lang="fr-FR" smtClean="0"/>
              <a:t>non-infectious</a:t>
            </a:r>
            <a:r>
              <a:rPr lang="fr-FR" dirty="0" smtClean="0"/>
              <a:t> </a:t>
            </a:r>
            <a:r>
              <a:rPr lang="fr-FR" dirty="0" smtClean="0"/>
              <a:t>virus</a:t>
            </a:r>
          </a:p>
          <a:p>
            <a:pPr lvl="1"/>
            <a:r>
              <a:rPr lang="fr-FR" dirty="0" err="1" smtClean="0"/>
              <a:t>Allow</a:t>
            </a:r>
            <a:r>
              <a:rPr lang="fr-FR" dirty="0" smtClean="0"/>
              <a:t> to </a:t>
            </a:r>
            <a:r>
              <a:rPr lang="fr-FR" dirty="0" err="1" smtClean="0"/>
              <a:t>reproduce</a:t>
            </a:r>
            <a:r>
              <a:rPr lang="fr-FR" dirty="0" smtClean="0"/>
              <a:t> SVR </a:t>
            </a:r>
            <a:r>
              <a:rPr lang="fr-FR" dirty="0" err="1" smtClean="0"/>
              <a:t>obtained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shorter</a:t>
            </a:r>
            <a:r>
              <a:rPr lang="fr-FR" dirty="0" smtClean="0"/>
              <a:t> </a:t>
            </a:r>
            <a:r>
              <a:rPr lang="fr-FR" dirty="0" err="1" smtClean="0"/>
              <a:t>treatments</a:t>
            </a:r>
            <a:r>
              <a:rPr lang="fr-FR" dirty="0" smtClean="0"/>
              <a:t>, </a:t>
            </a:r>
            <a:r>
              <a:rPr lang="en-US" dirty="0" smtClean="0"/>
              <a:t>regardless </a:t>
            </a:r>
            <a:r>
              <a:rPr lang="en-US" dirty="0"/>
              <a:t>of the baseline proportion of infectious </a:t>
            </a:r>
            <a:r>
              <a:rPr lang="en-US" dirty="0" smtClean="0"/>
              <a:t>virus</a:t>
            </a:r>
            <a:endParaRPr lang="fr-FR" dirty="0" smtClean="0"/>
          </a:p>
          <a:p>
            <a:pPr lvl="1"/>
            <a:r>
              <a:rPr lang="en-US" dirty="0"/>
              <a:t>Validation </a:t>
            </a:r>
            <a:r>
              <a:rPr lang="en-US" i="1" dirty="0"/>
              <a:t>in vitro </a:t>
            </a:r>
            <a:r>
              <a:rPr lang="fr-FR" dirty="0" err="1">
                <a:sym typeface="Wingdings" panose="05000000000000000000" pitchFamily="2" charset="2"/>
              </a:rPr>
              <a:t>comparing</a:t>
            </a: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 err="1">
                <a:sym typeface="Wingdings" panose="05000000000000000000" pitchFamily="2" charset="2"/>
              </a:rPr>
              <a:t>intracellular</a:t>
            </a:r>
            <a:r>
              <a:rPr lang="fr-FR" dirty="0">
                <a:sym typeface="Wingdings" panose="05000000000000000000" pitchFamily="2" charset="2"/>
              </a:rPr>
              <a:t>, </a:t>
            </a:r>
            <a:r>
              <a:rPr lang="fr-FR" dirty="0" err="1">
                <a:sym typeface="Wingdings" panose="05000000000000000000" pitchFamily="2" charset="2"/>
              </a:rPr>
              <a:t>extracellular</a:t>
            </a:r>
            <a:r>
              <a:rPr lang="fr-FR" dirty="0">
                <a:sym typeface="Wingdings" panose="05000000000000000000" pitchFamily="2" charset="2"/>
              </a:rPr>
              <a:t> and </a:t>
            </a:r>
            <a:r>
              <a:rPr lang="fr-FR" dirty="0" err="1">
                <a:sym typeface="Wingdings" panose="05000000000000000000" pitchFamily="2" charset="2"/>
              </a:rPr>
              <a:t>infectious</a:t>
            </a:r>
            <a:r>
              <a:rPr lang="fr-FR" dirty="0">
                <a:sym typeface="Wingdings" panose="05000000000000000000" pitchFamily="2" charset="2"/>
              </a:rPr>
              <a:t> virus for </a:t>
            </a:r>
            <a:r>
              <a:rPr lang="fr-FR" dirty="0" err="1">
                <a:sym typeface="Wingdings" panose="05000000000000000000" pitchFamily="2" charset="2"/>
              </a:rPr>
              <a:t>these</a:t>
            </a: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 err="1">
                <a:sym typeface="Wingdings" panose="05000000000000000000" pitchFamily="2" charset="2"/>
              </a:rPr>
              <a:t>drug</a:t>
            </a: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regimens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en-US" dirty="0" smtClean="0"/>
              <a:t>is </a:t>
            </a:r>
            <a:r>
              <a:rPr lang="en-US" dirty="0"/>
              <a:t>on going (Susan L. </a:t>
            </a:r>
            <a:r>
              <a:rPr lang="en-US" dirty="0" err="1"/>
              <a:t>Uprichard</a:t>
            </a:r>
            <a:r>
              <a:rPr lang="en-US" dirty="0"/>
              <a:t>, University of Illinois at Chicago</a:t>
            </a:r>
            <a:r>
              <a:rPr lang="en-US" dirty="0" smtClean="0"/>
              <a:t>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71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Hepatitis</a:t>
            </a:r>
            <a:r>
              <a:rPr lang="fr-FR" dirty="0"/>
              <a:t> C virus infection &amp; </a:t>
            </a:r>
            <a:r>
              <a:rPr lang="fr-FR" dirty="0" err="1"/>
              <a:t>Treatment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980728"/>
            <a:ext cx="8640960" cy="5112568"/>
          </a:xfrm>
        </p:spPr>
        <p:txBody>
          <a:bodyPr>
            <a:normAutofit/>
          </a:bodyPr>
          <a:lstStyle/>
          <a:p>
            <a:r>
              <a:rPr lang="en-US" sz="2200" dirty="0"/>
              <a:t>Chronic infection with hepatitis C virus (</a:t>
            </a:r>
            <a:r>
              <a:rPr lang="en-US" sz="2200" dirty="0" smtClean="0"/>
              <a:t>HCV) is a major </a:t>
            </a:r>
            <a:r>
              <a:rPr lang="en-US" sz="2200" dirty="0"/>
              <a:t>cause of advanced liver </a:t>
            </a:r>
            <a:r>
              <a:rPr lang="en-US" sz="2200" dirty="0" smtClean="0"/>
              <a:t>diseases</a:t>
            </a:r>
            <a:r>
              <a:rPr lang="en-US" sz="2200" baseline="30000" dirty="0"/>
              <a:t>(1</a:t>
            </a:r>
            <a:r>
              <a:rPr lang="en-US" sz="2200" baseline="30000" dirty="0" smtClean="0"/>
              <a:t>)</a:t>
            </a:r>
          </a:p>
          <a:p>
            <a:r>
              <a:rPr lang="fr-FR" sz="2200" dirty="0" smtClean="0"/>
              <a:t>The goal of antiviral </a:t>
            </a:r>
            <a:r>
              <a:rPr lang="fr-FR" sz="2200" dirty="0" err="1" smtClean="0"/>
              <a:t>treatment</a:t>
            </a:r>
            <a:r>
              <a:rPr lang="fr-FR" sz="2200" dirty="0"/>
              <a:t> </a:t>
            </a:r>
            <a:r>
              <a:rPr lang="fr-FR" sz="2200" dirty="0" err="1" smtClean="0"/>
              <a:t>is</a:t>
            </a:r>
            <a:r>
              <a:rPr lang="fr-FR" sz="2200" dirty="0" smtClean="0"/>
              <a:t> to </a:t>
            </a:r>
            <a:r>
              <a:rPr lang="fr-FR" sz="2200" dirty="0" err="1" smtClean="0"/>
              <a:t>achieve</a:t>
            </a:r>
            <a:r>
              <a:rPr lang="fr-FR" sz="2200" dirty="0" smtClean="0"/>
              <a:t> a </a:t>
            </a:r>
            <a:r>
              <a:rPr lang="fr-FR" sz="2200" dirty="0" err="1" smtClean="0"/>
              <a:t>sustained</a:t>
            </a:r>
            <a:r>
              <a:rPr lang="fr-FR" sz="2200" dirty="0" smtClean="0"/>
              <a:t> </a:t>
            </a:r>
            <a:r>
              <a:rPr lang="fr-FR" sz="2200" dirty="0" err="1"/>
              <a:t>virologic</a:t>
            </a:r>
            <a:r>
              <a:rPr lang="fr-FR" sz="2200" dirty="0"/>
              <a:t> </a:t>
            </a:r>
            <a:r>
              <a:rPr lang="fr-FR" sz="2200" dirty="0" err="1"/>
              <a:t>response</a:t>
            </a:r>
            <a:r>
              <a:rPr lang="fr-FR" sz="2200" dirty="0"/>
              <a:t> (SVR</a:t>
            </a:r>
            <a:r>
              <a:rPr lang="fr-FR" sz="2200" dirty="0" smtClean="0"/>
              <a:t>), i.e., HCV </a:t>
            </a:r>
            <a:r>
              <a:rPr lang="fr-FR" sz="2200" dirty="0" err="1" smtClean="0"/>
              <a:t>eradication</a:t>
            </a:r>
            <a:r>
              <a:rPr lang="en-US" sz="2200" baseline="30000" dirty="0"/>
              <a:t>(2,3</a:t>
            </a:r>
            <a:r>
              <a:rPr lang="en-US" sz="2200" baseline="30000" dirty="0" smtClean="0"/>
              <a:t>)</a:t>
            </a:r>
            <a:endParaRPr lang="en-US" sz="2200" baseline="3000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87072" y="6237312"/>
            <a:ext cx="477416" cy="432048"/>
          </a:xfrm>
        </p:spPr>
        <p:txBody>
          <a:bodyPr/>
          <a:lstStyle/>
          <a:p>
            <a:fld id="{6C6C8042-7AF0-4B9A-A13D-6EE0D1CB4766}" type="slidenum">
              <a:rPr lang="fr-FR" smtClean="0"/>
              <a:t>2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62084" y="6196061"/>
            <a:ext cx="2662472" cy="545307"/>
          </a:xfrm>
        </p:spPr>
        <p:txBody>
          <a:bodyPr>
            <a:normAutofit/>
          </a:bodyPr>
          <a:lstStyle/>
          <a:p>
            <a:r>
              <a:rPr lang="fr-FR" i="1" dirty="0" smtClean="0"/>
              <a:t>(1) MOHD </a:t>
            </a:r>
            <a:r>
              <a:rPr lang="fr-FR" i="1" dirty="0"/>
              <a:t>et al, </a:t>
            </a:r>
            <a:r>
              <a:rPr lang="fr-FR" i="1" dirty="0" err="1" smtClean="0"/>
              <a:t>Hepatol</a:t>
            </a:r>
            <a:r>
              <a:rPr lang="fr-FR" i="1" dirty="0" smtClean="0"/>
              <a:t>, 2013</a:t>
            </a:r>
          </a:p>
          <a:p>
            <a:r>
              <a:rPr lang="fr-FR" i="1" dirty="0" smtClean="0"/>
              <a:t>(2) CARRION </a:t>
            </a:r>
            <a:r>
              <a:rPr lang="fr-FR" i="1" dirty="0"/>
              <a:t>et </a:t>
            </a:r>
            <a:r>
              <a:rPr lang="fr-FR" i="1" dirty="0" smtClean="0"/>
              <a:t>al, </a:t>
            </a:r>
            <a:r>
              <a:rPr lang="fr-FR" i="1" dirty="0" err="1" smtClean="0"/>
              <a:t>Exp</a:t>
            </a:r>
            <a:r>
              <a:rPr lang="fr-FR" i="1" dirty="0" smtClean="0"/>
              <a:t> </a:t>
            </a:r>
            <a:r>
              <a:rPr lang="fr-FR" i="1" dirty="0" err="1" smtClean="0"/>
              <a:t>Opin</a:t>
            </a:r>
            <a:r>
              <a:rPr lang="fr-FR" i="1" dirty="0" smtClean="0"/>
              <a:t> </a:t>
            </a:r>
            <a:r>
              <a:rPr lang="fr-FR" i="1" dirty="0" err="1" smtClean="0"/>
              <a:t>Pharmacother</a:t>
            </a:r>
            <a:r>
              <a:rPr lang="fr-FR" i="1" dirty="0" smtClean="0"/>
              <a:t>, 2014</a:t>
            </a:r>
          </a:p>
          <a:p>
            <a:endParaRPr lang="fr-FR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323529" y="2895036"/>
            <a:ext cx="5346234" cy="3162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SzPct val="120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SzPct val="60000"/>
              <a:buFont typeface="Courier New" panose="02070309020205020404" pitchFamily="49" charset="0"/>
              <a:buChar char="o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SzPct val="80000"/>
              <a:buFont typeface="Wingdings" panose="05000000000000000000" pitchFamily="2" charset="2"/>
              <a:buChar char="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200" dirty="0" err="1" smtClean="0"/>
              <a:t>Since</a:t>
            </a:r>
            <a:r>
              <a:rPr lang="fr-FR" sz="2200" dirty="0" smtClean="0"/>
              <a:t> 2011, </a:t>
            </a:r>
            <a:r>
              <a:rPr lang="fr-FR" sz="2200" dirty="0" err="1" smtClean="0"/>
              <a:t>revolution</a:t>
            </a:r>
            <a:r>
              <a:rPr lang="fr-FR" sz="2200" dirty="0" smtClean="0"/>
              <a:t> in HCV </a:t>
            </a:r>
            <a:r>
              <a:rPr lang="fr-FR" sz="2200" dirty="0" err="1" smtClean="0"/>
              <a:t>therapy</a:t>
            </a:r>
            <a:r>
              <a:rPr lang="fr-FR" sz="2200" dirty="0" smtClean="0"/>
              <a:t> </a:t>
            </a:r>
            <a:r>
              <a:rPr lang="fr-FR" sz="2200" dirty="0" err="1" smtClean="0"/>
              <a:t>with</a:t>
            </a:r>
            <a:r>
              <a:rPr lang="fr-FR" sz="2200" dirty="0" smtClean="0"/>
              <a:t> the introduction of Direct Acting </a:t>
            </a:r>
            <a:r>
              <a:rPr lang="fr-FR" sz="2200" dirty="0" err="1" smtClean="0"/>
              <a:t>Antivirals</a:t>
            </a:r>
            <a:r>
              <a:rPr lang="fr-FR" sz="2200" dirty="0" smtClean="0"/>
              <a:t> (DAA)</a:t>
            </a:r>
            <a:r>
              <a:rPr lang="fr-FR" sz="2000" baseline="30000" dirty="0"/>
              <a:t> (4,5</a:t>
            </a:r>
            <a:r>
              <a:rPr lang="fr-FR" sz="2000" baseline="30000" dirty="0" smtClean="0"/>
              <a:t>)</a:t>
            </a:r>
            <a:r>
              <a:rPr lang="fr-FR" sz="2200" dirty="0" smtClean="0"/>
              <a:t>:</a:t>
            </a:r>
            <a:r>
              <a:rPr lang="fr-FR" sz="1800" dirty="0" smtClean="0"/>
              <a:t> </a:t>
            </a:r>
          </a:p>
          <a:p>
            <a:pPr lvl="1"/>
            <a:r>
              <a:rPr lang="fr-FR" sz="1800" dirty="0" err="1" smtClean="0"/>
              <a:t>Significantly</a:t>
            </a:r>
            <a:r>
              <a:rPr lang="fr-FR" sz="1800" dirty="0" smtClean="0"/>
              <a:t> </a:t>
            </a:r>
            <a:r>
              <a:rPr lang="fr-FR" sz="1800" dirty="0" err="1" smtClean="0"/>
              <a:t>increased</a:t>
            </a:r>
            <a:r>
              <a:rPr lang="fr-FR" sz="1800" dirty="0" smtClean="0"/>
              <a:t> </a:t>
            </a:r>
            <a:r>
              <a:rPr lang="fr-FR" sz="1800" dirty="0" err="1" smtClean="0"/>
              <a:t>response</a:t>
            </a:r>
            <a:r>
              <a:rPr lang="fr-FR" sz="1800" dirty="0" smtClean="0"/>
              <a:t> rate</a:t>
            </a:r>
          </a:p>
          <a:p>
            <a:pPr lvl="1"/>
            <a:r>
              <a:rPr lang="fr-FR" sz="1800" dirty="0" err="1" smtClean="0"/>
              <a:t>Significantly</a:t>
            </a:r>
            <a:r>
              <a:rPr lang="fr-FR" sz="1800" dirty="0" smtClean="0"/>
              <a:t> </a:t>
            </a:r>
            <a:r>
              <a:rPr lang="fr-FR" sz="1800" dirty="0" err="1" smtClean="0"/>
              <a:t>reduced</a:t>
            </a:r>
            <a:r>
              <a:rPr lang="fr-FR" sz="1800" dirty="0" smtClean="0"/>
              <a:t> </a:t>
            </a:r>
            <a:r>
              <a:rPr lang="fr-FR" sz="1800" dirty="0" err="1" smtClean="0"/>
              <a:t>treatment</a:t>
            </a:r>
            <a:r>
              <a:rPr lang="fr-FR" sz="1800" dirty="0" smtClean="0"/>
              <a:t> duration</a:t>
            </a:r>
          </a:p>
        </p:txBody>
      </p:sp>
      <p:grpSp>
        <p:nvGrpSpPr>
          <p:cNvPr id="18" name="Groupe 17"/>
          <p:cNvGrpSpPr/>
          <p:nvPr/>
        </p:nvGrpSpPr>
        <p:grpSpPr>
          <a:xfrm>
            <a:off x="5669763" y="2565325"/>
            <a:ext cx="3231696" cy="3799930"/>
            <a:chOff x="5804800" y="2971508"/>
            <a:chExt cx="3231696" cy="3799930"/>
          </a:xfrm>
        </p:grpSpPr>
        <p:sp>
          <p:nvSpPr>
            <p:cNvPr id="12" name="Pentagone 11"/>
            <p:cNvSpPr/>
            <p:nvPr/>
          </p:nvSpPr>
          <p:spPr>
            <a:xfrm>
              <a:off x="6226560" y="2971509"/>
              <a:ext cx="2809936" cy="277472"/>
            </a:xfrm>
            <a:prstGeom prst="homePlate">
              <a:avLst/>
            </a:prstGeom>
            <a:solidFill>
              <a:srgbClr val="D1282E"/>
            </a:solidFill>
            <a:ln>
              <a:solidFill>
                <a:srgbClr val="D128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500" dirty="0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6228184" y="2977207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>
                  <a:solidFill>
                    <a:schemeClr val="bg1"/>
                  </a:solidFill>
                </a:rPr>
                <a:t>1998</a:t>
              </a:r>
              <a:endParaRPr lang="fr-FR" sz="1500" dirty="0">
                <a:solidFill>
                  <a:schemeClr val="bg1"/>
                </a:solidFill>
              </a:endParaRP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6809584" y="2971508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>
                  <a:solidFill>
                    <a:schemeClr val="bg1"/>
                  </a:solidFill>
                </a:rPr>
                <a:t>2001</a:t>
              </a:r>
              <a:endParaRPr lang="fr-FR" sz="1500" dirty="0">
                <a:solidFill>
                  <a:schemeClr val="bg1"/>
                </a:solidFill>
              </a:endParaRP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7419757" y="2971508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>
                  <a:solidFill>
                    <a:schemeClr val="bg1"/>
                  </a:solidFill>
                </a:rPr>
                <a:t>2011</a:t>
              </a:r>
              <a:endParaRPr lang="fr-FR" sz="1500" dirty="0">
                <a:solidFill>
                  <a:schemeClr val="bg1"/>
                </a:solidFill>
              </a:endParaRP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8001157" y="2971508"/>
              <a:ext cx="9701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>
                  <a:solidFill>
                    <a:schemeClr val="bg1"/>
                  </a:solidFill>
                </a:rPr>
                <a:t>2014-2016</a:t>
              </a:r>
              <a:endParaRPr lang="fr-FR" sz="1500" dirty="0">
                <a:solidFill>
                  <a:schemeClr val="bg1"/>
                </a:solidFill>
              </a:endParaRPr>
            </a:p>
          </p:txBody>
        </p:sp>
        <p:pic>
          <p:nvPicPr>
            <p:cNvPr id="17" name="Image 16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804800" y="3115976"/>
              <a:ext cx="3109870" cy="3655462"/>
            </a:xfrm>
            <a:prstGeom prst="rect">
              <a:avLst/>
            </a:prstGeom>
          </p:spPr>
        </p:pic>
      </p:grpSp>
      <p:sp>
        <p:nvSpPr>
          <p:cNvPr id="19" name="ZoneTexte 18"/>
          <p:cNvSpPr txBox="1"/>
          <p:nvPr/>
        </p:nvSpPr>
        <p:spPr>
          <a:xfrm>
            <a:off x="5382642" y="5944893"/>
            <a:ext cx="7906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err="1" smtClean="0">
                <a:solidFill>
                  <a:srgbClr val="000000"/>
                </a:solidFill>
                <a:latin typeface="+mj-lt"/>
                <a:cs typeface="Helvetica" panose="020B0604020202020204" pitchFamily="34" charset="0"/>
              </a:rPr>
              <a:t>Treatment</a:t>
            </a:r>
            <a:endParaRPr lang="fr-FR" sz="1100" dirty="0">
              <a:solidFill>
                <a:srgbClr val="000000"/>
              </a:solidFill>
              <a:latin typeface="+mj-lt"/>
              <a:cs typeface="Helvetica" panose="020B0604020202020204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190283" y="6254585"/>
            <a:ext cx="11673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rgbClr val="000000"/>
                </a:solidFill>
                <a:latin typeface="+mj-lt"/>
                <a:cs typeface="Helvetica" panose="020B0604020202020204" pitchFamily="34" charset="0"/>
              </a:rPr>
              <a:t>Duration (</a:t>
            </a:r>
            <a:r>
              <a:rPr lang="fr-FR" sz="1100" dirty="0" err="1" smtClean="0">
                <a:solidFill>
                  <a:srgbClr val="000000"/>
                </a:solidFill>
                <a:latin typeface="+mj-lt"/>
                <a:cs typeface="Helvetica" panose="020B0604020202020204" pitchFamily="34" charset="0"/>
              </a:rPr>
              <a:t>weeks</a:t>
            </a:r>
            <a:r>
              <a:rPr lang="fr-FR" sz="1100" dirty="0" smtClean="0">
                <a:solidFill>
                  <a:srgbClr val="000000"/>
                </a:solidFill>
                <a:latin typeface="+mj-lt"/>
                <a:cs typeface="Helvetica" panose="020B0604020202020204" pitchFamily="34" charset="0"/>
              </a:rPr>
              <a:t>)</a:t>
            </a:r>
            <a:endParaRPr lang="fr-FR" sz="1100" dirty="0">
              <a:solidFill>
                <a:srgbClr val="000000"/>
              </a:solidFill>
              <a:latin typeface="+mj-lt"/>
              <a:cs typeface="Helvetica" panose="020B060402020202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6223767" y="6263734"/>
            <a:ext cx="5164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rgbClr val="000000"/>
                </a:solidFill>
                <a:latin typeface="+mj-lt"/>
                <a:cs typeface="Helvetica" panose="020B0604020202020204" pitchFamily="34" charset="0"/>
              </a:rPr>
              <a:t>24-48</a:t>
            </a:r>
            <a:endParaRPr lang="fr-FR" sz="1100" dirty="0">
              <a:solidFill>
                <a:srgbClr val="000000"/>
              </a:solidFill>
              <a:latin typeface="+mj-lt"/>
              <a:cs typeface="Helvetica" panose="020B0604020202020204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799831" y="6262832"/>
            <a:ext cx="5164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rgbClr val="000000"/>
                </a:solidFill>
                <a:latin typeface="+mj-lt"/>
                <a:cs typeface="Helvetica" panose="020B0604020202020204" pitchFamily="34" charset="0"/>
              </a:rPr>
              <a:t>24-48</a:t>
            </a:r>
            <a:endParaRPr lang="fr-FR" sz="1100" dirty="0">
              <a:solidFill>
                <a:srgbClr val="000000"/>
              </a:solidFill>
              <a:latin typeface="+mj-lt"/>
              <a:cs typeface="Helvetica" panose="020B0604020202020204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7447903" y="6262832"/>
            <a:ext cx="5164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rgbClr val="000000"/>
                </a:solidFill>
                <a:latin typeface="+mj-lt"/>
                <a:cs typeface="Helvetica" panose="020B0604020202020204" pitchFamily="34" charset="0"/>
              </a:rPr>
              <a:t>24-48</a:t>
            </a:r>
            <a:endParaRPr lang="fr-FR" sz="1100" dirty="0">
              <a:solidFill>
                <a:srgbClr val="000000"/>
              </a:solidFill>
              <a:latin typeface="+mj-lt"/>
              <a:cs typeface="Helvetica" panose="020B0604020202020204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8093994" y="6254585"/>
            <a:ext cx="4443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rgbClr val="000000"/>
                </a:solidFill>
                <a:latin typeface="+mj-lt"/>
                <a:cs typeface="Helvetica" panose="020B0604020202020204" pitchFamily="34" charset="0"/>
              </a:rPr>
              <a:t>6-12</a:t>
            </a:r>
            <a:endParaRPr lang="fr-FR" sz="1100" dirty="0">
              <a:solidFill>
                <a:srgbClr val="000000"/>
              </a:solidFill>
              <a:latin typeface="+mj-lt"/>
              <a:cs typeface="Helvetica" panose="020B0604020202020204" pitchFamily="34" charset="0"/>
            </a:endParaRPr>
          </a:p>
        </p:txBody>
      </p:sp>
      <p:sp>
        <p:nvSpPr>
          <p:cNvPr id="25" name="Espace réservé du texte 7"/>
          <p:cNvSpPr txBox="1">
            <a:spLocks/>
          </p:cNvSpPr>
          <p:nvPr/>
        </p:nvSpPr>
        <p:spPr>
          <a:xfrm>
            <a:off x="2882253" y="6180682"/>
            <a:ext cx="2734878" cy="545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i="1" dirty="0" smtClean="0"/>
              <a:t>(3) LAWITZ et al, J </a:t>
            </a:r>
            <a:r>
              <a:rPr lang="fr-FR" i="1" dirty="0" err="1" smtClean="0"/>
              <a:t>Hepatol</a:t>
            </a:r>
            <a:r>
              <a:rPr lang="fr-FR" i="1" dirty="0" smtClean="0"/>
              <a:t>, 2013</a:t>
            </a:r>
          </a:p>
          <a:p>
            <a:r>
              <a:rPr lang="fr-FR" i="1" dirty="0" smtClean="0"/>
              <a:t>(4) PAWLOTSKY, </a:t>
            </a:r>
            <a:r>
              <a:rPr lang="fr-FR" i="1" dirty="0" err="1" smtClean="0"/>
              <a:t>Gastroenterol</a:t>
            </a:r>
            <a:r>
              <a:rPr lang="fr-FR" i="1" dirty="0" smtClean="0"/>
              <a:t>, 2014</a:t>
            </a:r>
          </a:p>
          <a:p>
            <a:r>
              <a:rPr lang="fr-FR" i="1" dirty="0" smtClean="0"/>
              <a:t>(5) KOHLI et al, JAMA, 2014</a:t>
            </a:r>
          </a:p>
        </p:txBody>
      </p:sp>
    </p:spTree>
    <p:extLst>
      <p:ext uri="{BB962C8B-B14F-4D97-AF65-F5344CB8AC3E}">
        <p14:creationId xmlns:p14="http://schemas.microsoft.com/office/powerpoint/2010/main" val="114069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8042-7AF0-4B9A-A13D-6EE0D1CB4766}" type="slidenum">
              <a:rPr lang="fr-FR" smtClean="0"/>
              <a:t>20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contenu 3"/>
          <p:cNvSpPr txBox="1">
            <a:spLocks/>
          </p:cNvSpPr>
          <p:nvPr/>
        </p:nvSpPr>
        <p:spPr>
          <a:xfrm>
            <a:off x="1259632" y="2204864"/>
            <a:ext cx="7305585" cy="8594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SzPct val="120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SzPct val="60000"/>
              <a:buFont typeface="Courier New" panose="02070309020205020404" pitchFamily="49" charset="0"/>
              <a:buChar char="o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D1282E"/>
              </a:buClr>
              <a:buSzPct val="80000"/>
              <a:buFont typeface="Wingdings" panose="05000000000000000000" pitchFamily="2" charset="2"/>
              <a:buChar char="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fr-FR" sz="4000" b="1" dirty="0" err="1" smtClean="0">
                <a:ln w="12700">
                  <a:noFill/>
                  <a:prstDash val="solid"/>
                </a:ln>
                <a:solidFill>
                  <a:srgbClr val="D1282E"/>
                </a:solidFill>
              </a:rPr>
              <a:t>Thank</a:t>
            </a:r>
            <a:r>
              <a:rPr lang="fr-FR" sz="4000" b="1" dirty="0" smtClean="0">
                <a:ln w="12700">
                  <a:noFill/>
                  <a:prstDash val="solid"/>
                </a:ln>
                <a:solidFill>
                  <a:srgbClr val="D1282E"/>
                </a:solidFill>
              </a:rPr>
              <a:t> </a:t>
            </a:r>
            <a:r>
              <a:rPr lang="fr-FR" sz="4000" b="1" dirty="0" err="1" smtClean="0">
                <a:ln w="12700">
                  <a:noFill/>
                  <a:prstDash val="solid"/>
                </a:ln>
                <a:solidFill>
                  <a:srgbClr val="D1282E"/>
                </a:solidFill>
              </a:rPr>
              <a:t>you</a:t>
            </a:r>
            <a:r>
              <a:rPr lang="fr-FR" sz="4000" b="1" dirty="0" smtClean="0">
                <a:ln w="12700">
                  <a:noFill/>
                  <a:prstDash val="solid"/>
                </a:ln>
                <a:solidFill>
                  <a:srgbClr val="D1282E"/>
                </a:solidFill>
              </a:rPr>
              <a:t> for </a:t>
            </a:r>
            <a:r>
              <a:rPr lang="fr-FR" sz="4000" b="1" dirty="0" err="1" smtClean="0">
                <a:ln w="12700">
                  <a:noFill/>
                  <a:prstDash val="solid"/>
                </a:ln>
                <a:solidFill>
                  <a:srgbClr val="D1282E"/>
                </a:solidFill>
              </a:rPr>
              <a:t>your</a:t>
            </a:r>
            <a:r>
              <a:rPr lang="fr-FR" sz="4000" b="1" dirty="0" smtClean="0">
                <a:ln w="12700">
                  <a:noFill/>
                  <a:prstDash val="solid"/>
                </a:ln>
                <a:solidFill>
                  <a:srgbClr val="D1282E"/>
                </a:solidFill>
              </a:rPr>
              <a:t> attention!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fr-FR" sz="4000" b="1" dirty="0">
              <a:ln w="12700">
                <a:noFill/>
                <a:prstDash val="solid"/>
              </a:ln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19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Sofosbuvir-based</a:t>
            </a:r>
            <a:r>
              <a:rPr lang="fr-FR" dirty="0" smtClean="0"/>
              <a:t> </a:t>
            </a:r>
            <a:r>
              <a:rPr lang="fr-FR" dirty="0" err="1" smtClean="0"/>
              <a:t>treatments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836712"/>
            <a:ext cx="8647477" cy="532859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200" dirty="0" err="1" smtClean="0"/>
              <a:t>Sofosbuvir</a:t>
            </a:r>
            <a:r>
              <a:rPr lang="en-US" sz="2200" dirty="0" smtClean="0"/>
              <a:t> (SOF) is a potent </a:t>
            </a:r>
            <a:r>
              <a:rPr lang="en-US" sz="2200" dirty="0"/>
              <a:t>nucleotide analog with </a:t>
            </a:r>
            <a:r>
              <a:rPr lang="en-US" sz="2200" dirty="0" smtClean="0"/>
              <a:t>high </a:t>
            </a:r>
            <a:r>
              <a:rPr lang="en-US" sz="2200" dirty="0"/>
              <a:t>genetic barrier to resistance 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n-US" sz="2200" dirty="0" smtClean="0"/>
              <a:t>SOF is largely used as a backbone in combination with NS5A inhibitor (</a:t>
            </a:r>
            <a:r>
              <a:rPr lang="en-US" sz="2200" dirty="0" err="1" smtClean="0"/>
              <a:t>Ledipasvir</a:t>
            </a:r>
            <a:r>
              <a:rPr lang="en-US" sz="2200" dirty="0" smtClean="0"/>
              <a:t> – </a:t>
            </a:r>
            <a:r>
              <a:rPr lang="en-US" sz="2200" dirty="0" smtClean="0">
                <a:solidFill>
                  <a:srgbClr val="00B0F0"/>
                </a:solidFill>
              </a:rPr>
              <a:t>LDV</a:t>
            </a:r>
            <a:r>
              <a:rPr lang="en-US" sz="2200" dirty="0" smtClean="0"/>
              <a:t>, </a:t>
            </a:r>
            <a:r>
              <a:rPr lang="en-US" sz="2200" dirty="0" err="1" smtClean="0"/>
              <a:t>Daclatasvir</a:t>
            </a:r>
            <a:r>
              <a:rPr lang="en-US" sz="2200" dirty="0" smtClean="0"/>
              <a:t>) or protease inhibitor (</a:t>
            </a:r>
            <a:r>
              <a:rPr lang="en-US" sz="2200" dirty="0" err="1" smtClean="0"/>
              <a:t>Simeprevir</a:t>
            </a:r>
            <a:r>
              <a:rPr lang="en-US" sz="2200" dirty="0" smtClean="0"/>
              <a:t>)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8042-7AF0-4B9A-A13D-6EE0D1CB4766}" type="slidenum">
              <a:rPr lang="fr-FR" smtClean="0"/>
              <a:t>3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243954" y="6309321"/>
            <a:ext cx="1879774" cy="432048"/>
          </a:xfrm>
        </p:spPr>
        <p:txBody>
          <a:bodyPr>
            <a:normAutofit/>
          </a:bodyPr>
          <a:lstStyle/>
          <a:p>
            <a:r>
              <a:rPr lang="fr-FR" i="1" dirty="0" smtClean="0"/>
              <a:t>(1) SULKOWSKI et al, JAMA 2014 </a:t>
            </a:r>
          </a:p>
          <a:p>
            <a:r>
              <a:rPr lang="fr-FR" i="1" dirty="0" smtClean="0"/>
              <a:t>(2) MOLINA et al, Lancet, 2015 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60698"/>
              </p:ext>
            </p:extLst>
          </p:nvPr>
        </p:nvGraphicFramePr>
        <p:xfrm>
          <a:off x="395536" y="2837844"/>
          <a:ext cx="8530782" cy="28449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936104"/>
                <a:gridCol w="1008112"/>
                <a:gridCol w="1224136"/>
                <a:gridCol w="1224136"/>
                <a:gridCol w="1186180"/>
                <a:gridCol w="1186180"/>
                <a:gridCol w="848042"/>
                <a:gridCol w="917892"/>
              </a:tblGrid>
              <a:tr h="180216">
                <a:tc gridSpan="4">
                  <a:txBody>
                    <a:bodyPr/>
                    <a:lstStyle/>
                    <a:p>
                      <a:pPr algn="ctr"/>
                      <a:r>
                        <a:rPr lang="fr-FR" sz="2000" b="1" dirty="0" err="1" smtClean="0">
                          <a:latin typeface="Gill Sans MT" panose="020B0502020104020203" pitchFamily="34" charset="0"/>
                        </a:rPr>
                        <a:t>Treatment</a:t>
                      </a:r>
                      <a:r>
                        <a:rPr lang="fr-FR" sz="2000" b="1" dirty="0" smtClean="0">
                          <a:latin typeface="Gill Sans MT" panose="020B0502020104020203" pitchFamily="34" charset="0"/>
                        </a:rPr>
                        <a:t> </a:t>
                      </a:r>
                      <a:endParaRPr lang="fr-FR" sz="20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latin typeface="Gill Sans MT" panose="020B0502020104020203" pitchFamily="34" charset="0"/>
                        </a:rPr>
                        <a:t>Duration</a:t>
                      </a:r>
                      <a:r>
                        <a:rPr lang="fr-FR" sz="2000" b="1" baseline="0" dirty="0" smtClean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fr-FR" sz="2000" b="1" baseline="0" dirty="0" err="1" smtClean="0">
                          <a:latin typeface="Gill Sans MT" panose="020B0502020104020203" pitchFamily="34" charset="0"/>
                        </a:rPr>
                        <a:t>weeks</a:t>
                      </a:r>
                      <a:r>
                        <a:rPr lang="fr-FR" sz="2000" b="1" baseline="0" dirty="0" smtClean="0">
                          <a:latin typeface="Gill Sans MT" panose="020B0502020104020203" pitchFamily="34" charset="0"/>
                        </a:rPr>
                        <a:t>)</a:t>
                      </a:r>
                      <a:endParaRPr lang="fr-FR" sz="20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 anchor="ctr"/>
                </a:tc>
              </a:tr>
              <a:tr h="380812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Gill Sans MT" panose="020B0502020104020203" pitchFamily="34" charset="0"/>
                        </a:rPr>
                        <a:t>NS5B</a:t>
                      </a:r>
                      <a:r>
                        <a:rPr lang="fr-FR" sz="1600" baseline="0" dirty="0" smtClean="0"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fr-FR" sz="1600" baseline="0" dirty="0" err="1" smtClean="0">
                          <a:latin typeface="Gill Sans MT" panose="020B0502020104020203" pitchFamily="34" charset="0"/>
                        </a:rPr>
                        <a:t>n</a:t>
                      </a:r>
                      <a:r>
                        <a:rPr lang="fr-FR" sz="1600" dirty="0" err="1" smtClean="0">
                          <a:latin typeface="Gill Sans MT" panose="020B0502020104020203" pitchFamily="34" charset="0"/>
                        </a:rPr>
                        <a:t>uc</a:t>
                      </a:r>
                      <a:r>
                        <a:rPr lang="fr-FR" sz="1600" dirty="0" smtClean="0">
                          <a:latin typeface="Gill Sans MT" panose="020B0502020104020203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fr-FR" sz="1600" dirty="0" err="1" smtClean="0">
                          <a:latin typeface="Gill Sans MT" panose="020B0502020104020203" pitchFamily="34" charset="0"/>
                        </a:rPr>
                        <a:t>Inhibitor</a:t>
                      </a:r>
                      <a:r>
                        <a:rPr lang="fr-FR" sz="1600" dirty="0" smtClean="0">
                          <a:latin typeface="Gill Sans MT" panose="020B0502020104020203" pitchFamily="34" charset="0"/>
                        </a:rPr>
                        <a:t> </a:t>
                      </a:r>
                      <a:endParaRPr lang="fr-FR" sz="1600" i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Gill Sans MT" panose="020B0502020104020203" pitchFamily="34" charset="0"/>
                        </a:rPr>
                        <a:t>NS5A</a:t>
                      </a:r>
                    </a:p>
                    <a:p>
                      <a:pPr algn="ctr"/>
                      <a:r>
                        <a:rPr lang="fr-FR" sz="1600" dirty="0" err="1" smtClean="0">
                          <a:latin typeface="Gill Sans MT" panose="020B0502020104020203" pitchFamily="34" charset="0"/>
                        </a:rPr>
                        <a:t>Inhibitor</a:t>
                      </a:r>
                      <a:endParaRPr lang="fr-FR" sz="1600" i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Gill Sans MT" panose="020B0502020104020203" pitchFamily="34" charset="0"/>
                        </a:rPr>
                        <a:t>NS5B </a:t>
                      </a:r>
                    </a:p>
                    <a:p>
                      <a:pPr algn="ctr"/>
                      <a:r>
                        <a:rPr lang="fr-FR" sz="1600" dirty="0" smtClean="0">
                          <a:latin typeface="Gill Sans MT" panose="020B0502020104020203" pitchFamily="34" charset="0"/>
                        </a:rPr>
                        <a:t>non-</a:t>
                      </a:r>
                      <a:r>
                        <a:rPr lang="fr-FR" sz="1600" dirty="0" err="1" smtClean="0">
                          <a:latin typeface="Gill Sans MT" panose="020B0502020104020203" pitchFamily="34" charset="0"/>
                        </a:rPr>
                        <a:t>nuc</a:t>
                      </a:r>
                      <a:endParaRPr lang="fr-FR" sz="1600" dirty="0" smtClean="0">
                        <a:latin typeface="Gill Sans MT" panose="020B0502020104020203" pitchFamily="34" charset="0"/>
                      </a:endParaRPr>
                    </a:p>
                    <a:p>
                      <a:pPr algn="ctr"/>
                      <a:r>
                        <a:rPr lang="fr-FR" sz="1600" dirty="0" err="1" smtClean="0">
                          <a:latin typeface="Gill Sans MT" panose="020B0502020104020203" pitchFamily="34" charset="0"/>
                        </a:rPr>
                        <a:t>Inhibitor</a:t>
                      </a:r>
                      <a:endParaRPr lang="fr-FR" sz="1600" i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Gill Sans MT" panose="020B0502020104020203" pitchFamily="34" charset="0"/>
                        </a:rPr>
                        <a:t>NS3 </a:t>
                      </a:r>
                    </a:p>
                    <a:p>
                      <a:pPr algn="ctr"/>
                      <a:r>
                        <a:rPr lang="fr-FR" sz="1600" dirty="0" err="1" smtClean="0">
                          <a:latin typeface="Gill Sans MT" panose="020B0502020104020203" pitchFamily="34" charset="0"/>
                        </a:rPr>
                        <a:t>Inhibitor</a:t>
                      </a:r>
                      <a:endParaRPr lang="fr-FR" sz="1600" i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latin typeface="Gill Sans MT" panose="020B0502020104020203" pitchFamily="34" charset="0"/>
                        </a:rPr>
                        <a:t>24</a:t>
                      </a:r>
                      <a:endParaRPr lang="fr-FR" sz="20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latin typeface="Gill Sans MT" panose="020B0502020104020203" pitchFamily="34" charset="0"/>
                        </a:rPr>
                        <a:t>12</a:t>
                      </a:r>
                      <a:endParaRPr lang="fr-FR" sz="20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latin typeface="Gill Sans MT" panose="020B0502020104020203" pitchFamily="34" charset="0"/>
                        </a:rPr>
                        <a:t>8</a:t>
                      </a:r>
                      <a:endParaRPr lang="fr-FR" sz="20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latin typeface="Gill Sans MT" panose="020B0502020104020203" pitchFamily="34" charset="0"/>
                        </a:rPr>
                        <a:t>6</a:t>
                      </a:r>
                      <a:endParaRPr lang="fr-FR" sz="20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FFC000"/>
                          </a:solidFill>
                          <a:latin typeface="Gill Sans MT" panose="020B0502020104020203" pitchFamily="34" charset="0"/>
                        </a:rPr>
                        <a:t>SOF</a:t>
                      </a:r>
                      <a:endParaRPr lang="fr-FR" sz="2000" b="1" dirty="0">
                        <a:solidFill>
                          <a:srgbClr val="FFC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~80%</a:t>
                      </a:r>
                      <a:r>
                        <a:rPr lang="fr-FR" sz="2000" b="0" baseline="3000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*(1,2)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baseline="0" dirty="0" smtClean="0">
                          <a:solidFill>
                            <a:srgbClr val="FF0000"/>
                          </a:solidFill>
                          <a:latin typeface="Gill Sans MT" panose="020B0502020104020203" pitchFamily="34" charset="0"/>
                        </a:rPr>
                        <a:t>~70%</a:t>
                      </a:r>
                      <a:r>
                        <a:rPr lang="fr-FR" sz="2000" b="0" baseline="30000" dirty="0" smtClean="0">
                          <a:solidFill>
                            <a:srgbClr val="FF0000"/>
                          </a:solidFill>
                          <a:latin typeface="Gill Sans MT" panose="020B0502020104020203" pitchFamily="34" charset="0"/>
                        </a:rPr>
                        <a:t>*(3,4)</a:t>
                      </a:r>
                      <a:endParaRPr lang="fr-FR" sz="2000" b="0" baseline="30000" dirty="0">
                        <a:solidFill>
                          <a:srgbClr val="FF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0" baseline="300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0" baseline="300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7024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00B0F0"/>
                          </a:solidFill>
                          <a:latin typeface="Gill Sans MT" panose="020B0502020104020203" pitchFamily="34" charset="0"/>
                        </a:rPr>
                        <a:t>SOF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00B0F0"/>
                          </a:solidFill>
                          <a:latin typeface="Gill Sans MT" panose="020B0502020104020203" pitchFamily="34" charset="0"/>
                        </a:rPr>
                        <a:t> LDV</a:t>
                      </a:r>
                      <a:endParaRPr lang="fr-FR" sz="2000" b="1" dirty="0">
                        <a:solidFill>
                          <a:srgbClr val="00B0F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99%</a:t>
                      </a:r>
                      <a:r>
                        <a:rPr lang="fr-FR" sz="2000" b="0" baseline="3000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(5)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95%</a:t>
                      </a:r>
                      <a:r>
                        <a:rPr lang="fr-FR" sz="2000" b="0" baseline="3000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(6)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93%</a:t>
                      </a:r>
                      <a:r>
                        <a:rPr lang="fr-FR" sz="2000" b="0" baseline="3000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(6)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 smtClean="0">
                          <a:solidFill>
                            <a:srgbClr val="FF0000"/>
                          </a:solidFill>
                          <a:latin typeface="Gill Sans MT" panose="020B0502020104020203" pitchFamily="34" charset="0"/>
                        </a:rPr>
                        <a:t>68%</a:t>
                      </a:r>
                      <a:r>
                        <a:rPr lang="fr-FR" sz="2000" b="0" baseline="30000" dirty="0" smtClean="0">
                          <a:solidFill>
                            <a:srgbClr val="FF0000"/>
                          </a:solidFill>
                          <a:latin typeface="Gill Sans MT" panose="020B0502020104020203" pitchFamily="34" charset="0"/>
                        </a:rPr>
                        <a:t>*(7)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00B050"/>
                          </a:solidFill>
                          <a:latin typeface="Gill Sans MT" panose="020B0502020104020203" pitchFamily="34" charset="0"/>
                        </a:rPr>
                        <a:t>SOF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00B050"/>
                          </a:solidFill>
                          <a:latin typeface="Gill Sans MT" panose="020B0502020104020203" pitchFamily="34" charset="0"/>
                        </a:rPr>
                        <a:t> LDV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00B050"/>
                          </a:solidFill>
                          <a:latin typeface="Gill Sans MT" panose="020B0502020104020203" pitchFamily="34" charset="0"/>
                        </a:rPr>
                        <a:t>GS-9669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b="1" dirty="0" smtClean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b="0" baseline="30000" dirty="0" smtClean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95%</a:t>
                      </a:r>
                      <a:r>
                        <a:rPr lang="fr-FR" sz="2000" b="0" baseline="3000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(8)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CC00FF"/>
                          </a:solidFill>
                          <a:latin typeface="Gill Sans MT" panose="020B0502020104020203" pitchFamily="34" charset="0"/>
                        </a:rPr>
                        <a:t>SOF</a:t>
                      </a:r>
                      <a:endParaRPr lang="fr-FR" sz="2000" b="1" dirty="0">
                        <a:solidFill>
                          <a:srgbClr val="CC00FF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CC00FF"/>
                          </a:solidFill>
                          <a:latin typeface="Gill Sans MT" panose="020B0502020104020203" pitchFamily="34" charset="0"/>
                        </a:rPr>
                        <a:t> LDV</a:t>
                      </a:r>
                      <a:endParaRPr lang="fr-FR" sz="2000" b="1" dirty="0">
                        <a:solidFill>
                          <a:srgbClr val="CC00FF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CC00FF"/>
                          </a:solidFill>
                          <a:latin typeface="Gill Sans MT" panose="020B0502020104020203" pitchFamily="34" charset="0"/>
                        </a:rPr>
                        <a:t>GS-9451</a:t>
                      </a:r>
                      <a:endParaRPr lang="fr-FR" sz="2000" b="1" dirty="0">
                        <a:solidFill>
                          <a:srgbClr val="CC00FF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95%</a:t>
                      </a:r>
                      <a:r>
                        <a:rPr lang="fr-FR" sz="2000" b="0" baseline="3000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(8)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912062" y="5785519"/>
            <a:ext cx="21310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>
                <a:latin typeface="Gill Sans MT" panose="020B0502020104020203" pitchFamily="34" charset="0"/>
              </a:rPr>
              <a:t>*In </a:t>
            </a:r>
            <a:r>
              <a:rPr lang="fr-FR" sz="1400" dirty="0" err="1">
                <a:latin typeface="Gill Sans MT" panose="020B0502020104020203" pitchFamily="34" charset="0"/>
              </a:rPr>
              <a:t>combination</a:t>
            </a:r>
            <a:r>
              <a:rPr lang="fr-FR" sz="1400" dirty="0">
                <a:latin typeface="Gill Sans MT" panose="020B0502020104020203" pitchFamily="34" charset="0"/>
              </a:rPr>
              <a:t> </a:t>
            </a:r>
            <a:r>
              <a:rPr lang="fr-FR" sz="1400" dirty="0" err="1">
                <a:latin typeface="Gill Sans MT" panose="020B0502020104020203" pitchFamily="34" charset="0"/>
              </a:rPr>
              <a:t>with</a:t>
            </a:r>
            <a:r>
              <a:rPr lang="fr-FR" sz="1400" dirty="0">
                <a:latin typeface="Gill Sans MT" panose="020B0502020104020203" pitchFamily="34" charset="0"/>
              </a:rPr>
              <a:t> </a:t>
            </a:r>
            <a:r>
              <a:rPr lang="fr-FR" sz="1400" dirty="0" smtClean="0">
                <a:latin typeface="Gill Sans MT" panose="020B0502020104020203" pitchFamily="34" charset="0"/>
              </a:rPr>
              <a:t>RBV</a:t>
            </a:r>
            <a:endParaRPr lang="fr-FR" sz="1400" dirty="0">
              <a:latin typeface="Gill Sans MT" panose="020B0502020104020203" pitchFamily="34" charset="0"/>
            </a:endParaRPr>
          </a:p>
        </p:txBody>
      </p:sp>
      <p:sp>
        <p:nvSpPr>
          <p:cNvPr id="19" name="Espace réservé du texte 4"/>
          <p:cNvSpPr txBox="1">
            <a:spLocks/>
          </p:cNvSpPr>
          <p:nvPr/>
        </p:nvSpPr>
        <p:spPr>
          <a:xfrm>
            <a:off x="1979712" y="6306308"/>
            <a:ext cx="2790875" cy="387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i="1" dirty="0" smtClean="0"/>
              <a:t>(3) GANE et al, N </a:t>
            </a:r>
            <a:r>
              <a:rPr lang="fr-FR" i="1" dirty="0" err="1" smtClean="0"/>
              <a:t>Engl</a:t>
            </a:r>
            <a:r>
              <a:rPr lang="fr-FR" i="1" dirty="0" smtClean="0"/>
              <a:t> J Med, 2013</a:t>
            </a:r>
          </a:p>
          <a:p>
            <a:r>
              <a:rPr lang="fr-FR" i="1" dirty="0" smtClean="0"/>
              <a:t>(4) LALEZARI et al, EASL 48th </a:t>
            </a:r>
            <a:r>
              <a:rPr lang="fr-FR" i="1" dirty="0" err="1" smtClean="0"/>
              <a:t>Annual</a:t>
            </a:r>
            <a:r>
              <a:rPr lang="fr-FR" i="1" dirty="0" smtClean="0"/>
              <a:t> Meeting, 2013</a:t>
            </a:r>
          </a:p>
        </p:txBody>
      </p:sp>
      <p:sp>
        <p:nvSpPr>
          <p:cNvPr id="21" name="Espace réservé du texte 4"/>
          <p:cNvSpPr txBox="1">
            <a:spLocks/>
          </p:cNvSpPr>
          <p:nvPr/>
        </p:nvSpPr>
        <p:spPr>
          <a:xfrm>
            <a:off x="4607323" y="6306308"/>
            <a:ext cx="2790875" cy="432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i="1" dirty="0" smtClean="0"/>
              <a:t>(5) AFDHAL et al, N </a:t>
            </a:r>
            <a:r>
              <a:rPr lang="fr-FR" i="1" dirty="0" err="1" smtClean="0"/>
              <a:t>Engl</a:t>
            </a:r>
            <a:r>
              <a:rPr lang="fr-FR" i="1" dirty="0" smtClean="0"/>
              <a:t> J Med, 2014</a:t>
            </a:r>
          </a:p>
          <a:p>
            <a:r>
              <a:rPr lang="fr-FR" i="1" dirty="0" smtClean="0"/>
              <a:t>(6) KOWDLEY et al, N </a:t>
            </a:r>
            <a:r>
              <a:rPr lang="fr-FR" i="1" dirty="0" err="1" smtClean="0"/>
              <a:t>Engl</a:t>
            </a:r>
            <a:r>
              <a:rPr lang="fr-FR" i="1" dirty="0" smtClean="0"/>
              <a:t> J Med, 2014 </a:t>
            </a:r>
          </a:p>
        </p:txBody>
      </p:sp>
      <p:sp>
        <p:nvSpPr>
          <p:cNvPr id="22" name="Espace réservé du texte 4"/>
          <p:cNvSpPr txBox="1">
            <a:spLocks/>
          </p:cNvSpPr>
          <p:nvPr/>
        </p:nvSpPr>
        <p:spPr>
          <a:xfrm>
            <a:off x="6861171" y="6306308"/>
            <a:ext cx="2790875" cy="432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i="1" dirty="0" smtClean="0"/>
              <a:t>(7) GANE et al, </a:t>
            </a:r>
            <a:r>
              <a:rPr lang="fr-FR" i="1" dirty="0" err="1" smtClean="0"/>
              <a:t>Gastroenterol</a:t>
            </a:r>
            <a:r>
              <a:rPr lang="fr-FR" i="1" dirty="0" smtClean="0"/>
              <a:t>, 2014</a:t>
            </a:r>
          </a:p>
          <a:p>
            <a:r>
              <a:rPr lang="fr-FR" i="1" dirty="0" smtClean="0"/>
              <a:t>(8) KOHLI et al, Lancet, 2015</a:t>
            </a:r>
            <a:endParaRPr lang="fr-FR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1213918" y="4488119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00B0F0"/>
                </a:solidFill>
                <a:latin typeface="Gill Sans MT" panose="020B0502020104020203" pitchFamily="34" charset="0"/>
              </a:rPr>
              <a:t>+</a:t>
            </a:r>
            <a:endParaRPr lang="fr-FR" sz="2000" b="1" dirty="0">
              <a:solidFill>
                <a:srgbClr val="00B0F0"/>
              </a:solidFill>
              <a:latin typeface="Gill Sans MT" panose="020B0502020104020203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210135" y="4907453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00B050"/>
                </a:solidFill>
                <a:latin typeface="Gill Sans MT" panose="020B0502020104020203" pitchFamily="34" charset="0"/>
              </a:rPr>
              <a:t>+</a:t>
            </a:r>
            <a:endParaRPr lang="fr-FR" sz="2000" b="1" dirty="0">
              <a:solidFill>
                <a:srgbClr val="00B050"/>
              </a:solidFill>
              <a:latin typeface="Gill Sans MT" panose="020B0502020104020203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209102" y="5292290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CC00FF"/>
                </a:solidFill>
                <a:latin typeface="Gill Sans MT" panose="020B0502020104020203" pitchFamily="34" charset="0"/>
              </a:rPr>
              <a:t>+</a:t>
            </a:r>
            <a:endParaRPr lang="fr-FR" sz="2000" b="1" dirty="0">
              <a:solidFill>
                <a:srgbClr val="CC00FF"/>
              </a:solidFill>
              <a:latin typeface="Gill Sans MT" panose="020B0502020104020203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143777" y="5308338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CC00FF"/>
                </a:solidFill>
                <a:latin typeface="Gill Sans MT" panose="020B0502020104020203" pitchFamily="34" charset="0"/>
              </a:rPr>
              <a:t>+</a:t>
            </a:r>
            <a:endParaRPr lang="fr-FR" sz="2000" b="1" dirty="0">
              <a:solidFill>
                <a:srgbClr val="CC00FF"/>
              </a:solidFill>
              <a:latin typeface="Gill Sans MT" panose="020B0502020104020203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2143777" y="4892154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00B050"/>
                </a:solidFill>
                <a:latin typeface="Gill Sans MT" panose="020B0502020104020203" pitchFamily="34" charset="0"/>
              </a:rPr>
              <a:t>+</a:t>
            </a:r>
            <a:endParaRPr lang="fr-FR" sz="2000" b="1" dirty="0">
              <a:solidFill>
                <a:srgbClr val="00B050"/>
              </a:solidFill>
              <a:latin typeface="Gill Sans MT" panose="020B050202010402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40152" y="4465769"/>
            <a:ext cx="2976766" cy="1194669"/>
          </a:xfrm>
          <a:prstGeom prst="rect">
            <a:avLst/>
          </a:prstGeom>
          <a:solidFill>
            <a:schemeClr val="accent2">
              <a:lumMod val="40000"/>
              <a:lumOff val="60000"/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93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Paradox</a:t>
            </a:r>
            <a:r>
              <a:rPr lang="fr-FR" dirty="0" smtClean="0"/>
              <a:t> of short SOF-combo </a:t>
            </a:r>
            <a:r>
              <a:rPr lang="fr-FR" dirty="0" err="1" smtClean="0"/>
              <a:t>treatments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4640" y="4587990"/>
            <a:ext cx="8640960" cy="1800200"/>
          </a:xfrm>
        </p:spPr>
        <p:txBody>
          <a:bodyPr>
            <a:normAutofit fontScale="92500" lnSpcReduction="10000"/>
          </a:bodyPr>
          <a:lstStyle/>
          <a:p>
            <a:pPr marL="457200" lvl="1" indent="-457200">
              <a:buSzTx/>
              <a:buFont typeface="Wingdings" panose="05000000000000000000" pitchFamily="2" charset="2"/>
              <a:buChar char="§"/>
            </a:pPr>
            <a:r>
              <a:rPr lang="fr-FR" sz="2200" dirty="0">
                <a:solidFill>
                  <a:schemeClr val="tx1"/>
                </a:solidFill>
              </a:rPr>
              <a:t>Large proportions of patients </a:t>
            </a:r>
            <a:r>
              <a:rPr lang="fr-FR" sz="2200" dirty="0" err="1">
                <a:solidFill>
                  <a:schemeClr val="tx1"/>
                </a:solidFill>
              </a:rPr>
              <a:t>with</a:t>
            </a:r>
            <a:r>
              <a:rPr lang="fr-FR" sz="2200" dirty="0">
                <a:solidFill>
                  <a:schemeClr val="tx1"/>
                </a:solidFill>
              </a:rPr>
              <a:t> </a:t>
            </a:r>
            <a:r>
              <a:rPr lang="fr-FR" sz="2200" dirty="0" err="1">
                <a:solidFill>
                  <a:schemeClr val="tx1"/>
                </a:solidFill>
              </a:rPr>
              <a:t>detectable</a:t>
            </a:r>
            <a:r>
              <a:rPr lang="fr-FR" sz="2200" dirty="0">
                <a:solidFill>
                  <a:schemeClr val="tx1"/>
                </a:solidFill>
              </a:rPr>
              <a:t> viral </a:t>
            </a:r>
            <a:r>
              <a:rPr lang="fr-FR" sz="2200" dirty="0" err="1">
                <a:solidFill>
                  <a:schemeClr val="tx1"/>
                </a:solidFill>
              </a:rPr>
              <a:t>load</a:t>
            </a:r>
            <a:r>
              <a:rPr lang="fr-FR" sz="2200" dirty="0">
                <a:solidFill>
                  <a:schemeClr val="tx1"/>
                </a:solidFill>
              </a:rPr>
              <a:t> at the end of </a:t>
            </a:r>
            <a:r>
              <a:rPr lang="fr-FR" sz="2200" dirty="0" err="1">
                <a:solidFill>
                  <a:schemeClr val="tx1"/>
                </a:solidFill>
              </a:rPr>
              <a:t>treatment</a:t>
            </a:r>
            <a:r>
              <a:rPr lang="fr-FR" sz="2200" dirty="0">
                <a:solidFill>
                  <a:schemeClr val="tx1"/>
                </a:solidFill>
              </a:rPr>
              <a:t> (EOT) </a:t>
            </a:r>
            <a:r>
              <a:rPr lang="fr-FR" sz="2200" dirty="0" err="1">
                <a:solidFill>
                  <a:srgbClr val="D1282E"/>
                </a:solidFill>
              </a:rPr>
              <a:t>despite</a:t>
            </a:r>
            <a:r>
              <a:rPr lang="fr-FR" sz="2200" dirty="0">
                <a:solidFill>
                  <a:srgbClr val="D1282E"/>
                </a:solidFill>
              </a:rPr>
              <a:t> </a:t>
            </a:r>
            <a:r>
              <a:rPr lang="fr-FR" sz="2200" dirty="0">
                <a:solidFill>
                  <a:schemeClr val="tx1"/>
                </a:solidFill>
              </a:rPr>
              <a:t>high SVR </a:t>
            </a:r>
            <a:r>
              <a:rPr lang="fr-FR" sz="2200" dirty="0" smtClean="0">
                <a:solidFill>
                  <a:schemeClr val="tx1"/>
                </a:solidFill>
              </a:rPr>
              <a:t>rates</a:t>
            </a:r>
            <a:r>
              <a:rPr lang="fr-FR" sz="2200" baseline="30000" dirty="0" smtClean="0">
                <a:solidFill>
                  <a:schemeClr val="tx1"/>
                </a:solidFill>
              </a:rPr>
              <a:t>(1)</a:t>
            </a:r>
            <a:endParaRPr lang="fr-FR" sz="2200" baseline="30000" dirty="0">
              <a:solidFill>
                <a:schemeClr val="tx1"/>
              </a:solidFill>
            </a:endParaRPr>
          </a:p>
          <a:p>
            <a:pPr marL="457200" lvl="1" indent="-457200">
              <a:buSzTx/>
              <a:buFont typeface="Wingdings" panose="05000000000000000000" pitchFamily="2" charset="2"/>
              <a:buChar char="§"/>
            </a:pPr>
            <a:r>
              <a:rPr lang="fr-FR" sz="2200" dirty="0" err="1" smtClean="0">
                <a:solidFill>
                  <a:schemeClr val="tx1"/>
                </a:solidFill>
              </a:rPr>
              <a:t>Phenomenon</a:t>
            </a:r>
            <a:r>
              <a:rPr lang="fr-FR" sz="2200" dirty="0" smtClean="0">
                <a:solidFill>
                  <a:schemeClr val="tx1"/>
                </a:solidFill>
              </a:rPr>
              <a:t> </a:t>
            </a:r>
            <a:r>
              <a:rPr lang="fr-FR" sz="2200" dirty="0" err="1" smtClean="0">
                <a:solidFill>
                  <a:schemeClr val="tx1"/>
                </a:solidFill>
              </a:rPr>
              <a:t>also</a:t>
            </a:r>
            <a:r>
              <a:rPr lang="fr-FR" sz="2200" dirty="0" smtClean="0">
                <a:solidFill>
                  <a:schemeClr val="tx1"/>
                </a:solidFill>
              </a:rPr>
              <a:t> </a:t>
            </a:r>
            <a:r>
              <a:rPr lang="fr-FR" sz="2200" dirty="0" err="1" smtClean="0">
                <a:solidFill>
                  <a:schemeClr val="tx1"/>
                </a:solidFill>
              </a:rPr>
              <a:t>observed</a:t>
            </a:r>
            <a:r>
              <a:rPr lang="fr-FR" sz="2200" dirty="0" smtClean="0">
                <a:solidFill>
                  <a:schemeClr val="tx1"/>
                </a:solidFill>
              </a:rPr>
              <a:t> </a:t>
            </a:r>
            <a:r>
              <a:rPr lang="fr-FR" sz="2200" dirty="0" err="1" smtClean="0">
                <a:solidFill>
                  <a:schemeClr val="tx1"/>
                </a:solidFill>
              </a:rPr>
              <a:t>with</a:t>
            </a:r>
            <a:r>
              <a:rPr lang="fr-FR" sz="2200" dirty="0" smtClean="0">
                <a:solidFill>
                  <a:schemeClr val="tx1"/>
                </a:solidFill>
              </a:rPr>
              <a:t> </a:t>
            </a:r>
            <a:r>
              <a:rPr lang="fr-FR" sz="2200" dirty="0" err="1" smtClean="0">
                <a:solidFill>
                  <a:schemeClr val="tx1"/>
                </a:solidFill>
              </a:rPr>
              <a:t>similar</a:t>
            </a:r>
            <a:r>
              <a:rPr lang="fr-FR" sz="2200" dirty="0" smtClean="0">
                <a:solidFill>
                  <a:schemeClr val="tx1"/>
                </a:solidFill>
              </a:rPr>
              <a:t> short </a:t>
            </a:r>
            <a:r>
              <a:rPr lang="fr-FR" sz="2200" dirty="0" err="1" smtClean="0">
                <a:solidFill>
                  <a:schemeClr val="tx1"/>
                </a:solidFill>
              </a:rPr>
              <a:t>treatments</a:t>
            </a:r>
            <a:r>
              <a:rPr lang="fr-FR" sz="2200" baseline="30000" dirty="0" smtClean="0">
                <a:solidFill>
                  <a:schemeClr val="tx1"/>
                </a:solidFill>
              </a:rPr>
              <a:t>(1-2)</a:t>
            </a:r>
            <a:endParaRPr lang="fr-FR" sz="2200" baseline="30000" dirty="0">
              <a:solidFill>
                <a:schemeClr val="tx1"/>
              </a:solidFill>
            </a:endParaRPr>
          </a:p>
          <a:p>
            <a:pPr>
              <a:buFont typeface="Symbol" panose="05050102010706020507" pitchFamily="18" charset="2"/>
              <a:buChar char="Þ"/>
            </a:pPr>
            <a:r>
              <a:rPr lang="fr-FR" sz="2200" dirty="0" smtClean="0"/>
              <a:t>New </a:t>
            </a:r>
            <a:r>
              <a:rPr lang="fr-FR" sz="2200" dirty="0" err="1" smtClean="0"/>
              <a:t>feature</a:t>
            </a:r>
            <a:r>
              <a:rPr lang="fr-FR" sz="2200" dirty="0" smtClean="0"/>
              <a:t> not </a:t>
            </a:r>
            <a:r>
              <a:rPr lang="fr-FR" sz="2200" dirty="0" err="1" smtClean="0"/>
              <a:t>observed</a:t>
            </a:r>
            <a:r>
              <a:rPr lang="fr-FR" sz="2200" dirty="0" smtClean="0"/>
              <a:t> in long </a:t>
            </a:r>
            <a:r>
              <a:rPr lang="fr-FR" sz="2200" dirty="0" err="1" smtClean="0"/>
              <a:t>treatments</a:t>
            </a:r>
            <a:endParaRPr lang="fr-FR" sz="2200" dirty="0" smtClean="0"/>
          </a:p>
          <a:p>
            <a:pPr marL="0" indent="0">
              <a:buNone/>
            </a:pPr>
            <a:endParaRPr lang="fr-FR" sz="2200" dirty="0" smtClean="0"/>
          </a:p>
          <a:p>
            <a:pPr>
              <a:buFont typeface="Symbol" panose="05050102010706020507" pitchFamily="18" charset="2"/>
              <a:buChar char="Þ"/>
            </a:pP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8042-7AF0-4B9A-A13D-6EE0D1CB4766}" type="slidenum">
              <a:rPr lang="fr-FR" smtClean="0"/>
              <a:t>4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357424" y="6327974"/>
            <a:ext cx="2664296" cy="432048"/>
          </a:xfrm>
        </p:spPr>
        <p:txBody>
          <a:bodyPr>
            <a:normAutofit/>
          </a:bodyPr>
          <a:lstStyle/>
          <a:p>
            <a:r>
              <a:rPr lang="fr-FR" i="1" dirty="0" smtClean="0"/>
              <a:t>(1) KOHLI et al, Lancet, 2015 </a:t>
            </a:r>
          </a:p>
          <a:p>
            <a:r>
              <a:rPr lang="fr-FR" i="1" dirty="0" smtClean="0"/>
              <a:t>(2) HEZODE et al, EASL 2015, Abstract P0843 </a:t>
            </a:r>
          </a:p>
          <a:p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89572" y="749840"/>
            <a:ext cx="6520154" cy="3835918"/>
          </a:xfrm>
          <a:prstGeom prst="rect">
            <a:avLst/>
          </a:prstGeom>
        </p:spPr>
      </p:pic>
      <p:sp>
        <p:nvSpPr>
          <p:cNvPr id="10" name="Espace réservé du texte 4"/>
          <p:cNvSpPr txBox="1">
            <a:spLocks/>
          </p:cNvSpPr>
          <p:nvPr/>
        </p:nvSpPr>
        <p:spPr>
          <a:xfrm>
            <a:off x="3311860" y="6327974"/>
            <a:ext cx="2664296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i="1" dirty="0" smtClean="0"/>
              <a:t>(3) SARRAZIN et al, J </a:t>
            </a:r>
            <a:r>
              <a:rPr lang="fr-FR" i="1" dirty="0" err="1" smtClean="0"/>
              <a:t>Virol</a:t>
            </a:r>
            <a:r>
              <a:rPr lang="fr-FR" i="1" dirty="0" smtClean="0"/>
              <a:t> </a:t>
            </a:r>
            <a:r>
              <a:rPr lang="fr-FR" i="1" dirty="0" err="1" smtClean="0"/>
              <a:t>Methods</a:t>
            </a:r>
            <a:r>
              <a:rPr lang="fr-FR" i="1" dirty="0" smtClean="0"/>
              <a:t>, 2015 </a:t>
            </a:r>
          </a:p>
          <a:p>
            <a:endParaRPr lang="fr-FR" dirty="0"/>
          </a:p>
        </p:txBody>
      </p:sp>
      <p:cxnSp>
        <p:nvCxnSpPr>
          <p:cNvPr id="13" name="Connecteur droit avec flèche 12"/>
          <p:cNvCxnSpPr/>
          <p:nvPr/>
        </p:nvCxnSpPr>
        <p:spPr>
          <a:xfrm flipV="1">
            <a:off x="3779912" y="980728"/>
            <a:ext cx="0" cy="1008112"/>
          </a:xfrm>
          <a:prstGeom prst="straightConnector1">
            <a:avLst/>
          </a:prstGeom>
          <a:ln w="28575">
            <a:solidFill>
              <a:srgbClr val="D1282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V="1">
            <a:off x="4499992" y="1124744"/>
            <a:ext cx="0" cy="1584176"/>
          </a:xfrm>
          <a:prstGeom prst="straightConnector1">
            <a:avLst/>
          </a:prstGeom>
          <a:ln w="28575">
            <a:solidFill>
              <a:srgbClr val="D1282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5148064" y="980728"/>
            <a:ext cx="0" cy="1468543"/>
          </a:xfrm>
          <a:prstGeom prst="straightConnector1">
            <a:avLst/>
          </a:prstGeom>
          <a:ln w="28575">
            <a:solidFill>
              <a:srgbClr val="D1282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267744" y="908720"/>
            <a:ext cx="864096" cy="30243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2051720" y="4091937"/>
            <a:ext cx="1080120" cy="3451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5868144" y="2492895"/>
            <a:ext cx="2341582" cy="2160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90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Objectives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268760"/>
            <a:ext cx="8640960" cy="4176464"/>
          </a:xfrm>
        </p:spPr>
        <p:txBody>
          <a:bodyPr/>
          <a:lstStyle/>
          <a:p>
            <a:pPr marL="0" indent="0" algn="just">
              <a:buNone/>
            </a:pPr>
            <a:endParaRPr lang="en-US" sz="1000" dirty="0"/>
          </a:p>
          <a:p>
            <a:pPr algn="just"/>
            <a:r>
              <a:rPr lang="en-US" dirty="0" smtClean="0"/>
              <a:t>How to explain the paradox between high proportion of detectable viral load at the end of treatment and high SVR after short treatment?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Can </a:t>
            </a:r>
            <a:r>
              <a:rPr lang="en-US" dirty="0"/>
              <a:t>we </a:t>
            </a:r>
            <a:r>
              <a:rPr lang="en-US" dirty="0" smtClean="0"/>
              <a:t>predict </a:t>
            </a:r>
            <a:r>
              <a:rPr lang="en-US" dirty="0"/>
              <a:t>the outcome </a:t>
            </a:r>
            <a:r>
              <a:rPr lang="en-US" dirty="0" smtClean="0"/>
              <a:t>for even shorter </a:t>
            </a:r>
            <a:r>
              <a:rPr lang="en-US" dirty="0"/>
              <a:t>treatment </a:t>
            </a:r>
            <a:r>
              <a:rPr lang="en-US" dirty="0" smtClean="0"/>
              <a:t>durations such as 6 weeks of dual therapy or 4 weeks of triple therapy ?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8042-7AF0-4B9A-A13D-6EE0D1CB4766}" type="slidenum">
              <a:rPr lang="fr-FR" smtClean="0"/>
              <a:t>5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061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Studies</a:t>
            </a:r>
            <a:r>
              <a:rPr lang="fr-FR" dirty="0" smtClean="0"/>
              <a:t> &amp; Data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872384"/>
            <a:ext cx="8640960" cy="5868984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Data </a:t>
            </a:r>
            <a:r>
              <a:rPr lang="fr-FR" dirty="0" err="1" smtClean="0"/>
              <a:t>obtained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studies</a:t>
            </a:r>
            <a:r>
              <a:rPr lang="fr-FR" dirty="0" smtClean="0"/>
              <a:t>: SPARE</a:t>
            </a:r>
            <a:r>
              <a:rPr lang="fr-FR" baseline="30000" dirty="0" smtClean="0"/>
              <a:t>1</a:t>
            </a:r>
            <a:r>
              <a:rPr lang="fr-FR" dirty="0" smtClean="0"/>
              <a:t> and SYNERGY</a:t>
            </a:r>
            <a:r>
              <a:rPr lang="fr-FR" baseline="30000" dirty="0" smtClean="0"/>
              <a:t>2</a:t>
            </a:r>
          </a:p>
          <a:p>
            <a:endParaRPr lang="fr-FR" baseline="30000" dirty="0"/>
          </a:p>
          <a:p>
            <a:endParaRPr lang="fr-FR" baseline="30000" dirty="0" smtClean="0"/>
          </a:p>
          <a:p>
            <a:endParaRPr lang="fr-FR" baseline="30000" dirty="0"/>
          </a:p>
          <a:p>
            <a:endParaRPr lang="fr-FR" baseline="30000" dirty="0" smtClean="0"/>
          </a:p>
          <a:p>
            <a:endParaRPr lang="fr-FR" baseline="30000" dirty="0"/>
          </a:p>
          <a:p>
            <a:endParaRPr lang="fr-FR" baseline="30000" dirty="0" smtClean="0"/>
          </a:p>
          <a:p>
            <a:pPr marL="0" indent="0">
              <a:spcBef>
                <a:spcPts val="1200"/>
              </a:spcBef>
              <a:buNone/>
            </a:pPr>
            <a:endParaRPr lang="fr-FR" baseline="30000" dirty="0" smtClean="0"/>
          </a:p>
          <a:p>
            <a:r>
              <a:rPr lang="fr-FR" sz="2200" dirty="0" smtClean="0"/>
              <a:t>Patients: </a:t>
            </a:r>
          </a:p>
          <a:p>
            <a:pPr lvl="1">
              <a:spcBef>
                <a:spcPts val="0"/>
              </a:spcBef>
            </a:pPr>
            <a:r>
              <a:rPr lang="fr-FR" sz="1800" dirty="0" err="1" smtClean="0"/>
              <a:t>Mostly</a:t>
            </a:r>
            <a:r>
              <a:rPr lang="fr-FR" sz="1800" dirty="0" smtClean="0"/>
              <a:t> American </a:t>
            </a:r>
            <a:r>
              <a:rPr lang="fr-FR" sz="1800" dirty="0" err="1" smtClean="0"/>
              <a:t>African</a:t>
            </a:r>
            <a:r>
              <a:rPr lang="fr-FR" sz="1800" dirty="0" smtClean="0"/>
              <a:t> (80-90%)</a:t>
            </a:r>
            <a:endParaRPr lang="fr-FR" sz="1800" dirty="0"/>
          </a:p>
          <a:p>
            <a:pPr lvl="1">
              <a:spcBef>
                <a:spcPts val="0"/>
              </a:spcBef>
            </a:pPr>
            <a:r>
              <a:rPr lang="fr-FR" sz="1800" dirty="0" err="1" smtClean="0"/>
              <a:t>Infected</a:t>
            </a:r>
            <a:r>
              <a:rPr lang="fr-FR" sz="1800" dirty="0" smtClean="0"/>
              <a:t> </a:t>
            </a:r>
            <a:r>
              <a:rPr lang="fr-FR" sz="1800" dirty="0" err="1" smtClean="0"/>
              <a:t>with</a:t>
            </a:r>
            <a:r>
              <a:rPr lang="fr-FR" sz="1800" dirty="0" smtClean="0"/>
              <a:t> GT-1a or GT-1b virus (30% GT-1b)</a:t>
            </a:r>
          </a:p>
          <a:p>
            <a:r>
              <a:rPr lang="fr-FR" sz="2200" dirty="0" smtClean="0"/>
              <a:t>Viral </a:t>
            </a:r>
            <a:r>
              <a:rPr lang="fr-FR" sz="2200" dirty="0" err="1" smtClean="0"/>
              <a:t>load</a:t>
            </a:r>
            <a:r>
              <a:rPr lang="fr-FR" sz="2200" dirty="0" smtClean="0"/>
              <a:t> data:  </a:t>
            </a:r>
            <a:r>
              <a:rPr lang="en-US" sz="2200" dirty="0" smtClean="0"/>
              <a:t>Abbott </a:t>
            </a:r>
            <a:r>
              <a:rPr lang="en-US" sz="2200" dirty="0"/>
              <a:t>real-time PCR </a:t>
            </a:r>
            <a:r>
              <a:rPr lang="en-US" sz="2200" dirty="0" smtClean="0"/>
              <a:t>assay with limit </a:t>
            </a:r>
            <a:r>
              <a:rPr lang="en-US" sz="2200" dirty="0"/>
              <a:t>of quantification </a:t>
            </a:r>
            <a:r>
              <a:rPr lang="en-US" sz="2200" dirty="0" smtClean="0"/>
              <a:t>(LOQ) </a:t>
            </a:r>
            <a:r>
              <a:rPr lang="en-US" sz="2200" dirty="0"/>
              <a:t>of 12 </a:t>
            </a:r>
            <a:r>
              <a:rPr lang="en-US" sz="2200" dirty="0" smtClean="0"/>
              <a:t>and limit of detection (LOD) of 3 </a:t>
            </a:r>
            <a:r>
              <a:rPr lang="en-US" sz="2200" dirty="0"/>
              <a:t>IU/mL</a:t>
            </a:r>
            <a:endParaRPr lang="fr-FR" sz="22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fr-FR" baseline="30000" dirty="0" smtClean="0"/>
          </a:p>
          <a:p>
            <a:endParaRPr lang="fr-FR" baseline="30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8042-7AF0-4B9A-A13D-6EE0D1CB4766}" type="slidenum">
              <a:rPr lang="fr-FR" smtClean="0"/>
              <a:t>6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323528" y="6381328"/>
            <a:ext cx="7920558" cy="432048"/>
          </a:xfrm>
        </p:spPr>
        <p:txBody>
          <a:bodyPr>
            <a:normAutofit/>
          </a:bodyPr>
          <a:lstStyle/>
          <a:p>
            <a:r>
              <a:rPr lang="fr-FR" i="1" dirty="0" smtClean="0"/>
              <a:t>(1) OSINUSI et al, JAMA, 2013</a:t>
            </a:r>
            <a:endParaRPr lang="fr-FR" i="1" dirty="0"/>
          </a:p>
          <a:p>
            <a:r>
              <a:rPr lang="fr-FR" i="1" dirty="0" smtClean="0"/>
              <a:t>(2) KOHLI et al, Lancet, 2015</a:t>
            </a:r>
            <a:endParaRPr lang="fr-FR" i="1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err="1" smtClean="0"/>
              <a:t>Studies</a:t>
            </a:r>
            <a:r>
              <a:rPr lang="fr-FR" dirty="0" smtClean="0"/>
              <a:t> &amp; Data </a:t>
            </a:r>
            <a:endParaRPr lang="fr-FR" dirty="0"/>
          </a:p>
        </p:txBody>
      </p:sp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823828"/>
              </p:ext>
            </p:extLst>
          </p:nvPr>
        </p:nvGraphicFramePr>
        <p:xfrm>
          <a:off x="395536" y="1412776"/>
          <a:ext cx="8602917" cy="28449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81443"/>
                <a:gridCol w="1112774"/>
                <a:gridCol w="946467"/>
                <a:gridCol w="1256030"/>
                <a:gridCol w="1256030"/>
                <a:gridCol w="1184593"/>
                <a:gridCol w="1465580"/>
              </a:tblGrid>
              <a:tr h="128980">
                <a:tc rowSpan="2">
                  <a:txBody>
                    <a:bodyPr/>
                    <a:lstStyle/>
                    <a:p>
                      <a:pPr algn="ctr"/>
                      <a:r>
                        <a:rPr lang="fr-FR" sz="1800" i="0" dirty="0" err="1" smtClean="0">
                          <a:latin typeface="Gill Sans MT" panose="020B0502020104020203" pitchFamily="34" charset="0"/>
                        </a:rPr>
                        <a:t>Study</a:t>
                      </a:r>
                      <a:endParaRPr lang="fr-FR" sz="1600" i="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2000" b="1" dirty="0" err="1" smtClean="0">
                          <a:latin typeface="Gill Sans MT" panose="020B0502020104020203" pitchFamily="34" charset="0"/>
                        </a:rPr>
                        <a:t>Treatment</a:t>
                      </a:r>
                      <a:r>
                        <a:rPr lang="fr-FR" sz="2000" b="1" dirty="0" smtClean="0">
                          <a:latin typeface="Gill Sans MT" panose="020B0502020104020203" pitchFamily="34" charset="0"/>
                        </a:rPr>
                        <a:t> </a:t>
                      </a:r>
                      <a:endParaRPr lang="fr-FR" sz="20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latin typeface="Gill Sans MT" panose="020B0502020104020203" pitchFamily="34" charset="0"/>
                        </a:rPr>
                        <a:t>Design</a:t>
                      </a:r>
                      <a:endParaRPr lang="fr-FR" sz="20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 anchor="ctr"/>
                </a:tc>
              </a:tr>
              <a:tr h="380812">
                <a:tc vMerge="1">
                  <a:txBody>
                    <a:bodyPr/>
                    <a:lstStyle/>
                    <a:p>
                      <a:pPr algn="ctr"/>
                      <a:endParaRPr lang="fr-FR" sz="1400" i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Gill Sans MT" panose="020B0502020104020203" pitchFamily="34" charset="0"/>
                        </a:rPr>
                        <a:t>NS5B</a:t>
                      </a:r>
                      <a:r>
                        <a:rPr lang="fr-FR" sz="1600" baseline="0" dirty="0" smtClean="0"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fr-FR" sz="1600" baseline="0" dirty="0" err="1" smtClean="0">
                          <a:latin typeface="Gill Sans MT" panose="020B0502020104020203" pitchFamily="34" charset="0"/>
                        </a:rPr>
                        <a:t>n</a:t>
                      </a:r>
                      <a:r>
                        <a:rPr lang="fr-FR" sz="1600" dirty="0" err="1" smtClean="0">
                          <a:latin typeface="Gill Sans MT" panose="020B0502020104020203" pitchFamily="34" charset="0"/>
                        </a:rPr>
                        <a:t>uc</a:t>
                      </a:r>
                      <a:r>
                        <a:rPr lang="fr-FR" sz="1600" dirty="0" smtClean="0">
                          <a:latin typeface="Gill Sans MT" panose="020B0502020104020203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fr-FR" sz="1600" dirty="0" err="1" smtClean="0">
                          <a:latin typeface="Gill Sans MT" panose="020B0502020104020203" pitchFamily="34" charset="0"/>
                        </a:rPr>
                        <a:t>Inhibitor</a:t>
                      </a:r>
                      <a:r>
                        <a:rPr lang="fr-FR" sz="1600" dirty="0" smtClean="0">
                          <a:latin typeface="Gill Sans MT" panose="020B0502020104020203" pitchFamily="34" charset="0"/>
                        </a:rPr>
                        <a:t> </a:t>
                      </a:r>
                      <a:endParaRPr lang="fr-FR" sz="1600" i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Gill Sans MT" panose="020B0502020104020203" pitchFamily="34" charset="0"/>
                        </a:rPr>
                        <a:t>NS5A</a:t>
                      </a:r>
                    </a:p>
                    <a:p>
                      <a:pPr algn="ctr"/>
                      <a:r>
                        <a:rPr lang="fr-FR" sz="1600" dirty="0" err="1" smtClean="0">
                          <a:latin typeface="Gill Sans MT" panose="020B0502020104020203" pitchFamily="34" charset="0"/>
                        </a:rPr>
                        <a:t>Inhibitor</a:t>
                      </a:r>
                      <a:endParaRPr lang="fr-FR" sz="1600" i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Gill Sans MT" panose="020B0502020104020203" pitchFamily="34" charset="0"/>
                        </a:rPr>
                        <a:t>NS5B </a:t>
                      </a:r>
                    </a:p>
                    <a:p>
                      <a:pPr algn="ctr"/>
                      <a:r>
                        <a:rPr lang="fr-FR" sz="1600" dirty="0" smtClean="0">
                          <a:latin typeface="Gill Sans MT" panose="020B0502020104020203" pitchFamily="34" charset="0"/>
                        </a:rPr>
                        <a:t>non-</a:t>
                      </a:r>
                      <a:r>
                        <a:rPr lang="fr-FR" sz="1600" dirty="0" err="1" smtClean="0">
                          <a:latin typeface="Gill Sans MT" panose="020B0502020104020203" pitchFamily="34" charset="0"/>
                        </a:rPr>
                        <a:t>nuc</a:t>
                      </a:r>
                      <a:endParaRPr lang="fr-FR" sz="1600" dirty="0" smtClean="0">
                        <a:latin typeface="Gill Sans MT" panose="020B0502020104020203" pitchFamily="34" charset="0"/>
                      </a:endParaRPr>
                    </a:p>
                    <a:p>
                      <a:pPr algn="ctr"/>
                      <a:r>
                        <a:rPr lang="fr-FR" sz="1600" dirty="0" err="1" smtClean="0">
                          <a:latin typeface="Gill Sans MT" panose="020B0502020104020203" pitchFamily="34" charset="0"/>
                        </a:rPr>
                        <a:t>Inhibitor</a:t>
                      </a:r>
                      <a:endParaRPr lang="fr-FR" sz="1600" i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Gill Sans MT" panose="020B0502020104020203" pitchFamily="34" charset="0"/>
                        </a:rPr>
                        <a:t>NS3 </a:t>
                      </a:r>
                    </a:p>
                    <a:p>
                      <a:pPr algn="ctr"/>
                      <a:r>
                        <a:rPr lang="fr-FR" sz="1600" dirty="0" err="1" smtClean="0">
                          <a:latin typeface="Gill Sans MT" panose="020B0502020104020203" pitchFamily="34" charset="0"/>
                        </a:rPr>
                        <a:t>Inhibitor</a:t>
                      </a:r>
                      <a:endParaRPr lang="fr-FR" sz="1600" i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latin typeface="Gill Sans MT" panose="020B0502020104020203" pitchFamily="34" charset="0"/>
                        </a:rPr>
                        <a:t>Duration</a:t>
                      </a:r>
                      <a:endParaRPr lang="fr-FR" sz="2000" b="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err="1" smtClean="0">
                          <a:latin typeface="Gill Sans MT" panose="020B0502020104020203" pitchFamily="34" charset="0"/>
                        </a:rPr>
                        <a:t>Number</a:t>
                      </a:r>
                      <a:r>
                        <a:rPr lang="fr-FR" sz="2000" b="0" dirty="0" smtClean="0">
                          <a:latin typeface="Gill Sans MT" panose="020B0502020104020203" pitchFamily="34" charset="0"/>
                        </a:rPr>
                        <a:t> of </a:t>
                      </a:r>
                    </a:p>
                    <a:p>
                      <a:pPr algn="ctr"/>
                      <a:r>
                        <a:rPr lang="fr-FR" sz="2000" b="0" dirty="0" smtClean="0">
                          <a:latin typeface="Gill Sans MT" panose="020B0502020104020203" pitchFamily="34" charset="0"/>
                        </a:rPr>
                        <a:t>patients</a:t>
                      </a:r>
                      <a:endParaRPr lang="fr-FR" sz="2000" b="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800" dirty="0" smtClean="0">
                          <a:latin typeface="Gill Sans MT" panose="020B0502020104020203" pitchFamily="34" charset="0"/>
                        </a:rPr>
                        <a:t>SPARE</a:t>
                      </a:r>
                      <a:r>
                        <a:rPr lang="fr-FR" sz="1800" baseline="30000" dirty="0" smtClean="0">
                          <a:latin typeface="Gill Sans MT" panose="020B0502020104020203" pitchFamily="34" charset="0"/>
                        </a:rPr>
                        <a:t>(1)</a:t>
                      </a:r>
                      <a:endParaRPr lang="fr-FR" sz="1800" baseline="300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C000"/>
                          </a:solidFill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fr-FR" sz="2000" b="1" dirty="0" smtClean="0">
                          <a:solidFill>
                            <a:srgbClr val="FFC000"/>
                          </a:solidFill>
                          <a:latin typeface="Gill Sans MT" panose="020B0502020104020203" pitchFamily="34" charset="0"/>
                        </a:rPr>
                        <a:t>SOF</a:t>
                      </a:r>
                      <a:r>
                        <a:rPr lang="fr-FR" sz="2000" b="1" baseline="30000" dirty="0" smtClean="0">
                          <a:solidFill>
                            <a:srgbClr val="FFC000"/>
                          </a:solidFill>
                          <a:latin typeface="Gill Sans MT" panose="020B0502020104020203" pitchFamily="34" charset="0"/>
                        </a:rPr>
                        <a:t>*</a:t>
                      </a:r>
                      <a:endParaRPr lang="fr-FR" sz="2000" b="1" baseline="30000" dirty="0">
                        <a:solidFill>
                          <a:srgbClr val="FFC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24</a:t>
                      </a:r>
                      <a:endParaRPr lang="fr-FR" sz="2000" b="0" baseline="30000" dirty="0" smtClean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50</a:t>
                      </a:r>
                      <a:endParaRPr lang="fr-FR" sz="2000" b="0" baseline="300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7024">
                <a:tc rowSpan="3">
                  <a:txBody>
                    <a:bodyPr/>
                    <a:lstStyle/>
                    <a:p>
                      <a:pPr algn="l"/>
                      <a:r>
                        <a:rPr lang="fr-FR" sz="1800" dirty="0" smtClean="0">
                          <a:latin typeface="Gill Sans MT" panose="020B0502020104020203" pitchFamily="34" charset="0"/>
                        </a:rPr>
                        <a:t>SYNERGY</a:t>
                      </a:r>
                      <a:r>
                        <a:rPr lang="fr-FR" sz="1800" baseline="30000" dirty="0" smtClean="0">
                          <a:latin typeface="Gill Sans MT" panose="020B0502020104020203" pitchFamily="34" charset="0"/>
                        </a:rPr>
                        <a:t>(2)</a:t>
                      </a:r>
                      <a:endParaRPr lang="fr-FR" sz="1800" baseline="300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00B0F0"/>
                          </a:solidFill>
                          <a:latin typeface="Gill Sans MT" panose="020B0502020104020203" pitchFamily="34" charset="0"/>
                        </a:rPr>
                        <a:t>SOF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00B0F0"/>
                          </a:solidFill>
                          <a:latin typeface="Gill Sans MT" panose="020B0502020104020203" pitchFamily="34" charset="0"/>
                        </a:rPr>
                        <a:t>LDV</a:t>
                      </a:r>
                      <a:endParaRPr lang="fr-FR" sz="2000" b="1" dirty="0">
                        <a:solidFill>
                          <a:srgbClr val="00B0F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dirty="0" smtClean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00B050"/>
                          </a:solidFill>
                          <a:latin typeface="Gill Sans MT" panose="020B0502020104020203" pitchFamily="34" charset="0"/>
                        </a:rPr>
                        <a:t>SOF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00B050"/>
                          </a:solidFill>
                          <a:latin typeface="Gill Sans MT" panose="020B0502020104020203" pitchFamily="34" charset="0"/>
                        </a:rPr>
                        <a:t>LDV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00B050"/>
                          </a:solidFill>
                          <a:latin typeface="Gill Sans MT" panose="020B0502020104020203" pitchFamily="34" charset="0"/>
                        </a:rPr>
                        <a:t>GS-9669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dirty="0" smtClean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latin typeface="Gill Sans MT" panose="020B0502020104020203" pitchFamily="34" charset="0"/>
                        </a:rPr>
                        <a:t>6</a:t>
                      </a:r>
                      <a:endParaRPr lang="fr-FR" sz="2000" b="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20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l"/>
                      <a:endParaRPr lang="fr-FR" sz="20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CC00FF"/>
                          </a:solidFill>
                          <a:latin typeface="Gill Sans MT" panose="020B0502020104020203" pitchFamily="34" charset="0"/>
                        </a:rPr>
                        <a:t>SOF</a:t>
                      </a:r>
                      <a:endParaRPr lang="fr-FR" sz="2000" b="1" dirty="0">
                        <a:solidFill>
                          <a:srgbClr val="CC00FF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CC00FF"/>
                          </a:solidFill>
                          <a:latin typeface="Gill Sans MT" panose="020B0502020104020203" pitchFamily="34" charset="0"/>
                        </a:rPr>
                        <a:t>LDV</a:t>
                      </a:r>
                      <a:endParaRPr lang="fr-FR" sz="2000" b="1" dirty="0">
                        <a:solidFill>
                          <a:srgbClr val="CC00FF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CC00FF"/>
                          </a:solidFill>
                          <a:latin typeface="Gill Sans MT" panose="020B0502020104020203" pitchFamily="34" charset="0"/>
                        </a:rPr>
                        <a:t>GS-9451</a:t>
                      </a:r>
                      <a:endParaRPr lang="fr-FR" sz="2000" b="1" dirty="0">
                        <a:solidFill>
                          <a:srgbClr val="CC00FF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latin typeface="Gill Sans MT" panose="020B0502020104020203" pitchFamily="34" charset="0"/>
                        </a:rPr>
                        <a:t>6</a:t>
                      </a:r>
                      <a:endParaRPr lang="fr-FR" sz="2000" b="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20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ZoneTexte 19"/>
          <p:cNvSpPr txBox="1"/>
          <p:nvPr/>
        </p:nvSpPr>
        <p:spPr>
          <a:xfrm>
            <a:off x="2654078" y="3071182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solidFill>
                  <a:srgbClr val="00B0F0"/>
                </a:solidFill>
                <a:latin typeface="Gill Sans MT" panose="020B0502020104020203" pitchFamily="34" charset="0"/>
              </a:rPr>
              <a:t>+</a:t>
            </a:r>
            <a:endParaRPr lang="fr-FR" sz="2000" dirty="0">
              <a:solidFill>
                <a:srgbClr val="00B0F0"/>
              </a:solidFill>
              <a:latin typeface="Gill Sans MT" panose="020B0502020104020203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654078" y="3471292"/>
            <a:ext cx="308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00B050"/>
                </a:solidFill>
                <a:latin typeface="Gill Sans MT" panose="020B0502020104020203" pitchFamily="34" charset="0"/>
              </a:rPr>
              <a:t>+</a:t>
            </a:r>
            <a:endParaRPr lang="fr-FR" sz="2000" dirty="0">
              <a:solidFill>
                <a:srgbClr val="00B050"/>
              </a:solidFill>
              <a:latin typeface="Gill Sans MT" panose="020B0502020104020203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2654078" y="3875298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solidFill>
                  <a:srgbClr val="CC00FF"/>
                </a:solidFill>
                <a:latin typeface="Gill Sans MT" panose="020B0502020104020203" pitchFamily="34" charset="0"/>
              </a:rPr>
              <a:t>+</a:t>
            </a:r>
            <a:endParaRPr lang="fr-FR" sz="2000" dirty="0">
              <a:solidFill>
                <a:srgbClr val="CC00FF"/>
              </a:solidFill>
              <a:latin typeface="Gill Sans MT" panose="020B0502020104020203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3607165" y="3879364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solidFill>
                  <a:srgbClr val="CC00FF"/>
                </a:solidFill>
                <a:latin typeface="Gill Sans MT" panose="020B0502020104020203" pitchFamily="34" charset="0"/>
              </a:rPr>
              <a:t>+</a:t>
            </a:r>
            <a:endParaRPr lang="fr-FR" sz="2000" dirty="0">
              <a:solidFill>
                <a:srgbClr val="CC00FF"/>
              </a:solidFill>
              <a:latin typeface="Gill Sans MT" panose="020B0502020104020203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3607165" y="3479254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solidFill>
                  <a:srgbClr val="00B050"/>
                </a:solidFill>
                <a:latin typeface="Gill Sans MT" panose="020B0502020104020203" pitchFamily="34" charset="0"/>
              </a:rPr>
              <a:t>+</a:t>
            </a:r>
            <a:endParaRPr lang="fr-FR" sz="2000" dirty="0">
              <a:solidFill>
                <a:srgbClr val="00B050"/>
              </a:solidFill>
              <a:latin typeface="Gill Sans MT" panose="020B0502020104020203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811200" y="4293096"/>
            <a:ext cx="21310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>
                <a:latin typeface="Gill Sans MT" panose="020B0502020104020203" pitchFamily="34" charset="0"/>
              </a:rPr>
              <a:t>*In </a:t>
            </a:r>
            <a:r>
              <a:rPr lang="fr-FR" sz="1400" dirty="0" err="1">
                <a:latin typeface="Gill Sans MT" panose="020B0502020104020203" pitchFamily="34" charset="0"/>
              </a:rPr>
              <a:t>combination</a:t>
            </a:r>
            <a:r>
              <a:rPr lang="fr-FR" sz="1400" dirty="0">
                <a:latin typeface="Gill Sans MT" panose="020B0502020104020203" pitchFamily="34" charset="0"/>
              </a:rPr>
              <a:t> </a:t>
            </a:r>
            <a:r>
              <a:rPr lang="fr-FR" sz="1400" dirty="0" err="1">
                <a:latin typeface="Gill Sans MT" panose="020B0502020104020203" pitchFamily="34" charset="0"/>
              </a:rPr>
              <a:t>with</a:t>
            </a:r>
            <a:r>
              <a:rPr lang="fr-FR" sz="1400" dirty="0">
                <a:latin typeface="Gill Sans MT" panose="020B0502020104020203" pitchFamily="34" charset="0"/>
              </a:rPr>
              <a:t> </a:t>
            </a:r>
            <a:r>
              <a:rPr lang="fr-FR" sz="1400" dirty="0" smtClean="0">
                <a:latin typeface="Gill Sans MT" panose="020B0502020104020203" pitchFamily="34" charset="0"/>
              </a:rPr>
              <a:t>RBV</a:t>
            </a:r>
            <a:endParaRPr lang="fr-FR" sz="1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1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Multiscale</a:t>
            </a:r>
            <a:r>
              <a:rPr lang="fr-FR" dirty="0" smtClean="0"/>
              <a:t> model for direct acting agents</a:t>
            </a:r>
            <a:r>
              <a:rPr lang="fr-FR" baseline="30000" dirty="0" smtClean="0"/>
              <a:t>(1)</a:t>
            </a:r>
            <a:endParaRPr lang="fr-FR" baseline="30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4383988"/>
            <a:ext cx="8640960" cy="1853323"/>
          </a:xfrm>
        </p:spPr>
        <p:txBody>
          <a:bodyPr/>
          <a:lstStyle/>
          <a:p>
            <a:r>
              <a:rPr lang="fr-FR" sz="2200" dirty="0" smtClean="0"/>
              <a:t>All </a:t>
            </a:r>
            <a:r>
              <a:rPr lang="fr-FR" sz="2200" dirty="0" err="1" smtClean="0"/>
              <a:t>drugs</a:t>
            </a:r>
            <a:r>
              <a:rPr lang="fr-FR" sz="2200" dirty="0" smtClean="0"/>
              <a:t> block viral RNA </a:t>
            </a:r>
            <a:r>
              <a:rPr lang="fr-FR" sz="2200" dirty="0" err="1" smtClean="0"/>
              <a:t>replication</a:t>
            </a:r>
            <a:endParaRPr lang="fr-FR" sz="2200" dirty="0" smtClean="0"/>
          </a:p>
          <a:p>
            <a:r>
              <a:rPr lang="en-US" sz="2200" dirty="0"/>
              <a:t>NS5A and </a:t>
            </a:r>
            <a:r>
              <a:rPr lang="en-US" sz="2200" dirty="0" smtClean="0"/>
              <a:t>NS3 inhibitors </a:t>
            </a:r>
            <a:r>
              <a:rPr lang="en-US" sz="2200" dirty="0"/>
              <a:t>also block viral </a:t>
            </a:r>
            <a:r>
              <a:rPr lang="en-US" sz="2200" dirty="0" smtClean="0"/>
              <a:t>assembly/secretion</a:t>
            </a:r>
            <a:r>
              <a:rPr lang="en-US" sz="2200" baseline="30000" dirty="0" smtClean="0"/>
              <a:t>(1,2)</a:t>
            </a:r>
          </a:p>
          <a:p>
            <a:r>
              <a:rPr lang="en-US" sz="2200" dirty="0"/>
              <a:t>The antiviral effect of RBV is </a:t>
            </a:r>
            <a:r>
              <a:rPr lang="en-US" sz="2200" dirty="0" smtClean="0"/>
              <a:t>negligible</a:t>
            </a:r>
            <a:endParaRPr lang="en-US" sz="2200" baseline="30000" dirty="0" smtClean="0"/>
          </a:p>
          <a:p>
            <a:endParaRPr lang="en-US" sz="220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8042-7AF0-4B9A-A13D-6EE0D1CB4766}" type="slidenum">
              <a:rPr lang="fr-FR" smtClean="0"/>
              <a:t>7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323528" y="6309320"/>
            <a:ext cx="2664296" cy="432048"/>
          </a:xfrm>
        </p:spPr>
        <p:txBody>
          <a:bodyPr/>
          <a:lstStyle/>
          <a:p>
            <a:r>
              <a:rPr lang="fr-FR" i="1" dirty="0" smtClean="0"/>
              <a:t>(1) GUEDJ et al, PNAS, 2013</a:t>
            </a:r>
          </a:p>
          <a:p>
            <a:r>
              <a:rPr lang="fr-FR" i="1" dirty="0" smtClean="0"/>
              <a:t>(2) RONG et al, </a:t>
            </a:r>
            <a:r>
              <a:rPr lang="fr-FR" i="1" dirty="0" err="1" smtClean="0"/>
              <a:t>Plos</a:t>
            </a:r>
            <a:r>
              <a:rPr lang="fr-FR" i="1" dirty="0" smtClean="0"/>
              <a:t> Comput </a:t>
            </a:r>
            <a:r>
              <a:rPr lang="fr-FR" i="1" dirty="0" err="1" smtClean="0"/>
              <a:t>Biol</a:t>
            </a:r>
            <a:r>
              <a:rPr lang="fr-FR" i="1" dirty="0" smtClean="0"/>
              <a:t>, 2013</a:t>
            </a:r>
            <a:endParaRPr lang="fr-FR" i="1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err="1" smtClean="0"/>
              <a:t>Methods</a:t>
            </a:r>
            <a:endParaRPr lang="fr-FR" dirty="0"/>
          </a:p>
        </p:txBody>
      </p:sp>
      <p:grpSp>
        <p:nvGrpSpPr>
          <p:cNvPr id="71" name="Group 169"/>
          <p:cNvGrpSpPr/>
          <p:nvPr/>
        </p:nvGrpSpPr>
        <p:grpSpPr>
          <a:xfrm>
            <a:off x="1511661" y="1157449"/>
            <a:ext cx="6264694" cy="3049618"/>
            <a:chOff x="736926" y="836531"/>
            <a:chExt cx="5573497" cy="2561443"/>
          </a:xfrm>
        </p:grpSpPr>
        <p:sp>
          <p:nvSpPr>
            <p:cNvPr id="72" name="Line 105"/>
            <p:cNvSpPr>
              <a:spLocks noChangeShapeType="1"/>
            </p:cNvSpPr>
            <p:nvPr/>
          </p:nvSpPr>
          <p:spPr bwMode="auto">
            <a:xfrm flipH="1" flipV="1">
              <a:off x="2891558" y="1789668"/>
              <a:ext cx="848879" cy="2579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73" name="Group 98"/>
            <p:cNvGrpSpPr>
              <a:grpSpLocks/>
            </p:cNvGrpSpPr>
            <p:nvPr/>
          </p:nvGrpSpPr>
          <p:grpSpPr bwMode="auto">
            <a:xfrm flipH="1">
              <a:off x="2607634" y="1685907"/>
              <a:ext cx="283855" cy="207288"/>
              <a:chOff x="2064" y="-1161"/>
              <a:chExt cx="1066" cy="878"/>
            </a:xfrm>
          </p:grpSpPr>
          <p:sp>
            <p:nvSpPr>
              <p:cNvPr id="86" name="Oval 99" descr="Wide upward diagonal"/>
              <p:cNvSpPr>
                <a:spLocks noChangeArrowheads="1"/>
              </p:cNvSpPr>
              <p:nvPr/>
            </p:nvSpPr>
            <p:spPr bwMode="auto">
              <a:xfrm>
                <a:off x="2064" y="-1051"/>
                <a:ext cx="240" cy="221"/>
              </a:xfrm>
              <a:prstGeom prst="ellipse">
                <a:avLst/>
              </a:prstGeom>
              <a:pattFill prst="wdUpDiag">
                <a:fgClr>
                  <a:schemeClr val="folHlink"/>
                </a:fgClr>
                <a:bgClr>
                  <a:srgbClr val="FFFFFF"/>
                </a:bgClr>
              </a:patt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Oval 100" descr="Wide upward diagonal"/>
              <p:cNvSpPr>
                <a:spLocks noChangeArrowheads="1"/>
              </p:cNvSpPr>
              <p:nvPr/>
            </p:nvSpPr>
            <p:spPr bwMode="auto">
              <a:xfrm>
                <a:off x="2484" y="-504"/>
                <a:ext cx="240" cy="221"/>
              </a:xfrm>
              <a:prstGeom prst="ellipse">
                <a:avLst/>
              </a:prstGeom>
              <a:pattFill prst="wdUpDiag">
                <a:fgClr>
                  <a:schemeClr val="folHlink"/>
                </a:fgClr>
                <a:bgClr>
                  <a:srgbClr val="FFFFFF"/>
                </a:bgClr>
              </a:patt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Oval 101" descr="Wide upward diagonal"/>
              <p:cNvSpPr>
                <a:spLocks noChangeArrowheads="1"/>
              </p:cNvSpPr>
              <p:nvPr/>
            </p:nvSpPr>
            <p:spPr bwMode="auto">
              <a:xfrm>
                <a:off x="2890" y="-814"/>
                <a:ext cx="240" cy="221"/>
              </a:xfrm>
              <a:prstGeom prst="ellipse">
                <a:avLst/>
              </a:prstGeom>
              <a:pattFill prst="wdUpDiag">
                <a:fgClr>
                  <a:schemeClr val="folHlink"/>
                </a:fgClr>
                <a:bgClr>
                  <a:srgbClr val="FFFFFF"/>
                </a:bgClr>
              </a:patt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Oval 102" descr="Wide upward diagonal"/>
              <p:cNvSpPr>
                <a:spLocks noChangeArrowheads="1"/>
              </p:cNvSpPr>
              <p:nvPr/>
            </p:nvSpPr>
            <p:spPr bwMode="auto">
              <a:xfrm>
                <a:off x="2498" y="-847"/>
                <a:ext cx="240" cy="221"/>
              </a:xfrm>
              <a:prstGeom prst="ellipse">
                <a:avLst/>
              </a:prstGeom>
              <a:pattFill prst="wdUpDiag">
                <a:fgClr>
                  <a:schemeClr val="folHlink"/>
                </a:fgClr>
                <a:bgClr>
                  <a:srgbClr val="FFFFFF"/>
                </a:bgClr>
              </a:patt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Oval 103" descr="Wide upward diagonal"/>
              <p:cNvSpPr>
                <a:spLocks noChangeArrowheads="1"/>
              </p:cNvSpPr>
              <p:nvPr/>
            </p:nvSpPr>
            <p:spPr bwMode="auto">
              <a:xfrm>
                <a:off x="2164" y="-704"/>
                <a:ext cx="240" cy="221"/>
              </a:xfrm>
              <a:prstGeom prst="ellipse">
                <a:avLst/>
              </a:prstGeom>
              <a:pattFill prst="wdUpDiag">
                <a:fgClr>
                  <a:schemeClr val="folHlink"/>
                </a:fgClr>
                <a:bgClr>
                  <a:srgbClr val="FFFFFF"/>
                </a:bgClr>
              </a:patt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Oval 104" descr="Wide upward diagonal"/>
              <p:cNvSpPr>
                <a:spLocks noChangeArrowheads="1"/>
              </p:cNvSpPr>
              <p:nvPr/>
            </p:nvSpPr>
            <p:spPr bwMode="auto">
              <a:xfrm>
                <a:off x="2404" y="-1161"/>
                <a:ext cx="240" cy="221"/>
              </a:xfrm>
              <a:prstGeom prst="ellipse">
                <a:avLst/>
              </a:prstGeom>
              <a:pattFill prst="wdUpDiag">
                <a:fgClr>
                  <a:schemeClr val="folHlink"/>
                </a:fgClr>
                <a:bgClr>
                  <a:srgbClr val="FFFFFF"/>
                </a:bgClr>
              </a:patt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4" name="Oval 2"/>
            <p:cNvSpPr>
              <a:spLocks noChangeArrowheads="1"/>
            </p:cNvSpPr>
            <p:nvPr/>
          </p:nvSpPr>
          <p:spPr bwMode="auto">
            <a:xfrm flipH="1">
              <a:off x="736926" y="1764982"/>
              <a:ext cx="923737" cy="800417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94"/>
            <p:cNvSpPr>
              <a:spLocks noChangeShapeType="1"/>
            </p:cNvSpPr>
            <p:nvPr/>
          </p:nvSpPr>
          <p:spPr bwMode="auto">
            <a:xfrm>
              <a:off x="1144588" y="2625724"/>
              <a:ext cx="4762" cy="3905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76" name="Group 50"/>
            <p:cNvGrpSpPr/>
            <p:nvPr/>
          </p:nvGrpSpPr>
          <p:grpSpPr>
            <a:xfrm>
              <a:off x="1185368" y="836531"/>
              <a:ext cx="2867103" cy="852455"/>
              <a:chOff x="1185368" y="1039731"/>
              <a:chExt cx="2867103" cy="852455"/>
            </a:xfrm>
          </p:grpSpPr>
          <p:sp>
            <p:nvSpPr>
              <p:cNvPr id="83" name="Line 105"/>
              <p:cNvSpPr>
                <a:spLocks noChangeShapeType="1"/>
              </p:cNvSpPr>
              <p:nvPr/>
            </p:nvSpPr>
            <p:spPr bwMode="auto">
              <a:xfrm flipV="1">
                <a:off x="1185368" y="1057037"/>
                <a:ext cx="0" cy="83514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Line 105"/>
              <p:cNvSpPr>
                <a:spLocks noChangeShapeType="1"/>
              </p:cNvSpPr>
              <p:nvPr/>
            </p:nvSpPr>
            <p:spPr bwMode="auto">
              <a:xfrm flipV="1">
                <a:off x="1185368" y="1057868"/>
                <a:ext cx="2867103" cy="146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Line 105"/>
              <p:cNvSpPr>
                <a:spLocks noChangeShapeType="1"/>
              </p:cNvSpPr>
              <p:nvPr/>
            </p:nvSpPr>
            <p:spPr bwMode="auto">
              <a:xfrm>
                <a:off x="4044339" y="1039731"/>
                <a:ext cx="8131" cy="40630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7" name="Text Box 95"/>
            <p:cNvSpPr txBox="1">
              <a:spLocks noChangeArrowheads="1"/>
            </p:cNvSpPr>
            <p:nvPr/>
          </p:nvSpPr>
          <p:spPr bwMode="auto">
            <a:xfrm flipH="1">
              <a:off x="1829543" y="930908"/>
              <a:ext cx="752489" cy="25850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400" b="1" dirty="0" smtClean="0">
                  <a:latin typeface="+mj-lt"/>
                </a:rPr>
                <a:t>Infection</a:t>
              </a:r>
              <a:endParaRPr lang="en-US" sz="1400" b="1" dirty="0">
                <a:latin typeface="+mj-lt"/>
              </a:endParaRPr>
            </a:p>
          </p:txBody>
        </p:sp>
        <p:sp>
          <p:nvSpPr>
            <p:cNvPr id="78" name="Text Box 93"/>
            <p:cNvSpPr txBox="1">
              <a:spLocks noChangeArrowheads="1"/>
            </p:cNvSpPr>
            <p:nvPr/>
          </p:nvSpPr>
          <p:spPr bwMode="auto">
            <a:xfrm flipH="1">
              <a:off x="2122036" y="2004711"/>
              <a:ext cx="660588" cy="25850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400" b="1" i="1" dirty="0" err="1" smtClean="0">
                  <a:latin typeface="+mj-lt"/>
                </a:rPr>
                <a:t>Virions</a:t>
              </a:r>
              <a:r>
                <a:rPr lang="en-US" sz="1400" b="1" i="1" dirty="0" smtClean="0">
                  <a:latin typeface="+mj-lt"/>
                </a:rPr>
                <a:t> </a:t>
              </a:r>
              <a:endParaRPr lang="en-US" sz="1400" b="1" i="1" dirty="0">
                <a:latin typeface="+mj-lt"/>
              </a:endParaRPr>
            </a:p>
          </p:txBody>
        </p:sp>
        <p:sp>
          <p:nvSpPr>
            <p:cNvPr id="79" name="Oval 2"/>
            <p:cNvSpPr>
              <a:spLocks noChangeArrowheads="1"/>
            </p:cNvSpPr>
            <p:nvPr/>
          </p:nvSpPr>
          <p:spPr bwMode="auto">
            <a:xfrm flipH="1">
              <a:off x="3299453" y="1228870"/>
              <a:ext cx="3010970" cy="216910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Freeform 90"/>
            <p:cNvSpPr>
              <a:spLocks/>
            </p:cNvSpPr>
            <p:nvPr/>
          </p:nvSpPr>
          <p:spPr bwMode="auto">
            <a:xfrm>
              <a:off x="3843812" y="2107818"/>
              <a:ext cx="320675" cy="66675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64" y="29"/>
                </a:cxn>
                <a:cxn ang="0">
                  <a:pos x="84" y="0"/>
                </a:cxn>
                <a:cxn ang="0">
                  <a:pos x="116" y="29"/>
                </a:cxn>
                <a:cxn ang="0">
                  <a:pos x="138" y="13"/>
                </a:cxn>
                <a:cxn ang="0">
                  <a:pos x="170" y="16"/>
                </a:cxn>
                <a:cxn ang="0">
                  <a:pos x="173" y="29"/>
                </a:cxn>
                <a:cxn ang="0">
                  <a:pos x="202" y="20"/>
                </a:cxn>
              </a:cxnLst>
              <a:rect l="0" t="0" r="r" b="b"/>
              <a:pathLst>
                <a:path w="202" h="42">
                  <a:moveTo>
                    <a:pt x="0" y="16"/>
                  </a:moveTo>
                  <a:cubicBezTo>
                    <a:pt x="18" y="42"/>
                    <a:pt x="24" y="31"/>
                    <a:pt x="64" y="29"/>
                  </a:cubicBezTo>
                  <a:cubicBezTo>
                    <a:pt x="79" y="20"/>
                    <a:pt x="80" y="18"/>
                    <a:pt x="84" y="0"/>
                  </a:cubicBezTo>
                  <a:cubicBezTo>
                    <a:pt x="107" y="6"/>
                    <a:pt x="107" y="9"/>
                    <a:pt x="116" y="29"/>
                  </a:cubicBezTo>
                  <a:cubicBezTo>
                    <a:pt x="127" y="25"/>
                    <a:pt x="131" y="21"/>
                    <a:pt x="138" y="13"/>
                  </a:cubicBezTo>
                  <a:cubicBezTo>
                    <a:pt x="149" y="14"/>
                    <a:pt x="160" y="12"/>
                    <a:pt x="170" y="16"/>
                  </a:cubicBezTo>
                  <a:cubicBezTo>
                    <a:pt x="174" y="18"/>
                    <a:pt x="169" y="27"/>
                    <a:pt x="173" y="29"/>
                  </a:cubicBezTo>
                  <a:cubicBezTo>
                    <a:pt x="189" y="35"/>
                    <a:pt x="194" y="28"/>
                    <a:pt x="202" y="2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Text Box 58"/>
            <p:cNvSpPr txBox="1">
              <a:spLocks noChangeArrowheads="1"/>
            </p:cNvSpPr>
            <p:nvPr/>
          </p:nvSpPr>
          <p:spPr bwMode="auto">
            <a:xfrm flipH="1">
              <a:off x="5159717" y="1015946"/>
              <a:ext cx="958424" cy="25850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400" b="1" i="1" dirty="0" smtClean="0">
                  <a:cs typeface="Times New Roman" pitchFamily="18" charset="0"/>
                </a:rPr>
                <a:t>Infected cell</a:t>
              </a:r>
              <a:endParaRPr lang="en-US" sz="1400" b="1" i="1" baseline="30000" dirty="0">
                <a:cs typeface="Times New Roman" pitchFamily="18" charset="0"/>
              </a:endParaRPr>
            </a:p>
          </p:txBody>
        </p:sp>
        <p:sp>
          <p:nvSpPr>
            <p:cNvPr id="82" name="Line 105"/>
            <p:cNvSpPr>
              <a:spLocks noChangeShapeType="1"/>
            </p:cNvSpPr>
            <p:nvPr/>
          </p:nvSpPr>
          <p:spPr bwMode="auto">
            <a:xfrm flipH="1">
              <a:off x="1703093" y="1767830"/>
              <a:ext cx="878938" cy="2184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" name="Group 43"/>
          <p:cNvGrpSpPr>
            <a:grpSpLocks/>
          </p:cNvGrpSpPr>
          <p:nvPr/>
        </p:nvGrpSpPr>
        <p:grpSpPr bwMode="auto">
          <a:xfrm>
            <a:off x="4321710" y="2345841"/>
            <a:ext cx="357187" cy="306278"/>
            <a:chOff x="2786041" y="2952744"/>
            <a:chExt cx="428625" cy="500063"/>
          </a:xfrm>
        </p:grpSpPr>
        <p:sp>
          <p:nvSpPr>
            <p:cNvPr id="93" name="Oval 95"/>
            <p:cNvSpPr/>
            <p:nvPr/>
          </p:nvSpPr>
          <p:spPr>
            <a:xfrm>
              <a:off x="2786041" y="2952744"/>
              <a:ext cx="428625" cy="500063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cxnSp>
          <p:nvCxnSpPr>
            <p:cNvPr id="94" name="Straight Connector 96"/>
            <p:cNvCxnSpPr>
              <a:stCxn id="93" idx="1"/>
              <a:endCxn id="93" idx="5"/>
            </p:cNvCxnSpPr>
            <p:nvPr/>
          </p:nvCxnSpPr>
          <p:spPr>
            <a:xfrm rot="16200000" flipH="1">
              <a:off x="2822554" y="3051331"/>
              <a:ext cx="355600" cy="30289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7"/>
            <p:cNvCxnSpPr>
              <a:stCxn id="93" idx="7"/>
              <a:endCxn id="93" idx="3"/>
            </p:cNvCxnSpPr>
            <p:nvPr/>
          </p:nvCxnSpPr>
          <p:spPr>
            <a:xfrm rot="16200000" flipH="1" flipV="1">
              <a:off x="2824405" y="3051327"/>
              <a:ext cx="351896" cy="30289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Text Box 58"/>
          <p:cNvSpPr txBox="1">
            <a:spLocks noChangeArrowheads="1"/>
          </p:cNvSpPr>
          <p:nvPr/>
        </p:nvSpPr>
        <p:spPr bwMode="auto">
          <a:xfrm flipH="1">
            <a:off x="1540567" y="2498979"/>
            <a:ext cx="1009387" cy="66684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400" b="1" i="1" dirty="0" smtClean="0">
                <a:cs typeface="Times New Roman" pitchFamily="18" charset="0"/>
              </a:rPr>
              <a:t>Uninfected </a:t>
            </a:r>
          </a:p>
          <a:p>
            <a:pPr algn="ctr" eaLnBrk="0" hangingPunct="0"/>
            <a:r>
              <a:rPr lang="en-US" sz="1400" b="1" i="1" dirty="0" smtClean="0">
                <a:cs typeface="Times New Roman" pitchFamily="18" charset="0"/>
              </a:rPr>
              <a:t>cell</a:t>
            </a:r>
          </a:p>
          <a:p>
            <a:pPr algn="ctr" eaLnBrk="0" hangingPunct="0"/>
            <a:endParaRPr lang="en-US" sz="1400" b="1" i="1" baseline="30000" dirty="0">
              <a:cs typeface="Times New Roman" pitchFamily="18" charset="0"/>
            </a:endParaRPr>
          </a:p>
        </p:txBody>
      </p:sp>
      <p:sp>
        <p:nvSpPr>
          <p:cNvPr id="97" name="Freeform 90"/>
          <p:cNvSpPr>
            <a:spLocks/>
          </p:cNvSpPr>
          <p:nvPr/>
        </p:nvSpPr>
        <p:spPr bwMode="auto">
          <a:xfrm rot="1974362">
            <a:off x="6951888" y="2634654"/>
            <a:ext cx="360443" cy="79382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64" y="29"/>
              </a:cxn>
              <a:cxn ang="0">
                <a:pos x="84" y="0"/>
              </a:cxn>
              <a:cxn ang="0">
                <a:pos x="116" y="29"/>
              </a:cxn>
              <a:cxn ang="0">
                <a:pos x="138" y="13"/>
              </a:cxn>
              <a:cxn ang="0">
                <a:pos x="170" y="16"/>
              </a:cxn>
              <a:cxn ang="0">
                <a:pos x="173" y="29"/>
              </a:cxn>
              <a:cxn ang="0">
                <a:pos x="202" y="20"/>
              </a:cxn>
            </a:cxnLst>
            <a:rect l="0" t="0" r="r" b="b"/>
            <a:pathLst>
              <a:path w="202" h="42">
                <a:moveTo>
                  <a:pt x="0" y="16"/>
                </a:moveTo>
                <a:cubicBezTo>
                  <a:pt x="18" y="42"/>
                  <a:pt x="24" y="31"/>
                  <a:pt x="64" y="29"/>
                </a:cubicBezTo>
                <a:cubicBezTo>
                  <a:pt x="79" y="20"/>
                  <a:pt x="80" y="18"/>
                  <a:pt x="84" y="0"/>
                </a:cubicBezTo>
                <a:cubicBezTo>
                  <a:pt x="107" y="6"/>
                  <a:pt x="107" y="9"/>
                  <a:pt x="116" y="29"/>
                </a:cubicBezTo>
                <a:cubicBezTo>
                  <a:pt x="127" y="25"/>
                  <a:pt x="131" y="21"/>
                  <a:pt x="138" y="13"/>
                </a:cubicBezTo>
                <a:cubicBezTo>
                  <a:pt x="149" y="14"/>
                  <a:pt x="160" y="12"/>
                  <a:pt x="170" y="16"/>
                </a:cubicBezTo>
                <a:cubicBezTo>
                  <a:pt x="174" y="18"/>
                  <a:pt x="169" y="27"/>
                  <a:pt x="173" y="29"/>
                </a:cubicBezTo>
                <a:cubicBezTo>
                  <a:pt x="189" y="35"/>
                  <a:pt x="194" y="28"/>
                  <a:pt x="202" y="20"/>
                </a:cubicBezTo>
              </a:path>
            </a:pathLst>
          </a:custGeom>
          <a:ln w="38100">
            <a:solidFill>
              <a:srgbClr val="D1282E"/>
            </a:solidFill>
            <a:headEnd/>
            <a:tailEnd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8" name="Line 94"/>
          <p:cNvSpPr>
            <a:spLocks noChangeShapeType="1"/>
          </p:cNvSpPr>
          <p:nvPr/>
        </p:nvSpPr>
        <p:spPr bwMode="auto">
          <a:xfrm flipH="1">
            <a:off x="5544107" y="2764080"/>
            <a:ext cx="116132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9" name="Line 94"/>
          <p:cNvSpPr>
            <a:spLocks noChangeShapeType="1"/>
          </p:cNvSpPr>
          <p:nvPr/>
        </p:nvSpPr>
        <p:spPr bwMode="auto">
          <a:xfrm>
            <a:off x="3808380" y="2506855"/>
            <a:ext cx="5353" cy="464954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" name="Line 94"/>
          <p:cNvSpPr>
            <a:spLocks noChangeShapeType="1"/>
          </p:cNvSpPr>
          <p:nvPr/>
        </p:nvSpPr>
        <p:spPr bwMode="auto">
          <a:xfrm>
            <a:off x="5214956" y="2897529"/>
            <a:ext cx="5353" cy="56747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" name="Line 94"/>
          <p:cNvSpPr>
            <a:spLocks noChangeShapeType="1"/>
          </p:cNvSpPr>
          <p:nvPr/>
        </p:nvSpPr>
        <p:spPr bwMode="auto">
          <a:xfrm>
            <a:off x="4752021" y="3919035"/>
            <a:ext cx="5353" cy="464954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" name="Text Box 58"/>
          <p:cNvSpPr txBox="1">
            <a:spLocks noChangeArrowheads="1"/>
          </p:cNvSpPr>
          <p:nvPr/>
        </p:nvSpPr>
        <p:spPr bwMode="auto">
          <a:xfrm flipH="1">
            <a:off x="3959933" y="1728403"/>
            <a:ext cx="970137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 dirty="0" smtClean="0">
                <a:cs typeface="Times New Roman" pitchFamily="18" charset="0"/>
              </a:rPr>
              <a:t>Assembly/</a:t>
            </a:r>
          </a:p>
          <a:p>
            <a:pPr algn="l" eaLnBrk="0" hangingPunct="0"/>
            <a:r>
              <a:rPr lang="en-US" sz="1400" b="1" dirty="0" smtClean="0">
                <a:cs typeface="Times New Roman" pitchFamily="18" charset="0"/>
              </a:rPr>
              <a:t>secretion</a:t>
            </a:r>
            <a:endParaRPr lang="en-US" sz="1400" b="1" dirty="0">
              <a:cs typeface="Times New Roman" pitchFamily="18" charset="0"/>
            </a:endParaRPr>
          </a:p>
        </p:txBody>
      </p:sp>
      <p:sp>
        <p:nvSpPr>
          <p:cNvPr id="103" name="Freeform 90"/>
          <p:cNvSpPr>
            <a:spLocks/>
          </p:cNvSpPr>
          <p:nvPr/>
        </p:nvSpPr>
        <p:spPr bwMode="auto">
          <a:xfrm>
            <a:off x="4978974" y="2582519"/>
            <a:ext cx="360443" cy="79382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64" y="29"/>
              </a:cxn>
              <a:cxn ang="0">
                <a:pos x="84" y="0"/>
              </a:cxn>
              <a:cxn ang="0">
                <a:pos x="116" y="29"/>
              </a:cxn>
              <a:cxn ang="0">
                <a:pos x="138" y="13"/>
              </a:cxn>
              <a:cxn ang="0">
                <a:pos x="170" y="16"/>
              </a:cxn>
              <a:cxn ang="0">
                <a:pos x="173" y="29"/>
              </a:cxn>
              <a:cxn ang="0">
                <a:pos x="202" y="20"/>
              </a:cxn>
            </a:cxnLst>
            <a:rect l="0" t="0" r="r" b="b"/>
            <a:pathLst>
              <a:path w="202" h="42">
                <a:moveTo>
                  <a:pt x="0" y="16"/>
                </a:moveTo>
                <a:cubicBezTo>
                  <a:pt x="18" y="42"/>
                  <a:pt x="24" y="31"/>
                  <a:pt x="64" y="29"/>
                </a:cubicBezTo>
                <a:cubicBezTo>
                  <a:pt x="79" y="20"/>
                  <a:pt x="80" y="18"/>
                  <a:pt x="84" y="0"/>
                </a:cubicBezTo>
                <a:cubicBezTo>
                  <a:pt x="107" y="6"/>
                  <a:pt x="107" y="9"/>
                  <a:pt x="116" y="29"/>
                </a:cubicBezTo>
                <a:cubicBezTo>
                  <a:pt x="127" y="25"/>
                  <a:pt x="131" y="21"/>
                  <a:pt x="138" y="13"/>
                </a:cubicBezTo>
                <a:cubicBezTo>
                  <a:pt x="149" y="14"/>
                  <a:pt x="160" y="12"/>
                  <a:pt x="170" y="16"/>
                </a:cubicBezTo>
                <a:cubicBezTo>
                  <a:pt x="174" y="18"/>
                  <a:pt x="169" y="27"/>
                  <a:pt x="173" y="29"/>
                </a:cubicBezTo>
                <a:cubicBezTo>
                  <a:pt x="189" y="35"/>
                  <a:pt x="194" y="28"/>
                  <a:pt x="202" y="2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" name="Freeform 90"/>
          <p:cNvSpPr>
            <a:spLocks/>
          </p:cNvSpPr>
          <p:nvPr/>
        </p:nvSpPr>
        <p:spPr bwMode="auto">
          <a:xfrm>
            <a:off x="5042271" y="2759533"/>
            <a:ext cx="360443" cy="79382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64" y="29"/>
              </a:cxn>
              <a:cxn ang="0">
                <a:pos x="84" y="0"/>
              </a:cxn>
              <a:cxn ang="0">
                <a:pos x="116" y="29"/>
              </a:cxn>
              <a:cxn ang="0">
                <a:pos x="138" y="13"/>
              </a:cxn>
              <a:cxn ang="0">
                <a:pos x="170" y="16"/>
              </a:cxn>
              <a:cxn ang="0">
                <a:pos x="173" y="29"/>
              </a:cxn>
              <a:cxn ang="0">
                <a:pos x="202" y="20"/>
              </a:cxn>
            </a:cxnLst>
            <a:rect l="0" t="0" r="r" b="b"/>
            <a:pathLst>
              <a:path w="202" h="42">
                <a:moveTo>
                  <a:pt x="0" y="16"/>
                </a:moveTo>
                <a:cubicBezTo>
                  <a:pt x="18" y="42"/>
                  <a:pt x="24" y="31"/>
                  <a:pt x="64" y="29"/>
                </a:cubicBezTo>
                <a:cubicBezTo>
                  <a:pt x="79" y="20"/>
                  <a:pt x="80" y="18"/>
                  <a:pt x="84" y="0"/>
                </a:cubicBezTo>
                <a:cubicBezTo>
                  <a:pt x="107" y="6"/>
                  <a:pt x="107" y="9"/>
                  <a:pt x="116" y="29"/>
                </a:cubicBezTo>
                <a:cubicBezTo>
                  <a:pt x="127" y="25"/>
                  <a:pt x="131" y="21"/>
                  <a:pt x="138" y="13"/>
                </a:cubicBezTo>
                <a:cubicBezTo>
                  <a:pt x="149" y="14"/>
                  <a:pt x="160" y="12"/>
                  <a:pt x="170" y="16"/>
                </a:cubicBezTo>
                <a:cubicBezTo>
                  <a:pt x="174" y="18"/>
                  <a:pt x="169" y="27"/>
                  <a:pt x="173" y="29"/>
                </a:cubicBezTo>
                <a:cubicBezTo>
                  <a:pt x="189" y="35"/>
                  <a:pt x="194" y="28"/>
                  <a:pt x="202" y="2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5" name="Group 43"/>
          <p:cNvGrpSpPr>
            <a:grpSpLocks/>
          </p:cNvGrpSpPr>
          <p:nvPr/>
        </p:nvGrpSpPr>
        <p:grpSpPr bwMode="auto">
          <a:xfrm>
            <a:off x="6021801" y="2630103"/>
            <a:ext cx="357187" cy="306278"/>
            <a:chOff x="2786041" y="2952744"/>
            <a:chExt cx="428625" cy="500063"/>
          </a:xfrm>
        </p:grpSpPr>
        <p:sp>
          <p:nvSpPr>
            <p:cNvPr id="106" name="Oval 95"/>
            <p:cNvSpPr/>
            <p:nvPr/>
          </p:nvSpPr>
          <p:spPr>
            <a:xfrm>
              <a:off x="2786041" y="2952744"/>
              <a:ext cx="428625" cy="5000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cxnSp>
          <p:nvCxnSpPr>
            <p:cNvPr id="107" name="Straight Connector 96"/>
            <p:cNvCxnSpPr>
              <a:stCxn id="106" idx="1"/>
              <a:endCxn id="106" idx="5"/>
            </p:cNvCxnSpPr>
            <p:nvPr/>
          </p:nvCxnSpPr>
          <p:spPr>
            <a:xfrm rot="16200000" flipH="1">
              <a:off x="2822554" y="3051331"/>
              <a:ext cx="355600" cy="30289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97"/>
            <p:cNvCxnSpPr>
              <a:stCxn id="106" idx="7"/>
              <a:endCxn id="106" idx="3"/>
            </p:cNvCxnSpPr>
            <p:nvPr/>
          </p:nvCxnSpPr>
          <p:spPr>
            <a:xfrm rot="16200000" flipH="1" flipV="1">
              <a:off x="2824405" y="3051327"/>
              <a:ext cx="351896" cy="30289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Text Box 93"/>
          <p:cNvSpPr txBox="1">
            <a:spLocks noChangeArrowheads="1"/>
          </p:cNvSpPr>
          <p:nvPr/>
        </p:nvSpPr>
        <p:spPr bwMode="auto">
          <a:xfrm flipH="1">
            <a:off x="3965591" y="2671025"/>
            <a:ext cx="1000595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400" b="1" dirty="0" smtClean="0">
                <a:solidFill>
                  <a:srgbClr val="92D050"/>
                </a:solidFill>
                <a:latin typeface="+mj-lt"/>
              </a:rPr>
              <a:t>NS3/NS5A </a:t>
            </a:r>
          </a:p>
          <a:p>
            <a:pPr algn="l" eaLnBrk="0" hangingPunct="0"/>
            <a:r>
              <a:rPr lang="en-US" sz="1400" b="1" dirty="0" smtClean="0">
                <a:solidFill>
                  <a:srgbClr val="92D050"/>
                </a:solidFill>
                <a:latin typeface="+mj-lt"/>
              </a:rPr>
              <a:t>inhibitors</a:t>
            </a:r>
            <a:r>
              <a:rPr lang="en-US" sz="1400" b="1" i="1" dirty="0" smtClean="0">
                <a:solidFill>
                  <a:srgbClr val="92D050"/>
                </a:solidFill>
                <a:latin typeface="+mj-lt"/>
              </a:rPr>
              <a:t> </a:t>
            </a:r>
            <a:endParaRPr lang="en-US" sz="1400" b="1" i="1" dirty="0">
              <a:solidFill>
                <a:srgbClr val="92D050"/>
              </a:solidFill>
              <a:latin typeface="+mj-lt"/>
            </a:endParaRPr>
          </a:p>
        </p:txBody>
      </p:sp>
      <p:sp>
        <p:nvSpPr>
          <p:cNvPr id="110" name="Text Box 93"/>
          <p:cNvSpPr txBox="1">
            <a:spLocks noChangeArrowheads="1"/>
          </p:cNvSpPr>
          <p:nvPr/>
        </p:nvSpPr>
        <p:spPr bwMode="auto">
          <a:xfrm flipH="1">
            <a:off x="5428135" y="2948145"/>
            <a:ext cx="1433406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 dirty="0" smtClean="0">
                <a:solidFill>
                  <a:srgbClr val="FF0000"/>
                </a:solidFill>
                <a:latin typeface="+mj-lt"/>
              </a:rPr>
              <a:t>NS3/NS5A/NS5B</a:t>
            </a:r>
          </a:p>
          <a:p>
            <a:pPr algn="ctr" eaLnBrk="0" hangingPunct="0"/>
            <a:r>
              <a:rPr lang="en-US" sz="1400" b="1" dirty="0" smtClean="0">
                <a:solidFill>
                  <a:srgbClr val="FF0000"/>
                </a:solidFill>
                <a:latin typeface="+mj-lt"/>
              </a:rPr>
              <a:t> inhibitors</a:t>
            </a:r>
          </a:p>
        </p:txBody>
      </p:sp>
      <p:sp>
        <p:nvSpPr>
          <p:cNvPr id="111" name="Freeform 90"/>
          <p:cNvSpPr>
            <a:spLocks/>
          </p:cNvSpPr>
          <p:nvPr/>
        </p:nvSpPr>
        <p:spPr bwMode="auto">
          <a:xfrm rot="1894917">
            <a:off x="6875731" y="2717552"/>
            <a:ext cx="360443" cy="79382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64" y="29"/>
              </a:cxn>
              <a:cxn ang="0">
                <a:pos x="84" y="0"/>
              </a:cxn>
              <a:cxn ang="0">
                <a:pos x="116" y="29"/>
              </a:cxn>
              <a:cxn ang="0">
                <a:pos x="138" y="13"/>
              </a:cxn>
              <a:cxn ang="0">
                <a:pos x="170" y="16"/>
              </a:cxn>
              <a:cxn ang="0">
                <a:pos x="173" y="29"/>
              </a:cxn>
              <a:cxn ang="0">
                <a:pos x="202" y="20"/>
              </a:cxn>
            </a:cxnLst>
            <a:rect l="0" t="0" r="r" b="b"/>
            <a:pathLst>
              <a:path w="202" h="42">
                <a:moveTo>
                  <a:pt x="0" y="16"/>
                </a:moveTo>
                <a:cubicBezTo>
                  <a:pt x="18" y="42"/>
                  <a:pt x="24" y="31"/>
                  <a:pt x="64" y="29"/>
                </a:cubicBezTo>
                <a:cubicBezTo>
                  <a:pt x="79" y="20"/>
                  <a:pt x="80" y="18"/>
                  <a:pt x="84" y="0"/>
                </a:cubicBezTo>
                <a:cubicBezTo>
                  <a:pt x="107" y="6"/>
                  <a:pt x="107" y="9"/>
                  <a:pt x="116" y="29"/>
                </a:cubicBezTo>
                <a:cubicBezTo>
                  <a:pt x="127" y="25"/>
                  <a:pt x="131" y="21"/>
                  <a:pt x="138" y="13"/>
                </a:cubicBezTo>
                <a:cubicBezTo>
                  <a:pt x="149" y="14"/>
                  <a:pt x="160" y="12"/>
                  <a:pt x="170" y="16"/>
                </a:cubicBezTo>
                <a:cubicBezTo>
                  <a:pt x="174" y="18"/>
                  <a:pt x="169" y="27"/>
                  <a:pt x="173" y="29"/>
                </a:cubicBezTo>
                <a:cubicBezTo>
                  <a:pt x="189" y="35"/>
                  <a:pt x="194" y="28"/>
                  <a:pt x="202" y="2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" name="ZoneTexte 111"/>
          <p:cNvSpPr txBox="1"/>
          <p:nvPr/>
        </p:nvSpPr>
        <p:spPr>
          <a:xfrm>
            <a:off x="4791257" y="4207067"/>
            <a:ext cx="3498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δ</a:t>
            </a:r>
            <a:endParaRPr lang="fr-FR" sz="1600" dirty="0"/>
          </a:p>
        </p:txBody>
      </p:sp>
      <p:sp>
        <p:nvSpPr>
          <p:cNvPr id="113" name="ZoneTexte 112"/>
          <p:cNvSpPr txBox="1"/>
          <p:nvPr/>
        </p:nvSpPr>
        <p:spPr>
          <a:xfrm>
            <a:off x="3561090" y="3005660"/>
            <a:ext cx="3498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c</a:t>
            </a:r>
            <a:endParaRPr lang="fr-FR" sz="1600" dirty="0"/>
          </a:p>
        </p:txBody>
      </p:sp>
      <p:sp>
        <p:nvSpPr>
          <p:cNvPr id="114" name="ZoneTexte 113"/>
          <p:cNvSpPr txBox="1"/>
          <p:nvPr/>
        </p:nvSpPr>
        <p:spPr>
          <a:xfrm>
            <a:off x="2003725" y="3660571"/>
            <a:ext cx="3498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d</a:t>
            </a:r>
            <a:endParaRPr lang="fr-FR" sz="1600" dirty="0"/>
          </a:p>
        </p:txBody>
      </p:sp>
      <p:sp>
        <p:nvSpPr>
          <p:cNvPr id="115" name="Text Box 58"/>
          <p:cNvSpPr txBox="1">
            <a:spLocks noChangeArrowheads="1"/>
          </p:cNvSpPr>
          <p:nvPr/>
        </p:nvSpPr>
        <p:spPr bwMode="auto">
          <a:xfrm flipH="1">
            <a:off x="5722276" y="2291614"/>
            <a:ext cx="1018997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 dirty="0" smtClean="0">
                <a:cs typeface="Times New Roman" pitchFamily="18" charset="0"/>
              </a:rPr>
              <a:t>Replication</a:t>
            </a:r>
            <a:endParaRPr lang="en-US" sz="14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73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Multiscale</a:t>
            </a:r>
            <a:r>
              <a:rPr lang="fr-FR" dirty="0" smtClean="0"/>
              <a:t> model </a:t>
            </a:r>
            <a:r>
              <a:rPr lang="fr-FR" dirty="0" err="1" smtClean="0"/>
              <a:t>cannot</a:t>
            </a:r>
            <a:r>
              <a:rPr lang="fr-FR" dirty="0" smtClean="0"/>
              <a:t> </a:t>
            </a:r>
            <a:r>
              <a:rPr lang="fr-FR" dirty="0" err="1" smtClean="0"/>
              <a:t>explain</a:t>
            </a:r>
            <a:r>
              <a:rPr lang="fr-FR" dirty="0" smtClean="0"/>
              <a:t> </a:t>
            </a:r>
            <a:r>
              <a:rPr lang="fr-FR" dirty="0" err="1" smtClean="0"/>
              <a:t>continous</a:t>
            </a:r>
            <a:r>
              <a:rPr lang="fr-FR" dirty="0" smtClean="0"/>
              <a:t> viral </a:t>
            </a:r>
            <a:r>
              <a:rPr lang="fr-FR" dirty="0" err="1" smtClean="0"/>
              <a:t>decline</a:t>
            </a:r>
            <a:r>
              <a:rPr lang="fr-FR" dirty="0" smtClean="0"/>
              <a:t> </a:t>
            </a:r>
            <a:r>
              <a:rPr lang="fr-FR" dirty="0" err="1" smtClean="0"/>
              <a:t>after</a:t>
            </a:r>
            <a:r>
              <a:rPr lang="fr-FR" dirty="0" smtClean="0"/>
              <a:t> </a:t>
            </a:r>
            <a:r>
              <a:rPr lang="fr-FR" dirty="0" err="1" smtClean="0"/>
              <a:t>treatment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5373215"/>
            <a:ext cx="8640960" cy="936105"/>
          </a:xfrm>
        </p:spPr>
        <p:txBody>
          <a:bodyPr>
            <a:normAutofit/>
          </a:bodyPr>
          <a:lstStyle/>
          <a:p>
            <a:pPr marL="457200" lvl="1" indent="-457200">
              <a:buSzTx/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A long way to go from HCV RNA at the level of detection until clearing the last </a:t>
            </a:r>
            <a:r>
              <a:rPr lang="en-US" sz="2200" dirty="0" err="1">
                <a:solidFill>
                  <a:schemeClr val="tx1"/>
                </a:solidFill>
              </a:rPr>
              <a:t>virion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particle in the whole body fluid</a:t>
            </a:r>
            <a:r>
              <a:rPr lang="en-US" sz="2200" baseline="30000" dirty="0" smtClean="0">
                <a:solidFill>
                  <a:schemeClr val="tx1"/>
                </a:solidFill>
              </a:rPr>
              <a:t>(1)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8042-7AF0-4B9A-A13D-6EE0D1CB4766}" type="slidenum">
              <a:rPr lang="fr-FR" smtClean="0"/>
              <a:t>8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i="1" dirty="0" smtClean="0"/>
              <a:t>(1) DIXIT et al, Nature, 2004</a:t>
            </a:r>
            <a:endParaRPr lang="fr-FR" i="1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err="1" smtClean="0"/>
              <a:t>Methods</a:t>
            </a:r>
            <a:endParaRPr lang="fr-FR" dirty="0"/>
          </a:p>
        </p:txBody>
      </p:sp>
      <p:pic>
        <p:nvPicPr>
          <p:cNvPr id="8" name="Picture 2" descr="C:\Users\Jérémie\Slides\synerrgy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439" y="786061"/>
            <a:ext cx="6624736" cy="4685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5689376" y="3212976"/>
            <a:ext cx="3042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Gill Sans MT" panose="020B0502020104020203" pitchFamily="34" charset="0"/>
              </a:rPr>
              <a:t>~ 1 million of virions </a:t>
            </a:r>
            <a:r>
              <a:rPr lang="fr-FR" dirty="0" err="1" smtClean="0">
                <a:latin typeface="Gill Sans MT" panose="020B0502020104020203" pitchFamily="34" charset="0"/>
              </a:rPr>
              <a:t>produced</a:t>
            </a:r>
            <a:r>
              <a:rPr lang="fr-FR" dirty="0" smtClean="0">
                <a:latin typeface="Gill Sans MT" panose="020B0502020104020203" pitchFamily="34" charset="0"/>
              </a:rPr>
              <a:t> </a:t>
            </a:r>
            <a:r>
              <a:rPr lang="fr-FR" dirty="0" err="1" smtClean="0">
                <a:latin typeface="Gill Sans MT" panose="020B0502020104020203" pitchFamily="34" charset="0"/>
              </a:rPr>
              <a:t>every</a:t>
            </a:r>
            <a:r>
              <a:rPr lang="fr-FR" dirty="0" smtClean="0">
                <a:latin typeface="Gill Sans MT" panose="020B0502020104020203" pitchFamily="34" charset="0"/>
              </a:rPr>
              <a:t> </a:t>
            </a:r>
            <a:r>
              <a:rPr lang="fr-FR" dirty="0" err="1" smtClean="0">
                <a:latin typeface="Gill Sans MT" panose="020B0502020104020203" pitchFamily="34" charset="0"/>
              </a:rPr>
              <a:t>day</a:t>
            </a:r>
            <a:r>
              <a:rPr lang="fr-FR" dirty="0" smtClean="0">
                <a:latin typeface="Gill Sans MT" panose="020B0502020104020203" pitchFamily="34" charset="0"/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303336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explain</a:t>
            </a:r>
            <a:r>
              <a:rPr lang="fr-FR" dirty="0" smtClean="0"/>
              <a:t> the </a:t>
            </a:r>
            <a:r>
              <a:rPr lang="fr-FR" dirty="0" err="1" smtClean="0"/>
              <a:t>paradox</a:t>
            </a:r>
            <a:r>
              <a:rPr lang="fr-FR" dirty="0" smtClean="0"/>
              <a:t>?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052736"/>
            <a:ext cx="8640960" cy="5112568"/>
          </a:xfrm>
        </p:spPr>
        <p:txBody>
          <a:bodyPr>
            <a:normAutofit/>
          </a:bodyPr>
          <a:lstStyle/>
          <a:p>
            <a:r>
              <a:rPr lang="en-US" sz="2200" dirty="0"/>
              <a:t>Prolonged intracellular pharmacokinetics:</a:t>
            </a:r>
          </a:p>
          <a:p>
            <a:pPr lvl="1"/>
            <a:r>
              <a:rPr lang="en-US" dirty="0"/>
              <a:t>SOF </a:t>
            </a:r>
            <a:r>
              <a:rPr lang="en-US" dirty="0" smtClean="0"/>
              <a:t>active </a:t>
            </a:r>
            <a:r>
              <a:rPr lang="en-US" dirty="0"/>
              <a:t>metabolites </a:t>
            </a:r>
            <a:r>
              <a:rPr lang="en-US" dirty="0" smtClean="0"/>
              <a:t>have </a:t>
            </a:r>
            <a:r>
              <a:rPr lang="en-US" dirty="0"/>
              <a:t>long half-life </a:t>
            </a:r>
            <a:r>
              <a:rPr lang="en-US" dirty="0" smtClean="0"/>
              <a:t>~24 </a:t>
            </a:r>
            <a:r>
              <a:rPr lang="en-US" dirty="0"/>
              <a:t>hour</a:t>
            </a:r>
            <a:r>
              <a:rPr lang="en-US" baseline="30000" dirty="0"/>
              <a:t>-1(1</a:t>
            </a:r>
            <a:r>
              <a:rPr lang="en-US" baseline="30000" dirty="0" smtClean="0"/>
              <a:t>)</a:t>
            </a:r>
            <a:endParaRPr lang="en-US" dirty="0"/>
          </a:p>
          <a:p>
            <a:pPr lvl="1"/>
            <a:r>
              <a:rPr lang="en-US" dirty="0"/>
              <a:t>But activity would need to be maintained for more than 18 weeks to solely explain SVR</a:t>
            </a:r>
          </a:p>
          <a:p>
            <a:r>
              <a:rPr lang="en-US" sz="2200" dirty="0"/>
              <a:t>Immune system: </a:t>
            </a:r>
          </a:p>
          <a:p>
            <a:pPr lvl="1"/>
            <a:r>
              <a:rPr lang="en-US" dirty="0"/>
              <a:t>Restoration of immune response during IFN-free treatment</a:t>
            </a:r>
            <a:r>
              <a:rPr lang="en-US" baseline="30000" dirty="0"/>
              <a:t>(2)</a:t>
            </a:r>
          </a:p>
          <a:p>
            <a:pPr lvl="1"/>
            <a:r>
              <a:rPr lang="en-US" dirty="0"/>
              <a:t>No immunological data, high inter-individual variability in immune response</a:t>
            </a:r>
          </a:p>
          <a:p>
            <a:r>
              <a:rPr lang="en-US" sz="2200" dirty="0" smtClean="0"/>
              <a:t>Non-infectious </a:t>
            </a:r>
            <a:r>
              <a:rPr lang="en-US" sz="2200" dirty="0"/>
              <a:t>virus:</a:t>
            </a:r>
          </a:p>
          <a:p>
            <a:pPr lvl="1"/>
            <a:r>
              <a:rPr lang="en-US" dirty="0"/>
              <a:t>Consistent with the fact that NS5A/NS3 proteins may be involved in the production of infectious virus</a:t>
            </a:r>
            <a:r>
              <a:rPr lang="en-US" baseline="30000" dirty="0"/>
              <a:t>(3-6)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8042-7AF0-4B9A-A13D-6EE0D1CB4766}" type="slidenum">
              <a:rPr lang="fr-FR" smtClean="0"/>
              <a:t>9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err="1" smtClean="0"/>
              <a:t>Hypothesis</a:t>
            </a:r>
            <a:endParaRPr lang="fr-FR" dirty="0"/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323528" y="6309320"/>
            <a:ext cx="3168352" cy="432048"/>
          </a:xfrm>
        </p:spPr>
        <p:txBody>
          <a:bodyPr/>
          <a:lstStyle/>
          <a:p>
            <a:r>
              <a:rPr lang="en-US" i="1" dirty="0" smtClean="0"/>
              <a:t>(1) ROWER et al, CROI Annual Meeting, </a:t>
            </a:r>
            <a:r>
              <a:rPr lang="en-US" i="1" dirty="0" err="1" smtClean="0"/>
              <a:t>Abstr</a:t>
            </a:r>
            <a:r>
              <a:rPr lang="en-US" i="1" dirty="0" smtClean="0"/>
              <a:t> 81, 2015</a:t>
            </a:r>
          </a:p>
          <a:p>
            <a:r>
              <a:rPr lang="fr-FR" i="1" dirty="0" smtClean="0"/>
              <a:t>(2) SERTI et al, </a:t>
            </a:r>
            <a:r>
              <a:rPr lang="fr-FR" i="1" dirty="0" err="1" smtClean="0"/>
              <a:t>Hepatol</a:t>
            </a:r>
            <a:r>
              <a:rPr lang="fr-FR" i="1" dirty="0" smtClean="0"/>
              <a:t>, 2016</a:t>
            </a:r>
            <a:endParaRPr lang="fr-FR" i="1" dirty="0"/>
          </a:p>
        </p:txBody>
      </p:sp>
      <p:sp>
        <p:nvSpPr>
          <p:cNvPr id="8" name="Espace réservé du texte 4"/>
          <p:cNvSpPr txBox="1">
            <a:spLocks/>
          </p:cNvSpPr>
          <p:nvPr/>
        </p:nvSpPr>
        <p:spPr>
          <a:xfrm>
            <a:off x="3131840" y="6309320"/>
            <a:ext cx="3168352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(3) TELLINGHUISEN et al, </a:t>
            </a:r>
            <a:r>
              <a:rPr lang="en-US" dirty="0" err="1" smtClean="0"/>
              <a:t>Plos</a:t>
            </a:r>
            <a:r>
              <a:rPr lang="en-US" dirty="0" smtClean="0"/>
              <a:t> </a:t>
            </a:r>
            <a:r>
              <a:rPr lang="en-US" dirty="0" err="1" smtClean="0"/>
              <a:t>Pathog</a:t>
            </a:r>
            <a:r>
              <a:rPr lang="en-US" dirty="0" smtClean="0"/>
              <a:t>, 2008</a:t>
            </a:r>
          </a:p>
          <a:p>
            <a:r>
              <a:rPr lang="fr-FR" dirty="0" smtClean="0"/>
              <a:t>(4) OGAWA et al, Proc </a:t>
            </a:r>
            <a:r>
              <a:rPr lang="fr-FR" dirty="0" err="1" smtClean="0"/>
              <a:t>Jpn</a:t>
            </a:r>
            <a:r>
              <a:rPr lang="fr-FR" dirty="0" smtClean="0"/>
              <a:t> </a:t>
            </a:r>
            <a:r>
              <a:rPr lang="fr-FR" dirty="0" err="1" smtClean="0"/>
              <a:t>Acad</a:t>
            </a:r>
            <a:r>
              <a:rPr lang="fr-FR" dirty="0" smtClean="0"/>
              <a:t> </a:t>
            </a:r>
            <a:r>
              <a:rPr lang="fr-FR" dirty="0" err="1" smtClean="0"/>
              <a:t>Ser</a:t>
            </a:r>
            <a:r>
              <a:rPr lang="fr-FR" dirty="0" smtClean="0"/>
              <a:t> B </a:t>
            </a:r>
            <a:r>
              <a:rPr lang="fr-FR" dirty="0" err="1" smtClean="0"/>
              <a:t>Phys</a:t>
            </a:r>
            <a:r>
              <a:rPr lang="fr-FR" dirty="0" smtClean="0"/>
              <a:t> </a:t>
            </a:r>
            <a:r>
              <a:rPr lang="fr-FR" dirty="0" err="1" smtClean="0"/>
              <a:t>Biol</a:t>
            </a:r>
            <a:r>
              <a:rPr lang="fr-FR" dirty="0" smtClean="0"/>
              <a:t> </a:t>
            </a:r>
            <a:r>
              <a:rPr lang="fr-FR" dirty="0" err="1" smtClean="0"/>
              <a:t>Sci</a:t>
            </a:r>
            <a:r>
              <a:rPr lang="fr-FR" dirty="0" smtClean="0"/>
              <a:t>, 2009</a:t>
            </a:r>
            <a:endParaRPr lang="fr-FR" dirty="0"/>
          </a:p>
        </p:txBody>
      </p:sp>
      <p:sp>
        <p:nvSpPr>
          <p:cNvPr id="9" name="Espace réservé du texte 4"/>
          <p:cNvSpPr txBox="1">
            <a:spLocks/>
          </p:cNvSpPr>
          <p:nvPr/>
        </p:nvSpPr>
        <p:spPr>
          <a:xfrm>
            <a:off x="6084168" y="6309320"/>
            <a:ext cx="2402904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(5) SHIMAKAMI et al, </a:t>
            </a:r>
            <a:r>
              <a:rPr lang="en-US" dirty="0" err="1" smtClean="0"/>
              <a:t>Gastroenterol</a:t>
            </a:r>
            <a:r>
              <a:rPr lang="en-US" dirty="0" smtClean="0"/>
              <a:t>, 2011</a:t>
            </a:r>
          </a:p>
          <a:p>
            <a:r>
              <a:rPr lang="fr-FR" dirty="0" smtClean="0"/>
              <a:t>(6) MIYANARI et al, Nat </a:t>
            </a:r>
            <a:r>
              <a:rPr lang="fr-FR" dirty="0" err="1" smtClean="0"/>
              <a:t>Cell</a:t>
            </a:r>
            <a:r>
              <a:rPr lang="fr-FR" dirty="0" smtClean="0"/>
              <a:t> </a:t>
            </a:r>
            <a:r>
              <a:rPr lang="fr-FR" dirty="0" err="1" smtClean="0"/>
              <a:t>Biol</a:t>
            </a:r>
            <a:r>
              <a:rPr lang="fr-FR" dirty="0" smtClean="0"/>
              <a:t>, 2007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323528" y="4581128"/>
            <a:ext cx="8496944" cy="1296144"/>
          </a:xfrm>
          <a:prstGeom prst="roundRect">
            <a:avLst/>
          </a:prstGeom>
          <a:noFill/>
          <a:ln>
            <a:solidFill>
              <a:srgbClr val="D128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8419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18989</TotalTime>
  <Words>1864</Words>
  <Application>Microsoft Office PowerPoint</Application>
  <PresentationFormat>Affichage à l'écran (4:3)</PresentationFormat>
  <Paragraphs>445</Paragraphs>
  <Slides>20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30" baseType="lpstr">
      <vt:lpstr>Arial</vt:lpstr>
      <vt:lpstr>Calibri</vt:lpstr>
      <vt:lpstr>Cambria Math</vt:lpstr>
      <vt:lpstr>Courier New</vt:lpstr>
      <vt:lpstr>Gill Sans MT</vt:lpstr>
      <vt:lpstr>Helvetica</vt:lpstr>
      <vt:lpstr>Symbol</vt:lpstr>
      <vt:lpstr>Times New Roman</vt:lpstr>
      <vt:lpstr>Wingdings</vt:lpstr>
      <vt:lpstr>Thème Office</vt:lpstr>
      <vt:lpstr>The Paradox of Highly Effective  Sofosbuvir Combo Therapy  Despite Slow Hepatitis C Viral Decline</vt:lpstr>
      <vt:lpstr>Hepatitis C virus infection &amp; Treatment</vt:lpstr>
      <vt:lpstr>Sofosbuvir-based treatments</vt:lpstr>
      <vt:lpstr>Paradox of short SOF-combo treatments</vt:lpstr>
      <vt:lpstr>Objectives</vt:lpstr>
      <vt:lpstr>Studies &amp; Data</vt:lpstr>
      <vt:lpstr>Multiscale model for direct acting agents(1)</vt:lpstr>
      <vt:lpstr>Multiscale model cannot explain continous viral decline after treatment</vt:lpstr>
      <vt:lpstr>What can explain the paradox? </vt:lpstr>
      <vt:lpstr>Extension of multiscale model to take into account infectious virus</vt:lpstr>
      <vt:lpstr>Extended multiscale model</vt:lpstr>
      <vt:lpstr>Estimation of viral kinetic parameters from total virus</vt:lpstr>
      <vt:lpstr>How to obtain parameters related to infectious virus?</vt:lpstr>
      <vt:lpstr>Viral kinetic parameters from total viral load</vt:lpstr>
      <vt:lpstr>SVR rate predicted from total virus (assuming all observed virus are infectious)</vt:lpstr>
      <vt:lpstr>Prediction of infectious virus proportion over time for combo-therapy</vt:lpstr>
      <vt:lpstr>SVR for shorter treatment</vt:lpstr>
      <vt:lpstr>Conclusion</vt:lpstr>
      <vt:lpstr>Conclusion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Tram</dc:creator>
  <cp:lastModifiedBy>Tram</cp:lastModifiedBy>
  <cp:revision>859</cp:revision>
  <cp:lastPrinted>2015-12-11T14:47:36Z</cp:lastPrinted>
  <dcterms:created xsi:type="dcterms:W3CDTF">2014-10-10T08:51:29Z</dcterms:created>
  <dcterms:modified xsi:type="dcterms:W3CDTF">2016-06-13T07:43:19Z</dcterms:modified>
</cp:coreProperties>
</file>