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18"/>
  </p:notesMasterIdLst>
  <p:sldIdLst>
    <p:sldId id="256" r:id="rId2"/>
    <p:sldId id="331" r:id="rId3"/>
    <p:sldId id="302" r:id="rId4"/>
    <p:sldId id="303" r:id="rId5"/>
    <p:sldId id="341" r:id="rId6"/>
    <p:sldId id="301" r:id="rId7"/>
    <p:sldId id="310" r:id="rId8"/>
    <p:sldId id="342" r:id="rId9"/>
    <p:sldId id="340" r:id="rId10"/>
    <p:sldId id="328" r:id="rId11"/>
    <p:sldId id="336" r:id="rId12"/>
    <p:sldId id="258" r:id="rId13"/>
    <p:sldId id="299" r:id="rId14"/>
    <p:sldId id="298" r:id="rId15"/>
    <p:sldId id="312" r:id="rId16"/>
    <p:sldId id="257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797" userDrawn="1">
          <p15:clr>
            <a:srgbClr val="A4A3A4"/>
          </p15:clr>
        </p15:guide>
        <p15:guide id="5" pos="4384" userDrawn="1">
          <p15:clr>
            <a:srgbClr val="A4A3A4"/>
          </p15:clr>
        </p15:guide>
        <p15:guide id="6" orient="horz" pos="2273" userDrawn="1">
          <p15:clr>
            <a:srgbClr val="A4A3A4"/>
          </p15:clr>
        </p15:guide>
        <p15:guide id="7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D8D"/>
    <a:srgbClr val="E3AB01"/>
    <a:srgbClr val="DB7EA0"/>
    <a:srgbClr val="39B9C1"/>
    <a:srgbClr val="CE3280"/>
    <a:srgbClr val="FFFFFF"/>
    <a:srgbClr val="8592BC"/>
    <a:srgbClr val="ED831D"/>
    <a:srgbClr val="585858"/>
    <a:srgbClr val="001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3" autoAdjust="0"/>
    <p:restoredTop sz="75878" autoAdjust="0"/>
  </p:normalViewPr>
  <p:slideViewPr>
    <p:cSldViewPr snapToGrid="0" showGuides="1">
      <p:cViewPr varScale="1">
        <p:scale>
          <a:sx n="83" d="100"/>
          <a:sy n="83" d="100"/>
        </p:scale>
        <p:origin x="1392" y="84"/>
      </p:cViewPr>
      <p:guideLst>
        <p:guide orient="horz" pos="1797"/>
        <p:guide pos="4384"/>
        <p:guide orient="horz" pos="2273"/>
        <p:guide orient="horz" pos="91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9C8C9-D6BF-4662-98C9-9F8AB460895C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BA2AD-8A3F-4A40-9A87-7AEF7411782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5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BA2AD-8A3F-4A40-9A87-7AEF741178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26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BA2AD-8A3F-4A40-9A87-7AEF741178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BA2AD-8A3F-4A40-9A87-7AEF741178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60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BA2AD-8A3F-4A40-9A87-7AEF741178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36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BA2AD-8A3F-4A40-9A87-7AEF741178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09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BA2AD-8A3F-4A40-9A87-7AEF741178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7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BA2AD-8A3F-4A40-9A87-7AEF741178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0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BA2AD-8A3F-4A40-9A87-7AEF741178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1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-1"/>
            <a:ext cx="12191999" cy="4521941"/>
          </a:xfrm>
          <a:solidFill>
            <a:srgbClr val="8592BC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..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2"/>
            <a:ext cx="12192000" cy="371933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89887" y="1052736"/>
            <a:ext cx="10219813" cy="1656184"/>
          </a:xfrm>
        </p:spPr>
        <p:txBody>
          <a:bodyPr/>
          <a:lstStyle>
            <a:lvl1pPr algn="l">
              <a:defRPr sz="5397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Title presentation</a:t>
            </a:r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4" hasCustomPrompt="1"/>
          </p:nvPr>
        </p:nvSpPr>
        <p:spPr>
          <a:xfrm>
            <a:off x="1489887" y="3934610"/>
            <a:ext cx="6914724" cy="393700"/>
          </a:xfrm>
        </p:spPr>
        <p:txBody>
          <a:bodyPr anchor="ctr">
            <a:normAutofit/>
          </a:bodyPr>
          <a:lstStyle>
            <a:lvl1pPr marL="0" indent="0">
              <a:buNone/>
              <a:defRPr sz="23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Subtitle presentation</a:t>
            </a:r>
          </a:p>
        </p:txBody>
      </p:sp>
      <p:pic>
        <p:nvPicPr>
          <p:cNvPr id="21" name="Picture 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058" y="4888656"/>
            <a:ext cx="2620300" cy="117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463440" y="3934685"/>
            <a:ext cx="4324107" cy="394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399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Rechthoek 18"/>
          <p:cNvSpPr/>
          <p:nvPr/>
        </p:nvSpPr>
        <p:spPr bwMode="auto">
          <a:xfrm>
            <a:off x="0" y="6453336"/>
            <a:ext cx="1219200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392" tIns="45696" rIns="91392" bIns="4569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394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999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grpSp>
        <p:nvGrpSpPr>
          <p:cNvPr id="11" name="Grid" hidden="1"/>
          <p:cNvGrpSpPr/>
          <p:nvPr/>
        </p:nvGrpSpPr>
        <p:grpSpPr>
          <a:xfrm>
            <a:off x="-3" y="-1"/>
            <a:ext cx="12192004" cy="6858004"/>
            <a:chOff x="-3" y="-1"/>
            <a:chExt cx="12198354" cy="6858004"/>
          </a:xfrm>
        </p:grpSpPr>
        <p:sp>
          <p:nvSpPr>
            <p:cNvPr id="12" name="Rechthoek 11"/>
            <p:cNvSpPr/>
            <p:nvPr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/>
          </p:nvSpPr>
          <p:spPr bwMode="auto">
            <a:xfrm rot="5400000">
              <a:off x="-3205847" y="3205844"/>
              <a:ext cx="6858003" cy="44631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31" y="6543376"/>
            <a:ext cx="3586882" cy="270000"/>
          </a:xfrm>
          <a:prstGeom prst="rect">
            <a:avLst/>
          </a:prstGeom>
        </p:spPr>
      </p:pic>
      <p:sp>
        <p:nvSpPr>
          <p:cNvPr id="18" name="Rechthoek 19"/>
          <p:cNvSpPr/>
          <p:nvPr/>
        </p:nvSpPr>
        <p:spPr bwMode="auto">
          <a:xfrm>
            <a:off x="6096000" y="6453336"/>
            <a:ext cx="609600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392" tIns="45696" rIns="91392" bIns="4569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394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999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28030" y="6473106"/>
            <a:ext cx="2743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bg1"/>
                </a:solidFill>
              </a:defRPr>
            </a:lvl1pPr>
          </a:lstStyle>
          <a:p>
            <a:fld id="{E20A1445-BC4C-4131-9CC0-DEB80E3ED5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9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grpSp>
        <p:nvGrpSpPr>
          <p:cNvPr id="7" name="Grid" hidden="1"/>
          <p:cNvGrpSpPr/>
          <p:nvPr/>
        </p:nvGrpSpPr>
        <p:grpSpPr>
          <a:xfrm>
            <a:off x="-2" y="-1"/>
            <a:ext cx="12192003" cy="6858003"/>
            <a:chOff x="-2" y="-1"/>
            <a:chExt cx="12198353" cy="6858003"/>
          </a:xfrm>
        </p:grpSpPr>
        <p:sp>
          <p:nvSpPr>
            <p:cNvPr id="8" name="Rechthoek 7"/>
            <p:cNvSpPr/>
            <p:nvPr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4" name="Tijdelijke aanduiding voor grafiek 3"/>
          <p:cNvSpPr>
            <a:spLocks noGrp="1"/>
          </p:cNvSpPr>
          <p:nvPr>
            <p:ph type="chart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399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 graph</a:t>
            </a:r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28030" y="6473106"/>
            <a:ext cx="2743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bg1"/>
                </a:solidFill>
              </a:defRPr>
            </a:lvl1pPr>
          </a:lstStyle>
          <a:p>
            <a:fld id="{E20A1445-BC4C-4131-9CC0-DEB80E3ED5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8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grpSp>
        <p:nvGrpSpPr>
          <p:cNvPr id="7" name="Grid" hidden="1"/>
          <p:cNvGrpSpPr/>
          <p:nvPr/>
        </p:nvGrpSpPr>
        <p:grpSpPr>
          <a:xfrm>
            <a:off x="-2" y="-1"/>
            <a:ext cx="12192003" cy="6858003"/>
            <a:chOff x="-2" y="-1"/>
            <a:chExt cx="12198353" cy="6858003"/>
          </a:xfrm>
        </p:grpSpPr>
        <p:sp>
          <p:nvSpPr>
            <p:cNvPr id="8" name="Rechthoek 7"/>
            <p:cNvSpPr/>
            <p:nvPr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3" name="Tijdelijke aanduiding voor media 12"/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399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 video</a:t>
            </a:r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28030" y="6473106"/>
            <a:ext cx="2743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bg1"/>
                </a:solidFill>
              </a:defRPr>
            </a:lvl1pPr>
          </a:lstStyle>
          <a:p>
            <a:fld id="{E20A1445-BC4C-4131-9CC0-DEB80E3ED5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1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2"/>
            <a:ext cx="12192000" cy="4521939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89887" y="1052736"/>
            <a:ext cx="10219813" cy="1656184"/>
          </a:xfrm>
        </p:spPr>
        <p:txBody>
          <a:bodyPr/>
          <a:lstStyle>
            <a:lvl1pPr algn="l">
              <a:defRPr sz="5397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closure</a:t>
            </a:r>
          </a:p>
        </p:txBody>
      </p:sp>
      <p:pic>
        <p:nvPicPr>
          <p:cNvPr id="21" name="Picture 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058" y="4888656"/>
            <a:ext cx="2620300" cy="117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id" hidden="1"/>
          <p:cNvGrpSpPr/>
          <p:nvPr/>
        </p:nvGrpSpPr>
        <p:grpSpPr>
          <a:xfrm>
            <a:off x="-3" y="-1"/>
            <a:ext cx="12192004" cy="6858004"/>
            <a:chOff x="-3" y="-1"/>
            <a:chExt cx="12198354" cy="6858004"/>
          </a:xfrm>
        </p:grpSpPr>
        <p:sp>
          <p:nvSpPr>
            <p:cNvPr id="12" name="Rechthoek 11"/>
            <p:cNvSpPr/>
            <p:nvPr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/>
          </p:nvSpPr>
          <p:spPr bwMode="auto">
            <a:xfrm rot="5400000">
              <a:off x="-3205847" y="3205844"/>
              <a:ext cx="6858003" cy="44631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9" name="Rechthoek 18"/>
          <p:cNvSpPr/>
          <p:nvPr/>
        </p:nvSpPr>
        <p:spPr bwMode="auto">
          <a:xfrm>
            <a:off x="0" y="6453336"/>
            <a:ext cx="1219200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392" tIns="45696" rIns="91392" bIns="4569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394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999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31" y="6543376"/>
            <a:ext cx="3586882" cy="270000"/>
          </a:xfrm>
          <a:prstGeom prst="rect">
            <a:avLst/>
          </a:prstGeom>
        </p:spPr>
      </p:pic>
      <p:sp>
        <p:nvSpPr>
          <p:cNvPr id="18" name="Rechthoek 19"/>
          <p:cNvSpPr/>
          <p:nvPr/>
        </p:nvSpPr>
        <p:spPr bwMode="auto">
          <a:xfrm>
            <a:off x="6096000" y="6453336"/>
            <a:ext cx="609600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392" tIns="45696" rIns="91392" bIns="4569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394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999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28030" y="6473106"/>
            <a:ext cx="2743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bg1"/>
                </a:solidFill>
              </a:defRPr>
            </a:lvl1pPr>
          </a:lstStyle>
          <a:p>
            <a:fld id="{E20A1445-BC4C-4131-9CC0-DEB80E3ED5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8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B8FEF0-2DCF-4030-99B7-3A84C408E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7322D2-B10D-4ED6-91D2-70788273D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56958D-6B53-4780-B065-857FC7C79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433E02-C188-4A96-BE44-1E074CE1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B4DEC9-D98A-465D-9DA1-B91DD6A1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1445-BC4C-4131-9CC0-DEB80E3ED5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36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D9BE47-B697-4956-8FF8-77DA034D9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6DC108-B0C2-44A6-AD38-BEAC287D5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0929A2-3A53-4EFB-81FE-83691D726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31373B-1BAE-4F0A-9F14-C82D1BB8E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47C9BD-B4FD-45D4-8779-D865BAE59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0374-35AA-4F26-9E54-22CE1F7A19B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CA6D6F4-759B-A6F3-ACAA-70A2F1B83D39}"/>
              </a:ext>
            </a:extLst>
          </p:cNvPr>
          <p:cNvSpPr/>
          <p:nvPr userDrawn="1"/>
        </p:nvSpPr>
        <p:spPr bwMode="auto">
          <a:xfrm>
            <a:off x="0" y="6453336"/>
            <a:ext cx="1219200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392" tIns="45696" rIns="91392" bIns="4569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394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999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91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452" y="1252836"/>
            <a:ext cx="6843076" cy="4795836"/>
          </a:xfrm>
          <a:noFill/>
        </p:spPr>
        <p:txBody>
          <a:bodyPr vert="horz" wrap="none" lIns="0" tIns="0" rIns="0" bIns="0"/>
          <a:lstStyle>
            <a:lvl1pPr marL="361769" indent="-361769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defRPr sz="2800">
                <a:solidFill>
                  <a:schemeClr val="bg2"/>
                </a:solidFill>
              </a:defRPr>
            </a:lvl1pPr>
            <a:lvl2pPr marL="542654" indent="-18088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 marL="361769" indent="-361769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tabLst/>
              <a:defRPr sz="2399">
                <a:solidFill>
                  <a:schemeClr val="bg2"/>
                </a:solidFill>
              </a:defRPr>
            </a:lvl6pPr>
            <a:lvl7pPr marL="542654" indent="-18088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GB" noProof="0" dirty="0"/>
              <a:t>Numbering</a:t>
            </a:r>
          </a:p>
          <a:p>
            <a:pPr lvl="1"/>
            <a:r>
              <a:rPr lang="en-GB" noProof="0" dirty="0"/>
              <a:t>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yellow</a:t>
            </a:r>
          </a:p>
          <a:p>
            <a:pPr lvl="5"/>
            <a:r>
              <a:rPr lang="en-GB" noProof="0" dirty="0"/>
              <a:t>Numbering</a:t>
            </a:r>
          </a:p>
          <a:p>
            <a:pPr lvl="6"/>
            <a:r>
              <a:rPr lang="en-GB" noProof="0" dirty="0"/>
              <a:t>Bullet</a:t>
            </a:r>
          </a:p>
          <a:p>
            <a:pPr lvl="7"/>
            <a:r>
              <a:rPr lang="en-GB" sz="1799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sp>
        <p:nvSpPr>
          <p:cNvPr id="7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7449754" y="1252539"/>
            <a:ext cx="4337646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399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grpSp>
        <p:nvGrpSpPr>
          <p:cNvPr id="8" name="Grid" hidden="1"/>
          <p:cNvGrpSpPr/>
          <p:nvPr/>
        </p:nvGrpSpPr>
        <p:grpSpPr>
          <a:xfrm>
            <a:off x="0" y="0"/>
            <a:ext cx="12192003" cy="6858004"/>
            <a:chOff x="-2" y="-1"/>
            <a:chExt cx="12198353" cy="6858004"/>
          </a:xfrm>
        </p:grpSpPr>
        <p:sp>
          <p:nvSpPr>
            <p:cNvPr id="9" name="Rechthoek 8"/>
            <p:cNvSpPr/>
            <p:nvPr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/>
          </p:nvSpPr>
          <p:spPr bwMode="auto">
            <a:xfrm rot="5400000">
              <a:off x="392346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28030" y="6473106"/>
            <a:ext cx="2743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bg1"/>
                </a:solidFill>
              </a:defRPr>
            </a:lvl1pPr>
          </a:lstStyle>
          <a:p>
            <a:fld id="{E20A1445-BC4C-4131-9CC0-DEB80E3ED5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1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799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28030" y="6473106"/>
            <a:ext cx="2743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bg1"/>
                </a:solidFill>
              </a:defRPr>
            </a:lvl1pPr>
          </a:lstStyle>
          <a:p>
            <a:fld id="{E20A1445-BC4C-4131-9CC0-DEB80E3ED58F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D77EB56-68BF-0EA0-A0EF-83F26807C140}"/>
              </a:ext>
            </a:extLst>
          </p:cNvPr>
          <p:cNvSpPr/>
          <p:nvPr userDrawn="1"/>
        </p:nvSpPr>
        <p:spPr bwMode="auto">
          <a:xfrm>
            <a:off x="0" y="6453336"/>
            <a:ext cx="1219200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392" tIns="45696" rIns="91392" bIns="4569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394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999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0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452" y="1252836"/>
            <a:ext cx="7922635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799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/>
        </p:nvGrpSpPr>
        <p:grpSpPr>
          <a:xfrm>
            <a:off x="0" y="0"/>
            <a:ext cx="12192003" cy="6858004"/>
            <a:chOff x="-2" y="-1"/>
            <a:chExt cx="12198353" cy="6858004"/>
          </a:xfrm>
        </p:grpSpPr>
        <p:sp>
          <p:nvSpPr>
            <p:cNvPr id="8" name="Rechthoek 7"/>
            <p:cNvSpPr/>
            <p:nvPr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/>
          </p:nvSpPr>
          <p:spPr bwMode="auto">
            <a:xfrm rot="5400000">
              <a:off x="500358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8529313" y="1252539"/>
            <a:ext cx="3258087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399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28030" y="6473106"/>
            <a:ext cx="2743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bg1"/>
                </a:solidFill>
              </a:defRPr>
            </a:lvl1pPr>
          </a:lstStyle>
          <a:p>
            <a:fld id="{E20A1445-BC4C-4131-9CC0-DEB80E3ED5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9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452" y="1252836"/>
            <a:ext cx="5590435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799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/>
        </p:nvGrpSpPr>
        <p:grpSpPr>
          <a:xfrm>
            <a:off x="-2" y="-1"/>
            <a:ext cx="12192003" cy="6858004"/>
            <a:chOff x="-2" y="-1"/>
            <a:chExt cx="12198353" cy="6858004"/>
          </a:xfrm>
        </p:grpSpPr>
        <p:sp>
          <p:nvSpPr>
            <p:cNvPr id="8" name="Rechthoek 7"/>
            <p:cNvSpPr/>
            <p:nvPr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197547" y="1252539"/>
            <a:ext cx="5589852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399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28030" y="6473106"/>
            <a:ext cx="2743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bg1"/>
                </a:solidFill>
              </a:defRPr>
            </a:lvl1pPr>
          </a:lstStyle>
          <a:p>
            <a:fld id="{E20A1445-BC4C-4131-9CC0-DEB80E3ED5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 25%/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452" y="1252836"/>
            <a:ext cx="3532433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799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/>
        </p:nvGrpSpPr>
        <p:grpSpPr>
          <a:xfrm>
            <a:off x="-2" y="-1"/>
            <a:ext cx="12192003" cy="6858004"/>
            <a:chOff x="-2" y="-1"/>
            <a:chExt cx="12198353" cy="6858004"/>
          </a:xfrm>
        </p:grpSpPr>
        <p:sp>
          <p:nvSpPr>
            <p:cNvPr id="8" name="Rechthoek 7"/>
            <p:cNvSpPr/>
            <p:nvPr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/>
          </p:nvSpPr>
          <p:spPr bwMode="auto">
            <a:xfrm rot="5400000">
              <a:off x="611099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139111" y="1252539"/>
            <a:ext cx="7648288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399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28030" y="6473106"/>
            <a:ext cx="2743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bg1"/>
                </a:solidFill>
              </a:defRPr>
            </a:lvl1pPr>
          </a:lstStyle>
          <a:p>
            <a:fld id="{E20A1445-BC4C-4131-9CC0-DEB80E3ED5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8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grpSp>
        <p:nvGrpSpPr>
          <p:cNvPr id="7" name="Grid" hidden="1"/>
          <p:cNvGrpSpPr/>
          <p:nvPr/>
        </p:nvGrpSpPr>
        <p:grpSpPr>
          <a:xfrm>
            <a:off x="-2" y="-1"/>
            <a:ext cx="12192003" cy="6858003"/>
            <a:chOff x="-2" y="-1"/>
            <a:chExt cx="12198353" cy="6858003"/>
          </a:xfrm>
        </p:grpSpPr>
        <p:sp>
          <p:nvSpPr>
            <p:cNvPr id="8" name="Rechthoek 7"/>
            <p:cNvSpPr/>
            <p:nvPr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04453" y="1252539"/>
            <a:ext cx="11382947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399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28030" y="6473106"/>
            <a:ext cx="2743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bg1"/>
                </a:solidFill>
              </a:defRPr>
            </a:lvl1pPr>
          </a:lstStyle>
          <a:p>
            <a:fld id="{E20A1445-BC4C-4131-9CC0-DEB80E3ED5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452" y="1252836"/>
            <a:ext cx="5590435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799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/>
        </p:nvGrpSpPr>
        <p:grpSpPr>
          <a:xfrm>
            <a:off x="-1" y="-1"/>
            <a:ext cx="12212416" cy="6858004"/>
            <a:chOff x="-2" y="-1"/>
            <a:chExt cx="12218777" cy="6858004"/>
          </a:xfrm>
        </p:grpSpPr>
        <p:sp>
          <p:nvSpPr>
            <p:cNvPr id="8" name="Rechthoek 7"/>
            <p:cNvSpPr/>
            <p:nvPr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/>
          </p:nvSpPr>
          <p:spPr bwMode="auto">
            <a:xfrm rot="10800000">
              <a:off x="5360772" y="3549589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197548" y="1252539"/>
            <a:ext cx="2693669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399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9093878" y="1252539"/>
            <a:ext cx="2693669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399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8" name="Tijdelijke aanduiding voor afbeelding 13"/>
          <p:cNvSpPr>
            <a:spLocks noGrp="1"/>
          </p:cNvSpPr>
          <p:nvPr>
            <p:ph type="pic" sz="quarter" idx="15" hasCustomPrompt="1"/>
          </p:nvPr>
        </p:nvSpPr>
        <p:spPr>
          <a:xfrm>
            <a:off x="6197548" y="3751624"/>
            <a:ext cx="2693669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399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9" name="Tijdelijke aanduiding voor afbeelding 13"/>
          <p:cNvSpPr>
            <a:spLocks noGrp="1"/>
          </p:cNvSpPr>
          <p:nvPr>
            <p:ph type="pic" sz="quarter" idx="16" hasCustomPrompt="1"/>
          </p:nvPr>
        </p:nvSpPr>
        <p:spPr>
          <a:xfrm>
            <a:off x="9093878" y="3751624"/>
            <a:ext cx="2693669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399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28030" y="6473106"/>
            <a:ext cx="2743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bg1"/>
                </a:solidFill>
              </a:defRPr>
            </a:lvl1pPr>
          </a:lstStyle>
          <a:p>
            <a:fld id="{E20A1445-BC4C-4131-9CC0-DEB80E3ED5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7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452" y="1252836"/>
            <a:ext cx="5590435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799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/>
        </p:nvGrpSpPr>
        <p:grpSpPr>
          <a:xfrm>
            <a:off x="-2" y="-1"/>
            <a:ext cx="12192003" cy="6858004"/>
            <a:chOff x="-2" y="-1"/>
            <a:chExt cx="12198353" cy="6858004"/>
          </a:xfrm>
        </p:grpSpPr>
        <p:sp>
          <p:nvSpPr>
            <p:cNvPr id="8" name="Rechthoek 7"/>
            <p:cNvSpPr/>
            <p:nvPr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197113" y="1252538"/>
            <a:ext cx="2693669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399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9093443" y="1252538"/>
            <a:ext cx="2693669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399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28030" y="6473106"/>
            <a:ext cx="2743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bg1"/>
                </a:solidFill>
              </a:defRPr>
            </a:lvl1pPr>
          </a:lstStyle>
          <a:p>
            <a:fld id="{E20A1445-BC4C-4131-9CC0-DEB80E3ED5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04452" y="404664"/>
            <a:ext cx="11383095" cy="4320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4452" y="1252836"/>
            <a:ext cx="11383094" cy="47958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799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11" name="Grid" hidden="1"/>
          <p:cNvGrpSpPr/>
          <p:nvPr/>
        </p:nvGrpSpPr>
        <p:grpSpPr>
          <a:xfrm>
            <a:off x="-2" y="-1"/>
            <a:ext cx="12192003" cy="6858003"/>
            <a:chOff x="-2" y="-1"/>
            <a:chExt cx="12198353" cy="6858003"/>
          </a:xfrm>
        </p:grpSpPr>
        <p:sp>
          <p:nvSpPr>
            <p:cNvPr id="7" name="Rechthoek 6"/>
            <p:cNvSpPr/>
            <p:nvPr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8" name="Rechthoek 7"/>
            <p:cNvSpPr/>
            <p:nvPr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394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9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28030" y="6473106"/>
            <a:ext cx="2743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bg2"/>
                </a:solidFill>
              </a:defRPr>
            </a:lvl1pPr>
          </a:lstStyle>
          <a:p>
            <a:fld id="{E20A1445-BC4C-4131-9CC0-DEB80E3ED58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7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</p:sldLayoutIdLst>
  <p:hf hdr="0" ftr="0" dt="0"/>
  <p:txStyles>
    <p:titleStyle>
      <a:lvl1pPr algn="l" defTabSz="913943" rtl="0" eaLnBrk="1" latinLnBrk="0" hangingPunct="1">
        <a:spcBef>
          <a:spcPct val="0"/>
        </a:spcBef>
        <a:buNone/>
        <a:defRPr sz="3998" b="1" i="0" kern="120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80885" indent="-180885" algn="l" defTabSz="913943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61769" indent="-180885" algn="l" defTabSz="913943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26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0" indent="0" algn="l" defTabSz="913943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0" indent="0" algn="l" defTabSz="913943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1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0" indent="0" algn="l" defTabSz="913943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1" kern="1200" baseline="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0885" indent="-180885" algn="l" defTabSz="913943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361769" indent="-180885" algn="l" defTabSz="913943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20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0" indent="0" algn="l" defTabSz="913943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0" indent="0" algn="l" defTabSz="913943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1" kern="1200" baseline="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nl-NL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l.b.zwep@lacdr.leidenuniv.n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coen.vanhasselt@lacdr.leidenuniv.n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.b.zwep@lacdr.leidenuniv.n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coen.vanhasselt@lacdr.leidenuniv.n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22EB5DB3-D4F1-5431-5CF0-20A2411E7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815"/>
          <a:stretch/>
        </p:blipFill>
        <p:spPr>
          <a:xfrm>
            <a:off x="0" y="0"/>
            <a:ext cx="12192000" cy="13843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5D93F78A-9DAA-ACDF-40D0-0543B783B72E}"/>
              </a:ext>
            </a:extLst>
          </p:cNvPr>
          <p:cNvSpPr/>
          <p:nvPr/>
        </p:nvSpPr>
        <p:spPr>
          <a:xfrm>
            <a:off x="1341783" y="99391"/>
            <a:ext cx="4055165" cy="725557"/>
          </a:xfrm>
          <a:prstGeom prst="rect">
            <a:avLst/>
          </a:prstGeom>
          <a:solidFill>
            <a:srgbClr val="243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6835C32-CC3A-158B-7161-84EFF618C7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1E4893"/>
              </a:clrFrom>
              <a:clrTo>
                <a:srgbClr val="1E4893">
                  <a:alpha val="0"/>
                </a:srgbClr>
              </a:clrTo>
            </a:clrChange>
          </a:blip>
          <a:srcRect b="79815"/>
          <a:stretch/>
        </p:blipFill>
        <p:spPr>
          <a:xfrm>
            <a:off x="0" y="0"/>
            <a:ext cx="12192000" cy="13843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81203BC-C2F4-42C5-A0D7-6B3BB9FD1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81884"/>
            <a:ext cx="10820400" cy="2387600"/>
          </a:xfrm>
        </p:spPr>
        <p:txBody>
          <a:bodyPr/>
          <a:lstStyle/>
          <a:p>
            <a:r>
              <a:rPr lang="en-US" sz="6600" dirty="0"/>
              <a:t>Virtual patient simulation: </a:t>
            </a:r>
            <a:br>
              <a:rPr lang="en-US" sz="6600" dirty="0"/>
            </a:br>
            <a:r>
              <a:rPr lang="en-US" sz="6600" dirty="0"/>
              <a:t>a copula approach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B020985-0B76-4C4B-95E2-A1B4CC0B4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86514"/>
            <a:ext cx="12192000" cy="121446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</a:rPr>
              <a:t>Laura B. Zwep – Stuart Beal Methodology Session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F391398-9182-9488-2697-B2C4E4E1EC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518" b="14932"/>
          <a:stretch/>
        </p:blipFill>
        <p:spPr>
          <a:xfrm>
            <a:off x="0" y="5244310"/>
            <a:ext cx="3688716" cy="13843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B87A98D-D3BC-D9B7-581F-0D749DC7F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667" y="5522568"/>
            <a:ext cx="3132541" cy="9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700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E487CBEC-44CD-B860-972B-4B890A826870}"/>
              </a:ext>
            </a:extLst>
          </p:cNvPr>
          <p:cNvSpPr/>
          <p:nvPr/>
        </p:nvSpPr>
        <p:spPr>
          <a:xfrm>
            <a:off x="0" y="6429829"/>
            <a:ext cx="12192000" cy="428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FF62BF-0FBB-2181-8C8A-C0A7FA66B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distributions in 12 dimensions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6122529-F060-ED78-D8C2-68660AB6B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0A1445-BC4C-4131-9CC0-DEB80E3ED58F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610FAB88-23DB-BE85-38E8-AA13E1AF85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33703" y="2701006"/>
            <a:ext cx="1563316" cy="1259923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B18120E-52B0-C73A-232B-526EFA8375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4"/>
          <a:stretch/>
        </p:blipFill>
        <p:spPr>
          <a:xfrm>
            <a:off x="0" y="1104351"/>
            <a:ext cx="10533703" cy="54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84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0072330-2D44-1F97-F78D-02E478B1D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652" y="2881219"/>
            <a:ext cx="2503220" cy="2503220"/>
          </a:xfrm>
          <a:prstGeom prst="rect">
            <a:avLst/>
          </a:prstGeom>
        </p:spPr>
      </p:pic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14015A18-D17A-ED2D-8018-596B74343B28}"/>
              </a:ext>
            </a:extLst>
          </p:cNvPr>
          <p:cNvSpPr/>
          <p:nvPr/>
        </p:nvSpPr>
        <p:spPr>
          <a:xfrm>
            <a:off x="2591544" y="1121164"/>
            <a:ext cx="3092932" cy="4736711"/>
          </a:xfrm>
          <a:prstGeom prst="roundRect">
            <a:avLst>
              <a:gd name="adj" fmla="val 3052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 covariate distributions</a:t>
            </a:r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39B9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copulas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>
                <a:solidFill>
                  <a:srgbClr val="DB7E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conditional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dirty="0">
                <a:solidFill>
                  <a:srgbClr val="E3AB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distribution</a:t>
            </a:r>
          </a:p>
        </p:txBody>
      </p:sp>
      <p:sp>
        <p:nvSpPr>
          <p:cNvPr id="25" name="Graphic 5" descr="Pijl: lichte curve">
            <a:extLst>
              <a:ext uri="{FF2B5EF4-FFF2-40B4-BE49-F238E27FC236}">
                <a16:creationId xmlns:a16="http://schemas.microsoft.com/office/drawing/2014/main" id="{5D89B2CD-4A22-8115-66BF-1B90BE99A7E6}"/>
              </a:ext>
            </a:extLst>
          </p:cNvPr>
          <p:cNvSpPr/>
          <p:nvPr/>
        </p:nvSpPr>
        <p:spPr>
          <a:xfrm>
            <a:off x="2066892" y="3854390"/>
            <a:ext cx="914358" cy="557480"/>
          </a:xfrm>
          <a:custGeom>
            <a:avLst/>
            <a:gdLst>
              <a:gd name="connsiteX0" fmla="*/ 1086512 w 1086546"/>
              <a:gd name="connsiteY0" fmla="*/ 278740 h 557480"/>
              <a:gd name="connsiteX1" fmla="*/ 790191 w 1086546"/>
              <a:gd name="connsiteY1" fmla="*/ 0 h 557480"/>
              <a:gd name="connsiteX2" fmla="*/ 790191 w 1086546"/>
              <a:gd name="connsiteY2" fmla="*/ 174213 h 557480"/>
              <a:gd name="connsiteX3" fmla="*/ 0 w 1086546"/>
              <a:gd name="connsiteY3" fmla="*/ 174213 h 557480"/>
              <a:gd name="connsiteX4" fmla="*/ 790191 w 1086546"/>
              <a:gd name="connsiteY4" fmla="*/ 441338 h 557480"/>
              <a:gd name="connsiteX5" fmla="*/ 790191 w 1086546"/>
              <a:gd name="connsiteY5" fmla="*/ 557480 h 557480"/>
              <a:gd name="connsiteX6" fmla="*/ 1086512 w 1086546"/>
              <a:gd name="connsiteY6" fmla="*/ 278740 h 55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546" h="557480">
                <a:moveTo>
                  <a:pt x="1086512" y="278740"/>
                </a:moveTo>
                <a:cubicBezTo>
                  <a:pt x="1090216" y="278740"/>
                  <a:pt x="790191" y="0"/>
                  <a:pt x="790191" y="0"/>
                </a:cubicBezTo>
                <a:lnTo>
                  <a:pt x="790191" y="174213"/>
                </a:lnTo>
                <a:cubicBezTo>
                  <a:pt x="593878" y="257835"/>
                  <a:pt x="0" y="174213"/>
                  <a:pt x="0" y="174213"/>
                </a:cubicBezTo>
                <a:cubicBezTo>
                  <a:pt x="0" y="174213"/>
                  <a:pt x="421023" y="477342"/>
                  <a:pt x="790191" y="441338"/>
                </a:cubicBezTo>
                <a:lnTo>
                  <a:pt x="790191" y="557480"/>
                </a:lnTo>
                <a:lnTo>
                  <a:pt x="1086512" y="278740"/>
                </a:lnTo>
                <a:close/>
              </a:path>
            </a:pathLst>
          </a:custGeom>
          <a:solidFill>
            <a:schemeClr val="tx2"/>
          </a:solidFill>
          <a:ln w="123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Rechthoek: afgeronde hoeken 38">
            <a:extLst>
              <a:ext uri="{FF2B5EF4-FFF2-40B4-BE49-F238E27FC236}">
                <a16:creationId xmlns:a16="http://schemas.microsoft.com/office/drawing/2014/main" id="{2E31FAB8-279E-FF03-3A1F-C2678E626E78}"/>
              </a:ext>
            </a:extLst>
          </p:cNvPr>
          <p:cNvSpPr/>
          <p:nvPr/>
        </p:nvSpPr>
        <p:spPr>
          <a:xfrm>
            <a:off x="3130797" y="3930294"/>
            <a:ext cx="1924050" cy="718473"/>
          </a:xfrm>
          <a:prstGeom prst="roundRect">
            <a:avLst>
              <a:gd name="adj" fmla="val 8655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simulation of 12 covariates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E927B6-D476-4294-99BF-7CF614453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52" y="404664"/>
            <a:ext cx="7780427" cy="432048"/>
          </a:xfrm>
        </p:spPr>
        <p:txBody>
          <a:bodyPr/>
          <a:lstStyle/>
          <a:p>
            <a:r>
              <a:rPr lang="en-US" dirty="0"/>
              <a:t>Covariate simulation performance</a:t>
            </a:r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5219D838-953C-D5F1-EC3A-7D5102176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8030" y="6473106"/>
            <a:ext cx="2743358" cy="365125"/>
          </a:xfrm>
        </p:spPr>
        <p:txBody>
          <a:bodyPr/>
          <a:lstStyle/>
          <a:p>
            <a:fld id="{E20A1445-BC4C-4131-9CC0-DEB80E3ED58F}" type="slidenum">
              <a:rPr lang="en-US" smtClean="0"/>
              <a:t>11</a:t>
            </a:fld>
            <a:endParaRPr lang="en-US" dirty="0"/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6B408E13-CE20-A823-1AC4-566D474063A9}"/>
              </a:ext>
            </a:extLst>
          </p:cNvPr>
          <p:cNvSpPr/>
          <p:nvPr/>
        </p:nvSpPr>
        <p:spPr>
          <a:xfrm>
            <a:off x="8493704" y="1123288"/>
            <a:ext cx="3446171" cy="4310038"/>
          </a:xfrm>
          <a:prstGeom prst="roundRect">
            <a:avLst>
              <a:gd name="adj" fmla="val 3956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vancomycin PK model</a:t>
            </a:r>
          </a:p>
        </p:txBody>
      </p:sp>
      <p:sp>
        <p:nvSpPr>
          <p:cNvPr id="33" name="Rechthoek: afgeronde hoeken 32">
            <a:extLst>
              <a:ext uri="{FF2B5EF4-FFF2-40B4-BE49-F238E27FC236}">
                <a16:creationId xmlns:a16="http://schemas.microsoft.com/office/drawing/2014/main" id="{83BD69A6-B1FB-FAB1-3999-61CDF56CFEE8}"/>
              </a:ext>
            </a:extLst>
          </p:cNvPr>
          <p:cNvSpPr/>
          <p:nvPr/>
        </p:nvSpPr>
        <p:spPr>
          <a:xfrm>
            <a:off x="6128866" y="2865544"/>
            <a:ext cx="1675766" cy="606862"/>
          </a:xfrm>
          <a:prstGeom prst="roundRect">
            <a:avLst>
              <a:gd name="adj" fmla="val 8655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calculate PK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0C3ABE00-D8C9-F46B-C2E6-6A4966AFBA43}"/>
              </a:ext>
            </a:extLst>
          </p:cNvPr>
          <p:cNvSpPr txBox="1"/>
          <p:nvPr/>
        </p:nvSpPr>
        <p:spPr>
          <a:xfrm>
            <a:off x="8435162" y="760777"/>
            <a:ext cx="3436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literature </a:t>
            </a:r>
            <a:r>
              <a:rPr lang="en-US" sz="14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Grimsley &amp; Thomson (1999)</a:t>
            </a:r>
            <a:endParaRPr lang="en-US" sz="1400" dirty="0">
              <a:solidFill>
                <a:schemeClr val="bg2"/>
              </a:solidFill>
            </a:endParaRPr>
          </a:p>
          <a:p>
            <a:endParaRPr lang="en-US" sz="2000" dirty="0"/>
          </a:p>
        </p:txBody>
      </p:sp>
      <p:sp>
        <p:nvSpPr>
          <p:cNvPr id="67" name="Vrije vorm: vorm 66">
            <a:extLst>
              <a:ext uri="{FF2B5EF4-FFF2-40B4-BE49-F238E27FC236}">
                <a16:creationId xmlns:a16="http://schemas.microsoft.com/office/drawing/2014/main" id="{73C37038-BF33-9495-7517-D1FFBA3AC765}"/>
              </a:ext>
            </a:extLst>
          </p:cNvPr>
          <p:cNvSpPr/>
          <p:nvPr/>
        </p:nvSpPr>
        <p:spPr>
          <a:xfrm rot="16200000" flipH="1">
            <a:off x="6486154" y="3725615"/>
            <a:ext cx="959402" cy="542607"/>
          </a:xfrm>
          <a:custGeom>
            <a:avLst/>
            <a:gdLst>
              <a:gd name="connsiteX0" fmla="*/ 642938 w 959402"/>
              <a:gd name="connsiteY0" fmla="*/ 135667 h 542607"/>
              <a:gd name="connsiteX1" fmla="*/ 642938 w 959402"/>
              <a:gd name="connsiteY1" fmla="*/ 406940 h 542607"/>
              <a:gd name="connsiteX2" fmla="*/ 22163 w 959402"/>
              <a:gd name="connsiteY2" fmla="*/ 275980 h 542607"/>
              <a:gd name="connsiteX3" fmla="*/ 0 w 959402"/>
              <a:gd name="connsiteY3" fmla="*/ 271304 h 542607"/>
              <a:gd name="connsiteX4" fmla="*/ 22163 w 959402"/>
              <a:gd name="connsiteY4" fmla="*/ 266628 h 542607"/>
              <a:gd name="connsiteX5" fmla="*/ 643032 w 959402"/>
              <a:gd name="connsiteY5" fmla="*/ 0 h 542607"/>
              <a:gd name="connsiteX6" fmla="*/ 959366 w 959402"/>
              <a:gd name="connsiteY6" fmla="*/ 271304 h 542607"/>
              <a:gd name="connsiteX7" fmla="*/ 643032 w 959402"/>
              <a:gd name="connsiteY7" fmla="*/ 542607 h 542607"/>
              <a:gd name="connsiteX8" fmla="*/ 643032 w 959402"/>
              <a:gd name="connsiteY8" fmla="*/ 406955 h 542607"/>
              <a:gd name="connsiteX9" fmla="*/ 642939 w 959402"/>
              <a:gd name="connsiteY9" fmla="*/ 406940 h 542607"/>
              <a:gd name="connsiteX10" fmla="*/ 642939 w 959402"/>
              <a:gd name="connsiteY10" fmla="*/ 135667 h 542607"/>
              <a:gd name="connsiteX11" fmla="*/ 643032 w 959402"/>
              <a:gd name="connsiteY11" fmla="*/ 135652 h 54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9402" h="542607">
                <a:moveTo>
                  <a:pt x="642938" y="135667"/>
                </a:moveTo>
                <a:lnTo>
                  <a:pt x="642938" y="406940"/>
                </a:lnTo>
                <a:lnTo>
                  <a:pt x="22163" y="275980"/>
                </a:lnTo>
                <a:lnTo>
                  <a:pt x="0" y="271304"/>
                </a:lnTo>
                <a:lnTo>
                  <a:pt x="22163" y="266628"/>
                </a:lnTo>
                <a:close/>
                <a:moveTo>
                  <a:pt x="643032" y="0"/>
                </a:moveTo>
                <a:lnTo>
                  <a:pt x="959366" y="271304"/>
                </a:lnTo>
                <a:cubicBezTo>
                  <a:pt x="963320" y="271304"/>
                  <a:pt x="643032" y="542607"/>
                  <a:pt x="643032" y="542607"/>
                </a:cubicBezTo>
                <a:lnTo>
                  <a:pt x="643032" y="406955"/>
                </a:lnTo>
                <a:lnTo>
                  <a:pt x="642939" y="406940"/>
                </a:lnTo>
                <a:lnTo>
                  <a:pt x="642939" y="135667"/>
                </a:lnTo>
                <a:lnTo>
                  <a:pt x="643032" y="1356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Vrije vorm: vorm 67">
            <a:extLst>
              <a:ext uri="{FF2B5EF4-FFF2-40B4-BE49-F238E27FC236}">
                <a16:creationId xmlns:a16="http://schemas.microsoft.com/office/drawing/2014/main" id="{D81B54AD-204A-6812-774E-9C7FD4A98C84}"/>
              </a:ext>
            </a:extLst>
          </p:cNvPr>
          <p:cNvSpPr/>
          <p:nvPr/>
        </p:nvSpPr>
        <p:spPr>
          <a:xfrm flipH="1">
            <a:off x="7855090" y="2905284"/>
            <a:ext cx="959402" cy="542607"/>
          </a:xfrm>
          <a:custGeom>
            <a:avLst/>
            <a:gdLst>
              <a:gd name="connsiteX0" fmla="*/ 642938 w 959402"/>
              <a:gd name="connsiteY0" fmla="*/ 135667 h 542607"/>
              <a:gd name="connsiteX1" fmla="*/ 642938 w 959402"/>
              <a:gd name="connsiteY1" fmla="*/ 406940 h 542607"/>
              <a:gd name="connsiteX2" fmla="*/ 22163 w 959402"/>
              <a:gd name="connsiteY2" fmla="*/ 275980 h 542607"/>
              <a:gd name="connsiteX3" fmla="*/ 0 w 959402"/>
              <a:gd name="connsiteY3" fmla="*/ 271304 h 542607"/>
              <a:gd name="connsiteX4" fmla="*/ 22163 w 959402"/>
              <a:gd name="connsiteY4" fmla="*/ 266628 h 542607"/>
              <a:gd name="connsiteX5" fmla="*/ 643032 w 959402"/>
              <a:gd name="connsiteY5" fmla="*/ 0 h 542607"/>
              <a:gd name="connsiteX6" fmla="*/ 959366 w 959402"/>
              <a:gd name="connsiteY6" fmla="*/ 271304 h 542607"/>
              <a:gd name="connsiteX7" fmla="*/ 643032 w 959402"/>
              <a:gd name="connsiteY7" fmla="*/ 542607 h 542607"/>
              <a:gd name="connsiteX8" fmla="*/ 643032 w 959402"/>
              <a:gd name="connsiteY8" fmla="*/ 406955 h 542607"/>
              <a:gd name="connsiteX9" fmla="*/ 642939 w 959402"/>
              <a:gd name="connsiteY9" fmla="*/ 406940 h 542607"/>
              <a:gd name="connsiteX10" fmla="*/ 642939 w 959402"/>
              <a:gd name="connsiteY10" fmla="*/ 135667 h 542607"/>
              <a:gd name="connsiteX11" fmla="*/ 643032 w 959402"/>
              <a:gd name="connsiteY11" fmla="*/ 135652 h 54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9402" h="542607">
                <a:moveTo>
                  <a:pt x="642938" y="135667"/>
                </a:moveTo>
                <a:lnTo>
                  <a:pt x="642938" y="406940"/>
                </a:lnTo>
                <a:lnTo>
                  <a:pt x="22163" y="275980"/>
                </a:lnTo>
                <a:lnTo>
                  <a:pt x="0" y="271304"/>
                </a:lnTo>
                <a:lnTo>
                  <a:pt x="22163" y="266628"/>
                </a:lnTo>
                <a:close/>
                <a:moveTo>
                  <a:pt x="643032" y="0"/>
                </a:moveTo>
                <a:lnTo>
                  <a:pt x="959366" y="271304"/>
                </a:lnTo>
                <a:cubicBezTo>
                  <a:pt x="963320" y="271304"/>
                  <a:pt x="643032" y="542607"/>
                  <a:pt x="643032" y="542607"/>
                </a:cubicBezTo>
                <a:lnTo>
                  <a:pt x="643032" y="406955"/>
                </a:lnTo>
                <a:lnTo>
                  <a:pt x="642939" y="406940"/>
                </a:lnTo>
                <a:lnTo>
                  <a:pt x="642939" y="135667"/>
                </a:lnTo>
                <a:lnTo>
                  <a:pt x="643032" y="1356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hthoek: afgeronde hoeken 68">
            <a:extLst>
              <a:ext uri="{FF2B5EF4-FFF2-40B4-BE49-F238E27FC236}">
                <a16:creationId xmlns:a16="http://schemas.microsoft.com/office/drawing/2014/main" id="{FD9BDAA9-1707-60D9-0418-7DECD42810CD}"/>
              </a:ext>
            </a:extLst>
          </p:cNvPr>
          <p:cNvSpPr/>
          <p:nvPr/>
        </p:nvSpPr>
        <p:spPr>
          <a:xfrm>
            <a:off x="6128780" y="4503125"/>
            <a:ext cx="1675766" cy="896838"/>
          </a:xfrm>
          <a:prstGeom prst="roundRect">
            <a:avLst>
              <a:gd name="adj" fmla="val 8655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 covariate/PK correlations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57C901B1-0D99-EEDA-FA56-B31C6324EE09}"/>
                  </a:ext>
                </a:extLst>
              </p:cNvPr>
              <p:cNvSpPr txBox="1"/>
              <p:nvPr/>
            </p:nvSpPr>
            <p:spPr>
              <a:xfrm>
                <a:off x="2495518" y="4831760"/>
                <a:ext cx="3194608" cy="1026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statistics (𝑆): covariance, mean, standard deviation</a:t>
                </a:r>
              </a:p>
              <a:p>
                <a:pPr algn="ctr"/>
                <a:r>
                  <a:rPr lang="en-US" sz="2000" dirty="0">
                    <a:solidFill>
                      <a:schemeClr val="bg2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𝑒𝑟𝑟𝑜𝑟</m:t>
                    </m:r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 (</m:t>
                    </m:r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20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</m:acc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)/</m:t>
                    </m:r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endParaRPr lang="en-US" sz="2000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57C901B1-0D99-EEDA-FA56-B31C6324E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518" y="4831760"/>
                <a:ext cx="3194608" cy="1026115"/>
              </a:xfrm>
              <a:prstGeom prst="rect">
                <a:avLst/>
              </a:prstGeom>
              <a:blipFill>
                <a:blip r:embed="rId3"/>
                <a:stretch>
                  <a:fillRect t="-4762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hoek 2">
            <a:extLst>
              <a:ext uri="{FF2B5EF4-FFF2-40B4-BE49-F238E27FC236}">
                <a16:creationId xmlns:a16="http://schemas.microsoft.com/office/drawing/2014/main" id="{40D216D9-B1D4-A95A-D4D5-A04DA1B3944D}"/>
              </a:ext>
            </a:extLst>
          </p:cNvPr>
          <p:cNvSpPr/>
          <p:nvPr/>
        </p:nvSpPr>
        <p:spPr>
          <a:xfrm>
            <a:off x="1860471" y="960120"/>
            <a:ext cx="4046565" cy="5102352"/>
          </a:xfrm>
          <a:prstGeom prst="rect">
            <a:avLst/>
          </a:prstGeom>
          <a:solidFill>
            <a:srgbClr val="FFFFFF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6E47AC99-3430-197D-3F91-410D2EEA0F6A}"/>
              </a:ext>
            </a:extLst>
          </p:cNvPr>
          <p:cNvSpPr/>
          <p:nvPr/>
        </p:nvSpPr>
        <p:spPr>
          <a:xfrm>
            <a:off x="97033" y="2862622"/>
            <a:ext cx="2025948" cy="1695926"/>
          </a:xfrm>
          <a:prstGeom prst="roundRect">
            <a:avLst>
              <a:gd name="adj" fmla="val 8655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pediatric: neonates and children</a:t>
            </a:r>
          </a:p>
          <a:p>
            <a:pPr algn="ctr"/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covariates</a:t>
            </a:r>
          </a:p>
          <a:p>
            <a:pPr algn="ctr"/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445 patients</a:t>
            </a:r>
          </a:p>
        </p:txBody>
      </p:sp>
      <p:sp>
        <p:nvSpPr>
          <p:cNvPr id="26" name="Graphic 16" descr="Pijl: lichte curve">
            <a:extLst>
              <a:ext uri="{FF2B5EF4-FFF2-40B4-BE49-F238E27FC236}">
                <a16:creationId xmlns:a16="http://schemas.microsoft.com/office/drawing/2014/main" id="{190B2CB5-3534-163A-C8F7-89B633BB5A58}"/>
              </a:ext>
            </a:extLst>
          </p:cNvPr>
          <p:cNvSpPr/>
          <p:nvPr/>
        </p:nvSpPr>
        <p:spPr>
          <a:xfrm flipV="1">
            <a:off x="2066892" y="2895166"/>
            <a:ext cx="914358" cy="557480"/>
          </a:xfrm>
          <a:custGeom>
            <a:avLst/>
            <a:gdLst>
              <a:gd name="connsiteX0" fmla="*/ 1086512 w 1086546"/>
              <a:gd name="connsiteY0" fmla="*/ 278740 h 557480"/>
              <a:gd name="connsiteX1" fmla="*/ 790191 w 1086546"/>
              <a:gd name="connsiteY1" fmla="*/ 0 h 557480"/>
              <a:gd name="connsiteX2" fmla="*/ 790191 w 1086546"/>
              <a:gd name="connsiteY2" fmla="*/ 174213 h 557480"/>
              <a:gd name="connsiteX3" fmla="*/ 0 w 1086546"/>
              <a:gd name="connsiteY3" fmla="*/ 174213 h 557480"/>
              <a:gd name="connsiteX4" fmla="*/ 790191 w 1086546"/>
              <a:gd name="connsiteY4" fmla="*/ 441338 h 557480"/>
              <a:gd name="connsiteX5" fmla="*/ 790191 w 1086546"/>
              <a:gd name="connsiteY5" fmla="*/ 557480 h 557480"/>
              <a:gd name="connsiteX6" fmla="*/ 1086512 w 1086546"/>
              <a:gd name="connsiteY6" fmla="*/ 278740 h 55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546" h="557480">
                <a:moveTo>
                  <a:pt x="1086512" y="278740"/>
                </a:moveTo>
                <a:cubicBezTo>
                  <a:pt x="1090216" y="278740"/>
                  <a:pt x="790191" y="0"/>
                  <a:pt x="790191" y="0"/>
                </a:cubicBezTo>
                <a:lnTo>
                  <a:pt x="790191" y="174213"/>
                </a:lnTo>
                <a:cubicBezTo>
                  <a:pt x="593878" y="257835"/>
                  <a:pt x="0" y="174213"/>
                  <a:pt x="0" y="174213"/>
                </a:cubicBezTo>
                <a:cubicBezTo>
                  <a:pt x="0" y="174213"/>
                  <a:pt x="421023" y="477342"/>
                  <a:pt x="790191" y="441338"/>
                </a:cubicBezTo>
                <a:lnTo>
                  <a:pt x="790191" y="557480"/>
                </a:lnTo>
                <a:lnTo>
                  <a:pt x="1086512" y="278740"/>
                </a:lnTo>
                <a:close/>
              </a:path>
            </a:pathLst>
          </a:custGeom>
          <a:solidFill>
            <a:schemeClr val="tx2"/>
          </a:solidFill>
          <a:ln w="123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3BADF006-F846-595F-8A91-A2006191AE86}"/>
              </a:ext>
            </a:extLst>
          </p:cNvPr>
          <p:cNvSpPr/>
          <p:nvPr/>
        </p:nvSpPr>
        <p:spPr>
          <a:xfrm>
            <a:off x="3135956" y="2863621"/>
            <a:ext cx="1924050" cy="718473"/>
          </a:xfrm>
          <a:prstGeom prst="roundRect">
            <a:avLst>
              <a:gd name="adj" fmla="val 8655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simulation of 3 covariates</a:t>
            </a:r>
          </a:p>
        </p:txBody>
      </p:sp>
      <p:sp>
        <p:nvSpPr>
          <p:cNvPr id="66" name="Vrije vorm: vorm 65">
            <a:extLst>
              <a:ext uri="{FF2B5EF4-FFF2-40B4-BE49-F238E27FC236}">
                <a16:creationId xmlns:a16="http://schemas.microsoft.com/office/drawing/2014/main" id="{C695D79E-5FB4-6974-E9A0-E713059B39AB}"/>
              </a:ext>
            </a:extLst>
          </p:cNvPr>
          <p:cNvSpPr/>
          <p:nvPr/>
        </p:nvSpPr>
        <p:spPr>
          <a:xfrm>
            <a:off x="5102340" y="2908899"/>
            <a:ext cx="959402" cy="542607"/>
          </a:xfrm>
          <a:custGeom>
            <a:avLst/>
            <a:gdLst>
              <a:gd name="connsiteX0" fmla="*/ 642938 w 959402"/>
              <a:gd name="connsiteY0" fmla="*/ 135667 h 542607"/>
              <a:gd name="connsiteX1" fmla="*/ 642938 w 959402"/>
              <a:gd name="connsiteY1" fmla="*/ 406940 h 542607"/>
              <a:gd name="connsiteX2" fmla="*/ 22163 w 959402"/>
              <a:gd name="connsiteY2" fmla="*/ 275980 h 542607"/>
              <a:gd name="connsiteX3" fmla="*/ 0 w 959402"/>
              <a:gd name="connsiteY3" fmla="*/ 271304 h 542607"/>
              <a:gd name="connsiteX4" fmla="*/ 22163 w 959402"/>
              <a:gd name="connsiteY4" fmla="*/ 266628 h 542607"/>
              <a:gd name="connsiteX5" fmla="*/ 643032 w 959402"/>
              <a:gd name="connsiteY5" fmla="*/ 0 h 542607"/>
              <a:gd name="connsiteX6" fmla="*/ 959366 w 959402"/>
              <a:gd name="connsiteY6" fmla="*/ 271304 h 542607"/>
              <a:gd name="connsiteX7" fmla="*/ 643032 w 959402"/>
              <a:gd name="connsiteY7" fmla="*/ 542607 h 542607"/>
              <a:gd name="connsiteX8" fmla="*/ 643032 w 959402"/>
              <a:gd name="connsiteY8" fmla="*/ 406955 h 542607"/>
              <a:gd name="connsiteX9" fmla="*/ 642939 w 959402"/>
              <a:gd name="connsiteY9" fmla="*/ 406940 h 542607"/>
              <a:gd name="connsiteX10" fmla="*/ 642939 w 959402"/>
              <a:gd name="connsiteY10" fmla="*/ 135667 h 542607"/>
              <a:gd name="connsiteX11" fmla="*/ 643032 w 959402"/>
              <a:gd name="connsiteY11" fmla="*/ 135652 h 54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9402" h="542607">
                <a:moveTo>
                  <a:pt x="642938" y="135667"/>
                </a:moveTo>
                <a:lnTo>
                  <a:pt x="642938" y="406940"/>
                </a:lnTo>
                <a:lnTo>
                  <a:pt x="22163" y="275980"/>
                </a:lnTo>
                <a:lnTo>
                  <a:pt x="0" y="271304"/>
                </a:lnTo>
                <a:lnTo>
                  <a:pt x="22163" y="266628"/>
                </a:lnTo>
                <a:close/>
                <a:moveTo>
                  <a:pt x="643032" y="0"/>
                </a:moveTo>
                <a:lnTo>
                  <a:pt x="959366" y="271304"/>
                </a:lnTo>
                <a:cubicBezTo>
                  <a:pt x="963320" y="271304"/>
                  <a:pt x="643032" y="542607"/>
                  <a:pt x="643032" y="542607"/>
                </a:cubicBezTo>
                <a:lnTo>
                  <a:pt x="643032" y="406955"/>
                </a:lnTo>
                <a:lnTo>
                  <a:pt x="642939" y="406940"/>
                </a:lnTo>
                <a:lnTo>
                  <a:pt x="642939" y="135667"/>
                </a:lnTo>
                <a:lnTo>
                  <a:pt x="643032" y="1356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742387B5-C037-734F-9DCF-C0CE3EC65C4A}"/>
              </a:ext>
            </a:extLst>
          </p:cNvPr>
          <p:cNvSpPr txBox="1"/>
          <p:nvPr/>
        </p:nvSpPr>
        <p:spPr>
          <a:xfrm>
            <a:off x="97033" y="2455002"/>
            <a:ext cx="20406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US" sz="14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Cock, </a:t>
            </a:r>
            <a:r>
              <a:rPr 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al. (</a:t>
            </a:r>
            <a:r>
              <a:rPr lang="en-US" sz="14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2014)</a:t>
            </a:r>
            <a:endParaRPr lang="en-US" sz="2000" dirty="0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20745BF2-459E-8C6E-D933-7022B023DA61}"/>
              </a:ext>
            </a:extLst>
          </p:cNvPr>
          <p:cNvGrpSpPr/>
          <p:nvPr/>
        </p:nvGrpSpPr>
        <p:grpSpPr>
          <a:xfrm>
            <a:off x="8602824" y="1662967"/>
            <a:ext cx="3268563" cy="1048012"/>
            <a:chOff x="8602824" y="1662967"/>
            <a:chExt cx="3268563" cy="10480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kstvak 54">
                  <a:extLst>
                    <a:ext uri="{FF2B5EF4-FFF2-40B4-BE49-F238E27FC236}">
                      <a16:creationId xmlns:a16="http://schemas.microsoft.com/office/drawing/2014/main" id="{143CBB52-6B3C-A29A-C921-E6F9AC1244AD}"/>
                    </a:ext>
                  </a:extLst>
                </p:cNvPr>
                <p:cNvSpPr txBox="1"/>
                <p:nvPr/>
              </p:nvSpPr>
              <p:spPr>
                <a:xfrm>
                  <a:off x="10541046" y="1765647"/>
                  <a:ext cx="1330341" cy="421326"/>
                </a:xfrm>
                <a:prstGeom prst="rect">
                  <a:avLst/>
                </a:prstGeom>
                <a:noFill/>
              </p:spPr>
              <p:txBody>
                <a:bodyPr wrap="none" lIns="108000" tIns="108000" rIns="108000" bIns="108000" rtlCol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noProof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𝐶𝑙</m:t>
                        </m:r>
                        <m:r>
                          <a:rPr lang="nl-NL" b="0" i="1" noProof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0" i="1" noProof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𝑊𝑇</m:t>
                        </m:r>
                        <m:r>
                          <a:rPr lang="nl-NL" b="0" i="1" noProof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l-NL" b="0" i="1" noProof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𝑆𝐶𝑟</m:t>
                        </m:r>
                        <m:r>
                          <a:rPr lang="nl-NL" b="0" i="1" noProof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noProof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kstvak 54">
                  <a:extLst>
                    <a:ext uri="{FF2B5EF4-FFF2-40B4-BE49-F238E27FC236}">
                      <a16:creationId xmlns:a16="http://schemas.microsoft.com/office/drawing/2014/main" id="{143CBB52-6B3C-A29A-C921-E6F9AC1244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1046" y="1765647"/>
                  <a:ext cx="1330341" cy="421326"/>
                </a:xfrm>
                <a:prstGeom prst="rect">
                  <a:avLst/>
                </a:prstGeom>
                <a:blipFill>
                  <a:blip r:embed="rId4"/>
                  <a:stretch>
                    <a:fillRect r="-8716" b="-14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349591EB-418D-63F8-3CC0-F0C18C898AF5}"/>
                    </a:ext>
                  </a:extLst>
                </p:cNvPr>
                <p:cNvSpPr/>
                <p:nvPr/>
              </p:nvSpPr>
              <p:spPr>
                <a:xfrm>
                  <a:off x="9509657" y="1662967"/>
                  <a:ext cx="1084645" cy="104801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nl-NL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𝑊𝑇</m:t>
                        </m:r>
                        <m:r>
                          <a:rPr lang="nl-NL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349591EB-418D-63F8-3CC0-F0C18C898A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9657" y="1662967"/>
                  <a:ext cx="1084645" cy="10480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Rechte verbindingslijn met pijl 33">
              <a:extLst>
                <a:ext uri="{FF2B5EF4-FFF2-40B4-BE49-F238E27FC236}">
                  <a16:creationId xmlns:a16="http://schemas.microsoft.com/office/drawing/2014/main" id="{2B86FD20-75BD-81B9-9063-3808C0519498}"/>
                </a:ext>
              </a:extLst>
            </p:cNvPr>
            <p:cNvCxnSpPr>
              <a:cxnSpLocks/>
              <a:endCxn id="52" idx="1"/>
            </p:cNvCxnSpPr>
            <p:nvPr/>
          </p:nvCxnSpPr>
          <p:spPr>
            <a:xfrm>
              <a:off x="8602824" y="2186973"/>
              <a:ext cx="90683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kstvak 34">
                  <a:extLst>
                    <a:ext uri="{FF2B5EF4-FFF2-40B4-BE49-F238E27FC236}">
                      <a16:creationId xmlns:a16="http://schemas.microsoft.com/office/drawing/2014/main" id="{526E8A23-B1D5-C41E-85CB-6E8463BC7DF5}"/>
                    </a:ext>
                  </a:extLst>
                </p:cNvPr>
                <p:cNvSpPr txBox="1"/>
                <p:nvPr/>
              </p:nvSpPr>
              <p:spPr>
                <a:xfrm>
                  <a:off x="8813829" y="1768955"/>
                  <a:ext cx="484824" cy="421326"/>
                </a:xfrm>
                <a:prstGeom prst="rect">
                  <a:avLst/>
                </a:prstGeom>
                <a:noFill/>
              </p:spPr>
              <p:txBody>
                <a:bodyPr wrap="none" lIns="108000" tIns="108000" rIns="108000" bIns="108000" rtlCol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b="0" i="1" noProof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noProof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nl-NL" b="0" i="1" noProof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noProof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kstvak 34">
                  <a:extLst>
                    <a:ext uri="{FF2B5EF4-FFF2-40B4-BE49-F238E27FC236}">
                      <a16:creationId xmlns:a16="http://schemas.microsoft.com/office/drawing/2014/main" id="{526E8A23-B1D5-C41E-85CB-6E8463BC7D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3829" y="1768955"/>
                  <a:ext cx="484824" cy="42132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Rechte verbindingslijn met pijl 36">
              <a:extLst>
                <a:ext uri="{FF2B5EF4-FFF2-40B4-BE49-F238E27FC236}">
                  <a16:creationId xmlns:a16="http://schemas.microsoft.com/office/drawing/2014/main" id="{34D2D18E-5671-571B-0571-2348E8F1BF19}"/>
                </a:ext>
              </a:extLst>
            </p:cNvPr>
            <p:cNvCxnSpPr>
              <a:cxnSpLocks/>
              <a:stCxn id="52" idx="3"/>
            </p:cNvCxnSpPr>
            <p:nvPr/>
          </p:nvCxnSpPr>
          <p:spPr>
            <a:xfrm>
              <a:off x="10594302" y="2186973"/>
              <a:ext cx="96057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9652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44C10A-2DDC-45E2-AF98-FB05FE03A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Pharmacokinetic predictions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99D9FB4D-9DA8-853A-C892-60202978A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8030" y="6473106"/>
            <a:ext cx="2743358" cy="365125"/>
          </a:xfrm>
        </p:spPr>
        <p:txBody>
          <a:bodyPr/>
          <a:lstStyle/>
          <a:p>
            <a:fld id="{E20A1445-BC4C-4131-9CC0-DEB80E3ED58F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9B7FFB8A-9292-62D6-4E6C-16713768521D}"/>
              </a:ext>
            </a:extLst>
          </p:cNvPr>
          <p:cNvGrpSpPr/>
          <p:nvPr/>
        </p:nvGrpSpPr>
        <p:grpSpPr>
          <a:xfrm>
            <a:off x="8602825" y="737418"/>
            <a:ext cx="3268563" cy="1048012"/>
            <a:chOff x="8602824" y="1662967"/>
            <a:chExt cx="3268563" cy="10480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kstvak 10">
                  <a:extLst>
                    <a:ext uri="{FF2B5EF4-FFF2-40B4-BE49-F238E27FC236}">
                      <a16:creationId xmlns:a16="http://schemas.microsoft.com/office/drawing/2014/main" id="{25B79AE6-84B7-2B44-E304-0BD4BEB5133B}"/>
                    </a:ext>
                  </a:extLst>
                </p:cNvPr>
                <p:cNvSpPr txBox="1"/>
                <p:nvPr/>
              </p:nvSpPr>
              <p:spPr>
                <a:xfrm>
                  <a:off x="10541046" y="1765647"/>
                  <a:ext cx="1330341" cy="421326"/>
                </a:xfrm>
                <a:prstGeom prst="rect">
                  <a:avLst/>
                </a:prstGeom>
                <a:noFill/>
              </p:spPr>
              <p:txBody>
                <a:bodyPr wrap="none" lIns="108000" tIns="108000" rIns="108000" bIns="108000" rtlCol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noProof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𝐶𝑙</m:t>
                        </m:r>
                        <m:r>
                          <a:rPr lang="nl-NL" b="0" i="1" noProof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0" i="1" noProof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𝑊𝑇</m:t>
                        </m:r>
                        <m:r>
                          <a:rPr lang="nl-NL" b="0" i="1" noProof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l-NL" b="0" i="1" noProof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𝑆𝐶𝑟</m:t>
                        </m:r>
                        <m:r>
                          <a:rPr lang="nl-NL" b="0" i="1" noProof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noProof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kstvak 10">
                  <a:extLst>
                    <a:ext uri="{FF2B5EF4-FFF2-40B4-BE49-F238E27FC236}">
                      <a16:creationId xmlns:a16="http://schemas.microsoft.com/office/drawing/2014/main" id="{25B79AE6-84B7-2B44-E304-0BD4BEB513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1046" y="1765647"/>
                  <a:ext cx="1330341" cy="421326"/>
                </a:xfrm>
                <a:prstGeom prst="rect">
                  <a:avLst/>
                </a:prstGeom>
                <a:blipFill>
                  <a:blip r:embed="rId3"/>
                  <a:stretch>
                    <a:fillRect r="-8716" b="-159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hthoek 11">
                  <a:extLst>
                    <a:ext uri="{FF2B5EF4-FFF2-40B4-BE49-F238E27FC236}">
                      <a16:creationId xmlns:a16="http://schemas.microsoft.com/office/drawing/2014/main" id="{BF6163C5-7FE5-F3EC-928D-10F3CA6A3909}"/>
                    </a:ext>
                  </a:extLst>
                </p:cNvPr>
                <p:cNvSpPr/>
                <p:nvPr/>
              </p:nvSpPr>
              <p:spPr>
                <a:xfrm>
                  <a:off x="9509657" y="1662967"/>
                  <a:ext cx="1084645" cy="104801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nl-NL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𝑊𝑇</m:t>
                        </m:r>
                        <m:r>
                          <a:rPr lang="nl-NL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hthoek 11">
                  <a:extLst>
                    <a:ext uri="{FF2B5EF4-FFF2-40B4-BE49-F238E27FC236}">
                      <a16:creationId xmlns:a16="http://schemas.microsoft.com/office/drawing/2014/main" id="{BF6163C5-7FE5-F3EC-928D-10F3CA6A39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9657" y="1662967"/>
                  <a:ext cx="1084645" cy="104801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Rechte verbindingslijn met pijl 12">
              <a:extLst>
                <a:ext uri="{FF2B5EF4-FFF2-40B4-BE49-F238E27FC236}">
                  <a16:creationId xmlns:a16="http://schemas.microsoft.com/office/drawing/2014/main" id="{ECCFC3B2-C5CF-3971-4223-B43B3B2A639C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8602824" y="2186973"/>
              <a:ext cx="90683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kstvak 13">
                  <a:extLst>
                    <a:ext uri="{FF2B5EF4-FFF2-40B4-BE49-F238E27FC236}">
                      <a16:creationId xmlns:a16="http://schemas.microsoft.com/office/drawing/2014/main" id="{8E2CC383-F395-3D41-A44E-7B7B310B2448}"/>
                    </a:ext>
                  </a:extLst>
                </p:cNvPr>
                <p:cNvSpPr txBox="1"/>
                <p:nvPr/>
              </p:nvSpPr>
              <p:spPr>
                <a:xfrm>
                  <a:off x="8813829" y="1768955"/>
                  <a:ext cx="484824" cy="421326"/>
                </a:xfrm>
                <a:prstGeom prst="rect">
                  <a:avLst/>
                </a:prstGeom>
                <a:noFill/>
              </p:spPr>
              <p:txBody>
                <a:bodyPr wrap="none" lIns="108000" tIns="108000" rIns="108000" bIns="108000" rtlCol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b="0" i="1" noProof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noProof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nl-NL" b="0" i="1" noProof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noProof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kstvak 13">
                  <a:extLst>
                    <a:ext uri="{FF2B5EF4-FFF2-40B4-BE49-F238E27FC236}">
                      <a16:creationId xmlns:a16="http://schemas.microsoft.com/office/drawing/2014/main" id="{8E2CC383-F395-3D41-A44E-7B7B310B24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3829" y="1768955"/>
                  <a:ext cx="484824" cy="421326"/>
                </a:xfrm>
                <a:prstGeom prst="rect">
                  <a:avLst/>
                </a:prstGeom>
                <a:blipFill>
                  <a:blip r:embed="rId5"/>
                  <a:stretch>
                    <a:fillRect b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Rechte verbindingslijn met pijl 14">
              <a:extLst>
                <a:ext uri="{FF2B5EF4-FFF2-40B4-BE49-F238E27FC236}">
                  <a16:creationId xmlns:a16="http://schemas.microsoft.com/office/drawing/2014/main" id="{A05C62ED-D04D-61D2-3124-5031E40A724C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10594302" y="2186973"/>
              <a:ext cx="96057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D71E74D7-058D-C6F5-48EC-124154BE820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806" y="1022634"/>
            <a:ext cx="9067671" cy="543850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3156CB0-9389-C32A-6219-6643D3C7A1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92" t="2640" r="6596" b="63055"/>
          <a:stretch/>
        </p:blipFill>
        <p:spPr>
          <a:xfrm>
            <a:off x="8154017" y="5107525"/>
            <a:ext cx="1679072" cy="978102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3E3D3F2A-0D0D-931D-6183-4D04C1ABAECC}"/>
              </a:ext>
            </a:extLst>
          </p:cNvPr>
          <p:cNvSpPr/>
          <p:nvPr/>
        </p:nvSpPr>
        <p:spPr>
          <a:xfrm>
            <a:off x="3378171" y="992459"/>
            <a:ext cx="4564842" cy="5438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0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33246A4-DB6B-4FF7-991D-90F721E5BED3}"/>
              </a:ext>
            </a:extLst>
          </p:cNvPr>
          <p:cNvSpPr/>
          <p:nvPr/>
        </p:nvSpPr>
        <p:spPr>
          <a:xfrm>
            <a:off x="-1" y="6425950"/>
            <a:ext cx="12192001" cy="432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271E4B-AD17-4D8C-B129-66F53394D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52" y="404664"/>
            <a:ext cx="11068680" cy="432048"/>
          </a:xfrm>
        </p:spPr>
        <p:txBody>
          <a:bodyPr/>
          <a:lstStyle/>
          <a:p>
            <a:r>
              <a:rPr lang="en-US" dirty="0"/>
              <a:t>Time-dependent covariates</a:t>
            </a:r>
          </a:p>
        </p:txBody>
      </p:sp>
      <p:sp>
        <p:nvSpPr>
          <p:cNvPr id="8" name="Tijdelijke aanduiding voor dianummer 3">
            <a:extLst>
              <a:ext uri="{FF2B5EF4-FFF2-40B4-BE49-F238E27FC236}">
                <a16:creationId xmlns:a16="http://schemas.microsoft.com/office/drawing/2014/main" id="{F90FEFAA-FAC7-4116-2887-4EC76445E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8030" y="6473106"/>
            <a:ext cx="2743358" cy="365125"/>
          </a:xfrm>
        </p:spPr>
        <p:txBody>
          <a:bodyPr/>
          <a:lstStyle/>
          <a:p>
            <a:fld id="{E20A1445-BC4C-4131-9CC0-DEB80E3ED58F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34FFD15-C943-E4C8-71F3-06133EC75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92" t="2640" r="6596" b="63055"/>
          <a:stretch/>
        </p:blipFill>
        <p:spPr>
          <a:xfrm>
            <a:off x="9317791" y="4563162"/>
            <a:ext cx="2295089" cy="1336947"/>
          </a:xfrm>
          <a:prstGeom prst="rect">
            <a:avLst/>
          </a:prstGeom>
        </p:spPr>
      </p:pic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11F940CA-8B7F-A18E-62BC-30B64658985C}"/>
              </a:ext>
            </a:extLst>
          </p:cNvPr>
          <p:cNvSpPr/>
          <p:nvPr/>
        </p:nvSpPr>
        <p:spPr>
          <a:xfrm>
            <a:off x="4381523" y="1252836"/>
            <a:ext cx="2428633" cy="1779386"/>
          </a:xfrm>
          <a:prstGeom prst="roundRect">
            <a:avLst>
              <a:gd name="adj" fmla="val 3052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Mixed effect model</a:t>
            </a:r>
          </a:p>
          <a:p>
            <a:pPr marL="85725" indent="-85725">
              <a:buFontTx/>
              <a:buChar char="-"/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 polynomial mixed effect model</a:t>
            </a:r>
          </a:p>
          <a:p>
            <a:pPr marL="85725" indent="-85725">
              <a:buFontTx/>
              <a:buChar char="-"/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 individual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hoek: afgeronde hoeken 10">
                <a:extLst>
                  <a:ext uri="{FF2B5EF4-FFF2-40B4-BE49-F238E27FC236}">
                    <a16:creationId xmlns:a16="http://schemas.microsoft.com/office/drawing/2014/main" id="{89EA7EEB-BD02-8C63-8D5F-7A7D2D238256}"/>
                  </a:ext>
                </a:extLst>
              </p:cNvPr>
              <p:cNvSpPr/>
              <p:nvPr/>
            </p:nvSpPr>
            <p:spPr>
              <a:xfrm>
                <a:off x="404452" y="1458593"/>
                <a:ext cx="2909828" cy="1394145"/>
              </a:xfrm>
              <a:prstGeom prst="roundRect">
                <a:avLst>
                  <a:gd name="adj" fmla="val 8655"/>
                </a:avLst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pregnancy, 123 subjects</a:t>
                </a:r>
              </a:p>
              <a:p>
                <a:pPr algn="ctr"/>
                <a:r>
                  <a:rPr lang="en-US" sz="2000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 longitudinal covariates: e.g. albumin, bilirubin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14 measurements</a:t>
                </a:r>
              </a:p>
            </p:txBody>
          </p:sp>
        </mc:Choice>
        <mc:Fallback xmlns="">
          <p:sp>
            <p:nvSpPr>
              <p:cNvPr id="11" name="Rechthoek: afgeronde hoeken 10">
                <a:extLst>
                  <a:ext uri="{FF2B5EF4-FFF2-40B4-BE49-F238E27FC236}">
                    <a16:creationId xmlns:a16="http://schemas.microsoft.com/office/drawing/2014/main" id="{89EA7EEB-BD02-8C63-8D5F-7A7D2D238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52" y="1458593"/>
                <a:ext cx="2909828" cy="1394145"/>
              </a:xfrm>
              <a:prstGeom prst="roundRect">
                <a:avLst>
                  <a:gd name="adj" fmla="val 8655"/>
                </a:avLst>
              </a:prstGeom>
              <a:blipFill>
                <a:blip r:embed="rId4"/>
                <a:stretch>
                  <a:fillRect r="-1245" b="-3863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kstvak 12">
            <a:extLst>
              <a:ext uri="{FF2B5EF4-FFF2-40B4-BE49-F238E27FC236}">
                <a16:creationId xmlns:a16="http://schemas.microsoft.com/office/drawing/2014/main" id="{D64AEE80-8649-D1E0-D8B8-00E73E579375}"/>
              </a:ext>
            </a:extLst>
          </p:cNvPr>
          <p:cNvSpPr txBox="1"/>
          <p:nvPr/>
        </p:nvSpPr>
        <p:spPr>
          <a:xfrm>
            <a:off x="409979" y="1058485"/>
            <a:ext cx="23123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Patel, </a:t>
            </a:r>
            <a:r>
              <a:rPr lang="da-DK" sz="1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da-DK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(2013)</a:t>
            </a:r>
            <a:endParaRPr lang="en-US" sz="2000" i="1" dirty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B6123D8F-F40C-73CB-E0EF-AC48EE94D5CA}"/>
              </a:ext>
            </a:extLst>
          </p:cNvPr>
          <p:cNvSpPr/>
          <p:nvPr/>
        </p:nvSpPr>
        <p:spPr>
          <a:xfrm>
            <a:off x="3356651" y="1875065"/>
            <a:ext cx="959402" cy="542607"/>
          </a:xfrm>
          <a:custGeom>
            <a:avLst/>
            <a:gdLst>
              <a:gd name="connsiteX0" fmla="*/ 642938 w 959402"/>
              <a:gd name="connsiteY0" fmla="*/ 135667 h 542607"/>
              <a:gd name="connsiteX1" fmla="*/ 642938 w 959402"/>
              <a:gd name="connsiteY1" fmla="*/ 406940 h 542607"/>
              <a:gd name="connsiteX2" fmla="*/ 22163 w 959402"/>
              <a:gd name="connsiteY2" fmla="*/ 275980 h 542607"/>
              <a:gd name="connsiteX3" fmla="*/ 0 w 959402"/>
              <a:gd name="connsiteY3" fmla="*/ 271304 h 542607"/>
              <a:gd name="connsiteX4" fmla="*/ 22163 w 959402"/>
              <a:gd name="connsiteY4" fmla="*/ 266628 h 542607"/>
              <a:gd name="connsiteX5" fmla="*/ 643032 w 959402"/>
              <a:gd name="connsiteY5" fmla="*/ 0 h 542607"/>
              <a:gd name="connsiteX6" fmla="*/ 959366 w 959402"/>
              <a:gd name="connsiteY6" fmla="*/ 271304 h 542607"/>
              <a:gd name="connsiteX7" fmla="*/ 643032 w 959402"/>
              <a:gd name="connsiteY7" fmla="*/ 542607 h 542607"/>
              <a:gd name="connsiteX8" fmla="*/ 643032 w 959402"/>
              <a:gd name="connsiteY8" fmla="*/ 406955 h 542607"/>
              <a:gd name="connsiteX9" fmla="*/ 642939 w 959402"/>
              <a:gd name="connsiteY9" fmla="*/ 406940 h 542607"/>
              <a:gd name="connsiteX10" fmla="*/ 642939 w 959402"/>
              <a:gd name="connsiteY10" fmla="*/ 135667 h 542607"/>
              <a:gd name="connsiteX11" fmla="*/ 643032 w 959402"/>
              <a:gd name="connsiteY11" fmla="*/ 135652 h 54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9402" h="542607">
                <a:moveTo>
                  <a:pt x="642938" y="135667"/>
                </a:moveTo>
                <a:lnTo>
                  <a:pt x="642938" y="406940"/>
                </a:lnTo>
                <a:lnTo>
                  <a:pt x="22163" y="275980"/>
                </a:lnTo>
                <a:lnTo>
                  <a:pt x="0" y="271304"/>
                </a:lnTo>
                <a:lnTo>
                  <a:pt x="22163" y="266628"/>
                </a:lnTo>
                <a:close/>
                <a:moveTo>
                  <a:pt x="643032" y="0"/>
                </a:moveTo>
                <a:lnTo>
                  <a:pt x="959366" y="271304"/>
                </a:lnTo>
                <a:cubicBezTo>
                  <a:pt x="963320" y="271304"/>
                  <a:pt x="643032" y="542607"/>
                  <a:pt x="643032" y="542607"/>
                </a:cubicBezTo>
                <a:lnTo>
                  <a:pt x="643032" y="406955"/>
                </a:lnTo>
                <a:lnTo>
                  <a:pt x="642939" y="406940"/>
                </a:lnTo>
                <a:lnTo>
                  <a:pt x="642939" y="135667"/>
                </a:lnTo>
                <a:lnTo>
                  <a:pt x="643032" y="1356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D0263F97-3396-29DD-448D-7D0E726DBB07}"/>
              </a:ext>
            </a:extLst>
          </p:cNvPr>
          <p:cNvSpPr/>
          <p:nvPr/>
        </p:nvSpPr>
        <p:spPr>
          <a:xfrm>
            <a:off x="6878015" y="1875410"/>
            <a:ext cx="959402" cy="542607"/>
          </a:xfrm>
          <a:custGeom>
            <a:avLst/>
            <a:gdLst>
              <a:gd name="connsiteX0" fmla="*/ 642938 w 959402"/>
              <a:gd name="connsiteY0" fmla="*/ 135667 h 542607"/>
              <a:gd name="connsiteX1" fmla="*/ 642938 w 959402"/>
              <a:gd name="connsiteY1" fmla="*/ 406940 h 542607"/>
              <a:gd name="connsiteX2" fmla="*/ 22163 w 959402"/>
              <a:gd name="connsiteY2" fmla="*/ 275980 h 542607"/>
              <a:gd name="connsiteX3" fmla="*/ 0 w 959402"/>
              <a:gd name="connsiteY3" fmla="*/ 271304 h 542607"/>
              <a:gd name="connsiteX4" fmla="*/ 22163 w 959402"/>
              <a:gd name="connsiteY4" fmla="*/ 266628 h 542607"/>
              <a:gd name="connsiteX5" fmla="*/ 643032 w 959402"/>
              <a:gd name="connsiteY5" fmla="*/ 0 h 542607"/>
              <a:gd name="connsiteX6" fmla="*/ 959366 w 959402"/>
              <a:gd name="connsiteY6" fmla="*/ 271304 h 542607"/>
              <a:gd name="connsiteX7" fmla="*/ 643032 w 959402"/>
              <a:gd name="connsiteY7" fmla="*/ 542607 h 542607"/>
              <a:gd name="connsiteX8" fmla="*/ 643032 w 959402"/>
              <a:gd name="connsiteY8" fmla="*/ 406955 h 542607"/>
              <a:gd name="connsiteX9" fmla="*/ 642939 w 959402"/>
              <a:gd name="connsiteY9" fmla="*/ 406940 h 542607"/>
              <a:gd name="connsiteX10" fmla="*/ 642939 w 959402"/>
              <a:gd name="connsiteY10" fmla="*/ 135667 h 542607"/>
              <a:gd name="connsiteX11" fmla="*/ 643032 w 959402"/>
              <a:gd name="connsiteY11" fmla="*/ 135652 h 54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9402" h="542607">
                <a:moveTo>
                  <a:pt x="642938" y="135667"/>
                </a:moveTo>
                <a:lnTo>
                  <a:pt x="642938" y="406940"/>
                </a:lnTo>
                <a:lnTo>
                  <a:pt x="22163" y="275980"/>
                </a:lnTo>
                <a:lnTo>
                  <a:pt x="0" y="271304"/>
                </a:lnTo>
                <a:lnTo>
                  <a:pt x="22163" y="266628"/>
                </a:lnTo>
                <a:close/>
                <a:moveTo>
                  <a:pt x="643032" y="0"/>
                </a:moveTo>
                <a:lnTo>
                  <a:pt x="959366" y="271304"/>
                </a:lnTo>
                <a:cubicBezTo>
                  <a:pt x="963320" y="271304"/>
                  <a:pt x="643032" y="542607"/>
                  <a:pt x="643032" y="542607"/>
                </a:cubicBezTo>
                <a:lnTo>
                  <a:pt x="643032" y="406955"/>
                </a:lnTo>
                <a:lnTo>
                  <a:pt x="642939" y="406940"/>
                </a:lnTo>
                <a:lnTo>
                  <a:pt x="642939" y="135667"/>
                </a:lnTo>
                <a:lnTo>
                  <a:pt x="643032" y="1356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DEF16EC4-7867-FD72-B582-289EC28A289A}"/>
              </a:ext>
            </a:extLst>
          </p:cNvPr>
          <p:cNvSpPr/>
          <p:nvPr/>
        </p:nvSpPr>
        <p:spPr>
          <a:xfrm>
            <a:off x="7971951" y="1449042"/>
            <a:ext cx="2428633" cy="1394356"/>
          </a:xfrm>
          <a:prstGeom prst="roundRect">
            <a:avLst>
              <a:gd name="adj" fmla="val 3052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Simulation</a:t>
            </a:r>
          </a:p>
          <a:p>
            <a:pPr marL="85725" indent="-85725">
              <a:buFontTx/>
              <a:buChar char="-"/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simulate individual parameters</a:t>
            </a:r>
          </a:p>
          <a:p>
            <a:pPr marL="85725" indent="-85725">
              <a:buFontTx/>
              <a:buChar char="-"/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calculate curves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1754A30-599E-3FBD-69CC-9DD7DAEC0F5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" y="3244847"/>
            <a:ext cx="8348472" cy="357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0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EC9C6-432F-A1F3-C008-50F655EBE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Upscaling: large data copula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D23C1C-1469-947F-3235-07B361B96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8706" y="6472792"/>
            <a:ext cx="2743358" cy="365125"/>
          </a:xfrm>
        </p:spPr>
        <p:txBody>
          <a:bodyPr/>
          <a:lstStyle/>
          <a:p>
            <a:fld id="{E20A1445-BC4C-4131-9CC0-DEB80E3ED58F}" type="slidenum">
              <a:rPr lang="en-US" smtClean="0"/>
              <a:t>14</a:t>
            </a:fld>
            <a:endParaRPr lang="en-US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6217A47-3B2D-4C53-63F0-EB7F6F12C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440" y="3303052"/>
            <a:ext cx="2920849" cy="301330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6A3B4FA-F2B3-0257-B7AB-E8D8A0EF7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879" y="3326718"/>
            <a:ext cx="2871785" cy="2925632"/>
          </a:xfrm>
          <a:prstGeom prst="rect">
            <a:avLst/>
          </a:prstGeom>
        </p:spPr>
      </p:pic>
      <p:grpSp>
        <p:nvGrpSpPr>
          <p:cNvPr id="13" name="Groep 12">
            <a:extLst>
              <a:ext uri="{FF2B5EF4-FFF2-40B4-BE49-F238E27FC236}">
                <a16:creationId xmlns:a16="http://schemas.microsoft.com/office/drawing/2014/main" id="{3BC3BBB6-6220-45CA-E871-B2D0B4FC16B2}"/>
              </a:ext>
            </a:extLst>
          </p:cNvPr>
          <p:cNvGrpSpPr/>
          <p:nvPr/>
        </p:nvGrpSpPr>
        <p:grpSpPr>
          <a:xfrm>
            <a:off x="1547656" y="3424897"/>
            <a:ext cx="2945082" cy="2880467"/>
            <a:chOff x="2963118" y="1101118"/>
            <a:chExt cx="4401877" cy="4305300"/>
          </a:xfrm>
        </p:grpSpPr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B47B05F4-F237-E265-CA3A-1E3A8E683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63118" y="1101118"/>
              <a:ext cx="4401877" cy="4305300"/>
            </a:xfrm>
            <a:prstGeom prst="rect">
              <a:avLst/>
            </a:prstGeom>
          </p:spPr>
        </p:pic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827F4D1-B0C0-2EAE-8589-13909C3EC164}"/>
                </a:ext>
              </a:extLst>
            </p:cNvPr>
            <p:cNvSpPr/>
            <p:nvPr/>
          </p:nvSpPr>
          <p:spPr>
            <a:xfrm>
              <a:off x="6553200" y="4886325"/>
              <a:ext cx="811795" cy="485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67E6E61B-AC3D-FC9B-BF39-BAD8B2FAB7A2}"/>
              </a:ext>
            </a:extLst>
          </p:cNvPr>
          <p:cNvSpPr/>
          <p:nvPr/>
        </p:nvSpPr>
        <p:spPr>
          <a:xfrm>
            <a:off x="4368879" y="1533525"/>
            <a:ext cx="2339610" cy="1205892"/>
          </a:xfrm>
          <a:prstGeom prst="roundRect">
            <a:avLst>
              <a:gd name="adj" fmla="val 3052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Simulation</a:t>
            </a:r>
          </a:p>
          <a:p>
            <a:pPr marL="85725" indent="-85725">
              <a:buFontTx/>
              <a:buChar char="-"/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 copula</a:t>
            </a:r>
          </a:p>
          <a:p>
            <a:pPr marL="85725" indent="-85725">
              <a:buFontTx/>
              <a:buChar char="-"/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simulate patients</a:t>
            </a:r>
          </a:p>
        </p:txBody>
      </p: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E4849308-0259-8519-C7DE-E78A8878A697}"/>
              </a:ext>
            </a:extLst>
          </p:cNvPr>
          <p:cNvSpPr/>
          <p:nvPr/>
        </p:nvSpPr>
        <p:spPr>
          <a:xfrm>
            <a:off x="962025" y="1690662"/>
            <a:ext cx="2339610" cy="899000"/>
          </a:xfrm>
          <a:prstGeom prst="roundRect">
            <a:avLst>
              <a:gd name="adj" fmla="val 8655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MIMIC: ICU patients</a:t>
            </a:r>
          </a:p>
          <a:p>
            <a:pPr algn="ctr"/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covariates</a:t>
            </a:r>
          </a:p>
          <a:p>
            <a:pPr algn="ctr"/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&gt;53.000 patients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52E15270-C7B6-D794-E582-3137F10855B7}"/>
              </a:ext>
            </a:extLst>
          </p:cNvPr>
          <p:cNvSpPr txBox="1"/>
          <p:nvPr/>
        </p:nvSpPr>
        <p:spPr>
          <a:xfrm>
            <a:off x="882343" y="1271837"/>
            <a:ext cx="24192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1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Johnson,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11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al.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15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15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n-US" sz="2000" dirty="0"/>
          </a:p>
        </p:txBody>
      </p:sp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D54847CC-3F37-CDC3-1649-C54D64D4C557}"/>
              </a:ext>
            </a:extLst>
          </p:cNvPr>
          <p:cNvSpPr/>
          <p:nvPr/>
        </p:nvSpPr>
        <p:spPr>
          <a:xfrm>
            <a:off x="3344006" y="1869007"/>
            <a:ext cx="959402" cy="542607"/>
          </a:xfrm>
          <a:custGeom>
            <a:avLst/>
            <a:gdLst>
              <a:gd name="connsiteX0" fmla="*/ 642938 w 959402"/>
              <a:gd name="connsiteY0" fmla="*/ 135667 h 542607"/>
              <a:gd name="connsiteX1" fmla="*/ 642938 w 959402"/>
              <a:gd name="connsiteY1" fmla="*/ 406940 h 542607"/>
              <a:gd name="connsiteX2" fmla="*/ 22163 w 959402"/>
              <a:gd name="connsiteY2" fmla="*/ 275980 h 542607"/>
              <a:gd name="connsiteX3" fmla="*/ 0 w 959402"/>
              <a:gd name="connsiteY3" fmla="*/ 271304 h 542607"/>
              <a:gd name="connsiteX4" fmla="*/ 22163 w 959402"/>
              <a:gd name="connsiteY4" fmla="*/ 266628 h 542607"/>
              <a:gd name="connsiteX5" fmla="*/ 643032 w 959402"/>
              <a:gd name="connsiteY5" fmla="*/ 0 h 542607"/>
              <a:gd name="connsiteX6" fmla="*/ 959366 w 959402"/>
              <a:gd name="connsiteY6" fmla="*/ 271304 h 542607"/>
              <a:gd name="connsiteX7" fmla="*/ 643032 w 959402"/>
              <a:gd name="connsiteY7" fmla="*/ 542607 h 542607"/>
              <a:gd name="connsiteX8" fmla="*/ 643032 w 959402"/>
              <a:gd name="connsiteY8" fmla="*/ 406955 h 542607"/>
              <a:gd name="connsiteX9" fmla="*/ 642939 w 959402"/>
              <a:gd name="connsiteY9" fmla="*/ 406940 h 542607"/>
              <a:gd name="connsiteX10" fmla="*/ 642939 w 959402"/>
              <a:gd name="connsiteY10" fmla="*/ 135667 h 542607"/>
              <a:gd name="connsiteX11" fmla="*/ 643032 w 959402"/>
              <a:gd name="connsiteY11" fmla="*/ 135652 h 54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9402" h="542607">
                <a:moveTo>
                  <a:pt x="642938" y="135667"/>
                </a:moveTo>
                <a:lnTo>
                  <a:pt x="642938" y="406940"/>
                </a:lnTo>
                <a:lnTo>
                  <a:pt x="22163" y="275980"/>
                </a:lnTo>
                <a:lnTo>
                  <a:pt x="0" y="271304"/>
                </a:lnTo>
                <a:lnTo>
                  <a:pt x="22163" y="266628"/>
                </a:lnTo>
                <a:close/>
                <a:moveTo>
                  <a:pt x="643032" y="0"/>
                </a:moveTo>
                <a:lnTo>
                  <a:pt x="959366" y="271304"/>
                </a:lnTo>
                <a:cubicBezTo>
                  <a:pt x="963320" y="271304"/>
                  <a:pt x="643032" y="542607"/>
                  <a:pt x="643032" y="542607"/>
                </a:cubicBezTo>
                <a:lnTo>
                  <a:pt x="643032" y="406955"/>
                </a:lnTo>
                <a:lnTo>
                  <a:pt x="642939" y="406940"/>
                </a:lnTo>
                <a:lnTo>
                  <a:pt x="642939" y="135667"/>
                </a:lnTo>
                <a:lnTo>
                  <a:pt x="643032" y="1356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843418E8-EFAF-9EAC-995A-86D4540F4055}"/>
              </a:ext>
            </a:extLst>
          </p:cNvPr>
          <p:cNvSpPr txBox="1"/>
          <p:nvPr/>
        </p:nvSpPr>
        <p:spPr>
          <a:xfrm>
            <a:off x="7605457" y="328587"/>
            <a:ext cx="914400" cy="508125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no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Bad fit:</a:t>
            </a:r>
            <a:endParaRPr lang="en-US" noProof="0" dirty="0" err="1">
              <a:solidFill>
                <a:schemeClr val="bg2"/>
              </a:solidFill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4F524B71-3659-4BC9-CDCD-B3BE214BE639}"/>
              </a:ext>
            </a:extLst>
          </p:cNvPr>
          <p:cNvSpPr txBox="1"/>
          <p:nvPr/>
        </p:nvSpPr>
        <p:spPr>
          <a:xfrm>
            <a:off x="320326" y="3486810"/>
            <a:ext cx="1124037" cy="508125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no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Good fits:</a:t>
            </a:r>
            <a:endParaRPr lang="en-US" noProof="0" dirty="0" err="1">
              <a:solidFill>
                <a:schemeClr val="bg2"/>
              </a:solidFill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2DED2B49-33C7-9C96-42A7-018CBB924ECA}"/>
              </a:ext>
            </a:extLst>
          </p:cNvPr>
          <p:cNvGrpSpPr/>
          <p:nvPr/>
        </p:nvGrpSpPr>
        <p:grpSpPr>
          <a:xfrm>
            <a:off x="8648804" y="340211"/>
            <a:ext cx="3282846" cy="2846375"/>
            <a:chOff x="8648804" y="340211"/>
            <a:chExt cx="3282846" cy="2846375"/>
          </a:xfrm>
        </p:grpSpPr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02DA8D06-2F89-280E-6DF9-8D1041F350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1333"/>
            <a:stretch/>
          </p:blipFill>
          <p:spPr>
            <a:xfrm>
              <a:off x="8648804" y="340211"/>
              <a:ext cx="3009796" cy="2531610"/>
            </a:xfrm>
            <a:prstGeom prst="rect">
              <a:avLst/>
            </a:prstGeom>
          </p:spPr>
        </p:pic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E0E8B49C-9E91-EEF5-8A96-501CD08E5344}"/>
                </a:ext>
              </a:extLst>
            </p:cNvPr>
            <p:cNvSpPr txBox="1"/>
            <p:nvPr/>
          </p:nvSpPr>
          <p:spPr>
            <a:xfrm>
              <a:off x="9117114" y="2817254"/>
              <a:ext cx="28145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pc="-20" dirty="0">
                  <a:latin typeface="Arial" panose="020B0604020202020204" pitchFamily="34" charset="0"/>
                  <a:cs typeface="Arial" panose="020B0604020202020204" pitchFamily="34" charset="0"/>
                </a:rPr>
                <a:t>Brain</a:t>
              </a:r>
              <a:r>
                <a:rPr lang="en-US" sz="1600" spc="-2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-20" dirty="0">
                  <a:latin typeface="Arial" panose="020B0604020202020204" pitchFamily="34" charset="0"/>
                  <a:cs typeface="Arial" panose="020B0604020202020204" pitchFamily="34" charset="0"/>
                </a:rPr>
                <a:t>Natriuretic Peptide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043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D854D-1BEB-B61E-516C-733DC1961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44A19C7-FB0C-3DF5-48DE-B769DA90D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Copulas</a:t>
            </a:r>
          </a:p>
          <a:p>
            <a:pPr lvl="1"/>
            <a:r>
              <a:rPr lang="en-US" dirty="0"/>
              <a:t>can simulate </a:t>
            </a:r>
            <a:r>
              <a:rPr lang="en-US" b="1" dirty="0"/>
              <a:t>realistic patients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distribution-based</a:t>
            </a:r>
          </a:p>
          <a:p>
            <a:pPr lvl="1"/>
            <a:r>
              <a:rPr lang="en-US" dirty="0"/>
              <a:t>can be used to </a:t>
            </a:r>
            <a:r>
              <a:rPr lang="en-US" b="1" dirty="0"/>
              <a:t>share distributions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9FCF1B-7AE7-9AF7-66EA-82869E673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0A1445-BC4C-4131-9CC0-DEB80E3ED58F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77D49FC-7244-CCF0-5EF8-34DC01142DBA}"/>
              </a:ext>
            </a:extLst>
          </p:cNvPr>
          <p:cNvSpPr txBox="1"/>
          <p:nvPr/>
        </p:nvSpPr>
        <p:spPr>
          <a:xfrm>
            <a:off x="6862813" y="1112290"/>
            <a:ext cx="5008575" cy="2032754"/>
          </a:xfrm>
          <a:prstGeom prst="roundRect">
            <a:avLst>
              <a:gd name="adj" fmla="val 9342"/>
            </a:avLst>
          </a:prstGeom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let us know if you want to </a:t>
            </a: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collaborate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creating virtual patient populations!</a:t>
            </a:r>
          </a:p>
          <a:p>
            <a:pPr algn="ctr"/>
            <a:r>
              <a:rPr lang="en-US" sz="2400" dirty="0">
                <a:solidFill>
                  <a:srgbClr val="243D8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l.b.zwep@lacdr.leidenuniv.nl</a:t>
            </a:r>
            <a:endParaRPr lang="en-US" sz="2400" dirty="0">
              <a:solidFill>
                <a:srgbClr val="243D8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solidFill>
                  <a:srgbClr val="243D8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coen.vanhasselt@lacdr.leidenuniv.nl</a:t>
            </a:r>
            <a:r>
              <a:rPr lang="en-US" sz="2400" dirty="0">
                <a:solidFill>
                  <a:srgbClr val="243D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842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5DA3B5D-3BE8-4265-9193-89FE29DA6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16624"/>
            <a:ext cx="12191999" cy="848172"/>
          </a:xfrm>
        </p:spPr>
        <p:txBody>
          <a:bodyPr anchor="t"/>
          <a:lstStyle/>
          <a:p>
            <a:pPr algn="ctr"/>
            <a:r>
              <a:rPr lang="en-US" sz="4400" dirty="0"/>
              <a:t>Thank you for your attention!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A7340B-53F4-47D3-A77C-3653DB7DC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0A1445-BC4C-4131-9CC0-DEB80E3ED58F}" type="slidenum">
              <a:rPr lang="en-US" smtClean="0"/>
              <a:t>16</a:t>
            </a:fld>
            <a:endParaRPr lang="en-US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7802665-0063-9EC5-519C-CA517B79FB00}"/>
              </a:ext>
            </a:extLst>
          </p:cNvPr>
          <p:cNvSpPr txBox="1">
            <a:spLocks/>
          </p:cNvSpPr>
          <p:nvPr/>
        </p:nvSpPr>
        <p:spPr>
          <a:xfrm>
            <a:off x="404452" y="404664"/>
            <a:ext cx="11068680" cy="4320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3943" rtl="0" eaLnBrk="1" latinLnBrk="0" hangingPunct="1">
              <a:spcBef>
                <a:spcPct val="0"/>
              </a:spcBef>
              <a:buNone/>
              <a:defRPr sz="3998" b="1" i="0" kern="120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Acknowledgements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527020-F2B8-BC6A-2CC4-A1D87E1AF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452" y="1252836"/>
            <a:ext cx="11383094" cy="4157364"/>
          </a:xfrm>
        </p:spPr>
        <p:txBody>
          <a:bodyPr numCol="1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Coen van Hasselt (LACDR)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Jacqueline Meulman (LUXs data science)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Tingjie Guo (LACDR)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Thomas Nagler (LMU Munich)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LACDR – Systems Pharmacology and Pharmacy division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94DDBA6-3350-C19D-0E93-9BF65F53F00C}"/>
              </a:ext>
            </a:extLst>
          </p:cNvPr>
          <p:cNvSpPr txBox="1"/>
          <p:nvPr/>
        </p:nvSpPr>
        <p:spPr>
          <a:xfrm>
            <a:off x="6862813" y="1112290"/>
            <a:ext cx="5008575" cy="2032754"/>
          </a:xfrm>
          <a:prstGeom prst="roundRect">
            <a:avLst>
              <a:gd name="adj" fmla="val 9342"/>
            </a:avLst>
          </a:prstGeom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let us know if you want to </a:t>
            </a: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collaborate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creating virtual patient populations!</a:t>
            </a:r>
          </a:p>
          <a:p>
            <a:pPr algn="ctr"/>
            <a:r>
              <a:rPr lang="en-US" sz="2400" dirty="0">
                <a:solidFill>
                  <a:srgbClr val="243D8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l.b.zwep@lacdr.leidenuniv.nl</a:t>
            </a:r>
            <a:endParaRPr lang="en-US" sz="2400" dirty="0">
              <a:solidFill>
                <a:srgbClr val="243D8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solidFill>
                  <a:srgbClr val="243D8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coen.vanhasselt@lacdr.leidenuniv.nl</a:t>
            </a:r>
            <a:r>
              <a:rPr lang="en-US" sz="2400" dirty="0">
                <a:solidFill>
                  <a:srgbClr val="243D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85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F3188-3F66-CB67-6235-06AF5F42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Covariate simulation in pharmacometrics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B5CC7D1-84F9-9060-54DE-C515E5B03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4452" y="5027767"/>
            <a:ext cx="11383094" cy="13545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How do we simulate </a:t>
            </a:r>
            <a:r>
              <a:rPr lang="en-US" sz="3200" b="1" i="1" dirty="0"/>
              <a:t>realistic</a:t>
            </a:r>
            <a:r>
              <a:rPr lang="en-US" sz="3200" dirty="0"/>
              <a:t> patient covariate sets?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9CF8F0-8A2B-3264-EF5B-F601E06B1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0A1445-BC4C-4131-9CC0-DEB80E3ED58F}" type="slidenum">
              <a:rPr lang="en-US" smtClean="0"/>
              <a:t>2</a:t>
            </a:fld>
            <a:endParaRPr lang="en-US"/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B1CA6160-FEAF-5333-03FB-B3DB3884C68A}"/>
              </a:ext>
            </a:extLst>
          </p:cNvPr>
          <p:cNvSpPr/>
          <p:nvPr/>
        </p:nvSpPr>
        <p:spPr>
          <a:xfrm>
            <a:off x="152932" y="2441365"/>
            <a:ext cx="1257883" cy="475506"/>
          </a:xfrm>
          <a:prstGeom prst="roundRect">
            <a:avLst>
              <a:gd name="adj" fmla="val 8655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44" name="Vrije vorm: vorm 43">
            <a:extLst>
              <a:ext uri="{FF2B5EF4-FFF2-40B4-BE49-F238E27FC236}">
                <a16:creationId xmlns:a16="http://schemas.microsoft.com/office/drawing/2014/main" id="{D73872C5-9C01-2266-7B72-521AA46DEB97}"/>
              </a:ext>
            </a:extLst>
          </p:cNvPr>
          <p:cNvSpPr/>
          <p:nvPr/>
        </p:nvSpPr>
        <p:spPr>
          <a:xfrm>
            <a:off x="6795390" y="2404139"/>
            <a:ext cx="959402" cy="542607"/>
          </a:xfrm>
          <a:custGeom>
            <a:avLst/>
            <a:gdLst>
              <a:gd name="connsiteX0" fmla="*/ 642938 w 959402"/>
              <a:gd name="connsiteY0" fmla="*/ 135667 h 542607"/>
              <a:gd name="connsiteX1" fmla="*/ 642938 w 959402"/>
              <a:gd name="connsiteY1" fmla="*/ 406940 h 542607"/>
              <a:gd name="connsiteX2" fmla="*/ 22163 w 959402"/>
              <a:gd name="connsiteY2" fmla="*/ 275980 h 542607"/>
              <a:gd name="connsiteX3" fmla="*/ 0 w 959402"/>
              <a:gd name="connsiteY3" fmla="*/ 271304 h 542607"/>
              <a:gd name="connsiteX4" fmla="*/ 22163 w 959402"/>
              <a:gd name="connsiteY4" fmla="*/ 266628 h 542607"/>
              <a:gd name="connsiteX5" fmla="*/ 643032 w 959402"/>
              <a:gd name="connsiteY5" fmla="*/ 0 h 542607"/>
              <a:gd name="connsiteX6" fmla="*/ 959366 w 959402"/>
              <a:gd name="connsiteY6" fmla="*/ 271304 h 542607"/>
              <a:gd name="connsiteX7" fmla="*/ 643032 w 959402"/>
              <a:gd name="connsiteY7" fmla="*/ 542607 h 542607"/>
              <a:gd name="connsiteX8" fmla="*/ 643032 w 959402"/>
              <a:gd name="connsiteY8" fmla="*/ 406955 h 542607"/>
              <a:gd name="connsiteX9" fmla="*/ 642939 w 959402"/>
              <a:gd name="connsiteY9" fmla="*/ 406940 h 542607"/>
              <a:gd name="connsiteX10" fmla="*/ 642939 w 959402"/>
              <a:gd name="connsiteY10" fmla="*/ 135667 h 542607"/>
              <a:gd name="connsiteX11" fmla="*/ 643032 w 959402"/>
              <a:gd name="connsiteY11" fmla="*/ 135652 h 54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9402" h="542607">
                <a:moveTo>
                  <a:pt x="642938" y="135667"/>
                </a:moveTo>
                <a:lnTo>
                  <a:pt x="642938" y="406940"/>
                </a:lnTo>
                <a:lnTo>
                  <a:pt x="22163" y="275980"/>
                </a:lnTo>
                <a:lnTo>
                  <a:pt x="0" y="271304"/>
                </a:lnTo>
                <a:lnTo>
                  <a:pt x="22163" y="266628"/>
                </a:lnTo>
                <a:close/>
                <a:moveTo>
                  <a:pt x="643032" y="0"/>
                </a:moveTo>
                <a:lnTo>
                  <a:pt x="959366" y="271304"/>
                </a:lnTo>
                <a:cubicBezTo>
                  <a:pt x="963320" y="271304"/>
                  <a:pt x="643032" y="542607"/>
                  <a:pt x="643032" y="542607"/>
                </a:cubicBezTo>
                <a:lnTo>
                  <a:pt x="643032" y="406955"/>
                </a:lnTo>
                <a:lnTo>
                  <a:pt x="642939" y="406940"/>
                </a:lnTo>
                <a:lnTo>
                  <a:pt x="642939" y="135667"/>
                </a:lnTo>
                <a:lnTo>
                  <a:pt x="643032" y="1356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5" descr="Pijl: lichte curve">
            <a:extLst>
              <a:ext uri="{FF2B5EF4-FFF2-40B4-BE49-F238E27FC236}">
                <a16:creationId xmlns:a16="http://schemas.microsoft.com/office/drawing/2014/main" id="{3135AFA4-B035-A90D-85CC-D0C24A180970}"/>
              </a:ext>
            </a:extLst>
          </p:cNvPr>
          <p:cNvSpPr/>
          <p:nvPr/>
        </p:nvSpPr>
        <p:spPr>
          <a:xfrm>
            <a:off x="1220048" y="2944260"/>
            <a:ext cx="914358" cy="557480"/>
          </a:xfrm>
          <a:custGeom>
            <a:avLst/>
            <a:gdLst>
              <a:gd name="connsiteX0" fmla="*/ 1086512 w 1086546"/>
              <a:gd name="connsiteY0" fmla="*/ 278740 h 557480"/>
              <a:gd name="connsiteX1" fmla="*/ 790191 w 1086546"/>
              <a:gd name="connsiteY1" fmla="*/ 0 h 557480"/>
              <a:gd name="connsiteX2" fmla="*/ 790191 w 1086546"/>
              <a:gd name="connsiteY2" fmla="*/ 174213 h 557480"/>
              <a:gd name="connsiteX3" fmla="*/ 0 w 1086546"/>
              <a:gd name="connsiteY3" fmla="*/ 174213 h 557480"/>
              <a:gd name="connsiteX4" fmla="*/ 790191 w 1086546"/>
              <a:gd name="connsiteY4" fmla="*/ 441338 h 557480"/>
              <a:gd name="connsiteX5" fmla="*/ 790191 w 1086546"/>
              <a:gd name="connsiteY5" fmla="*/ 557480 h 557480"/>
              <a:gd name="connsiteX6" fmla="*/ 1086512 w 1086546"/>
              <a:gd name="connsiteY6" fmla="*/ 278740 h 55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546" h="557480">
                <a:moveTo>
                  <a:pt x="1086512" y="278740"/>
                </a:moveTo>
                <a:cubicBezTo>
                  <a:pt x="1090216" y="278740"/>
                  <a:pt x="790191" y="0"/>
                  <a:pt x="790191" y="0"/>
                </a:cubicBezTo>
                <a:lnTo>
                  <a:pt x="790191" y="174213"/>
                </a:lnTo>
                <a:cubicBezTo>
                  <a:pt x="593878" y="257835"/>
                  <a:pt x="0" y="174213"/>
                  <a:pt x="0" y="174213"/>
                </a:cubicBezTo>
                <a:cubicBezTo>
                  <a:pt x="0" y="174213"/>
                  <a:pt x="421023" y="477342"/>
                  <a:pt x="790191" y="441338"/>
                </a:cubicBezTo>
                <a:lnTo>
                  <a:pt x="790191" y="557480"/>
                </a:lnTo>
                <a:lnTo>
                  <a:pt x="1086512" y="278740"/>
                </a:lnTo>
                <a:close/>
              </a:path>
            </a:pathLst>
          </a:custGeom>
          <a:solidFill>
            <a:schemeClr val="tx2"/>
          </a:solidFill>
          <a:ln w="123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6" descr="Pijl: lichte curve">
            <a:extLst>
              <a:ext uri="{FF2B5EF4-FFF2-40B4-BE49-F238E27FC236}">
                <a16:creationId xmlns:a16="http://schemas.microsoft.com/office/drawing/2014/main" id="{EAB320C3-35CF-D17E-75AC-B5437E0B48D8}"/>
              </a:ext>
            </a:extLst>
          </p:cNvPr>
          <p:cNvSpPr/>
          <p:nvPr/>
        </p:nvSpPr>
        <p:spPr>
          <a:xfrm flipV="1">
            <a:off x="1220048" y="1906052"/>
            <a:ext cx="914358" cy="557480"/>
          </a:xfrm>
          <a:custGeom>
            <a:avLst/>
            <a:gdLst>
              <a:gd name="connsiteX0" fmla="*/ 1086512 w 1086546"/>
              <a:gd name="connsiteY0" fmla="*/ 278740 h 557480"/>
              <a:gd name="connsiteX1" fmla="*/ 790191 w 1086546"/>
              <a:gd name="connsiteY1" fmla="*/ 0 h 557480"/>
              <a:gd name="connsiteX2" fmla="*/ 790191 w 1086546"/>
              <a:gd name="connsiteY2" fmla="*/ 174213 h 557480"/>
              <a:gd name="connsiteX3" fmla="*/ 0 w 1086546"/>
              <a:gd name="connsiteY3" fmla="*/ 174213 h 557480"/>
              <a:gd name="connsiteX4" fmla="*/ 790191 w 1086546"/>
              <a:gd name="connsiteY4" fmla="*/ 441338 h 557480"/>
              <a:gd name="connsiteX5" fmla="*/ 790191 w 1086546"/>
              <a:gd name="connsiteY5" fmla="*/ 557480 h 557480"/>
              <a:gd name="connsiteX6" fmla="*/ 1086512 w 1086546"/>
              <a:gd name="connsiteY6" fmla="*/ 278740 h 55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546" h="557480">
                <a:moveTo>
                  <a:pt x="1086512" y="278740"/>
                </a:moveTo>
                <a:cubicBezTo>
                  <a:pt x="1090216" y="278740"/>
                  <a:pt x="790191" y="0"/>
                  <a:pt x="790191" y="0"/>
                </a:cubicBezTo>
                <a:lnTo>
                  <a:pt x="790191" y="174213"/>
                </a:lnTo>
                <a:cubicBezTo>
                  <a:pt x="593878" y="257835"/>
                  <a:pt x="0" y="174213"/>
                  <a:pt x="0" y="174213"/>
                </a:cubicBezTo>
                <a:cubicBezTo>
                  <a:pt x="0" y="174213"/>
                  <a:pt x="421023" y="477342"/>
                  <a:pt x="790191" y="441338"/>
                </a:cubicBezTo>
                <a:lnTo>
                  <a:pt x="790191" y="557480"/>
                </a:lnTo>
                <a:lnTo>
                  <a:pt x="1086512" y="278740"/>
                </a:lnTo>
                <a:close/>
              </a:path>
            </a:pathLst>
          </a:custGeom>
          <a:solidFill>
            <a:schemeClr val="tx2"/>
          </a:solidFill>
          <a:ln w="123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230E3BCF-5C28-FE8E-AE79-CE2BF4234AE1}"/>
              </a:ext>
            </a:extLst>
          </p:cNvPr>
          <p:cNvSpPr/>
          <p:nvPr/>
        </p:nvSpPr>
        <p:spPr>
          <a:xfrm>
            <a:off x="2147907" y="1943134"/>
            <a:ext cx="1463974" cy="475506"/>
          </a:xfrm>
          <a:prstGeom prst="roundRect">
            <a:avLst>
              <a:gd name="adj" fmla="val 8655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PK or PD</a:t>
            </a:r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208C1D83-5718-07F4-6E9F-97109AAB7D0C}"/>
              </a:ext>
            </a:extLst>
          </p:cNvPr>
          <p:cNvSpPr/>
          <p:nvPr/>
        </p:nvSpPr>
        <p:spPr>
          <a:xfrm>
            <a:off x="2147906" y="2985247"/>
            <a:ext cx="1463974" cy="475506"/>
          </a:xfrm>
          <a:prstGeom prst="roundRect">
            <a:avLst>
              <a:gd name="adj" fmla="val 8655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covariates</a:t>
            </a:r>
          </a:p>
        </p:txBody>
      </p:sp>
      <p:sp>
        <p:nvSpPr>
          <p:cNvPr id="25" name="Graphic 16" descr="Pijl: lichte curve">
            <a:extLst>
              <a:ext uri="{FF2B5EF4-FFF2-40B4-BE49-F238E27FC236}">
                <a16:creationId xmlns:a16="http://schemas.microsoft.com/office/drawing/2014/main" id="{36012C4C-8526-2192-E6C0-57157F3ACE89}"/>
              </a:ext>
            </a:extLst>
          </p:cNvPr>
          <p:cNvSpPr/>
          <p:nvPr/>
        </p:nvSpPr>
        <p:spPr>
          <a:xfrm rot="1195361" flipV="1">
            <a:off x="3676107" y="1959811"/>
            <a:ext cx="914358" cy="557480"/>
          </a:xfrm>
          <a:custGeom>
            <a:avLst/>
            <a:gdLst>
              <a:gd name="connsiteX0" fmla="*/ 1086512 w 1086546"/>
              <a:gd name="connsiteY0" fmla="*/ 278740 h 557480"/>
              <a:gd name="connsiteX1" fmla="*/ 790191 w 1086546"/>
              <a:gd name="connsiteY1" fmla="*/ 0 h 557480"/>
              <a:gd name="connsiteX2" fmla="*/ 790191 w 1086546"/>
              <a:gd name="connsiteY2" fmla="*/ 174213 h 557480"/>
              <a:gd name="connsiteX3" fmla="*/ 0 w 1086546"/>
              <a:gd name="connsiteY3" fmla="*/ 174213 h 557480"/>
              <a:gd name="connsiteX4" fmla="*/ 790191 w 1086546"/>
              <a:gd name="connsiteY4" fmla="*/ 441338 h 557480"/>
              <a:gd name="connsiteX5" fmla="*/ 790191 w 1086546"/>
              <a:gd name="connsiteY5" fmla="*/ 557480 h 557480"/>
              <a:gd name="connsiteX6" fmla="*/ 1086512 w 1086546"/>
              <a:gd name="connsiteY6" fmla="*/ 278740 h 55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546" h="557480">
                <a:moveTo>
                  <a:pt x="1086512" y="278740"/>
                </a:moveTo>
                <a:cubicBezTo>
                  <a:pt x="1090216" y="278740"/>
                  <a:pt x="790191" y="0"/>
                  <a:pt x="790191" y="0"/>
                </a:cubicBezTo>
                <a:lnTo>
                  <a:pt x="790191" y="174213"/>
                </a:lnTo>
                <a:cubicBezTo>
                  <a:pt x="593878" y="257835"/>
                  <a:pt x="0" y="174213"/>
                  <a:pt x="0" y="174213"/>
                </a:cubicBezTo>
                <a:cubicBezTo>
                  <a:pt x="0" y="174213"/>
                  <a:pt x="421023" y="477342"/>
                  <a:pt x="790191" y="441338"/>
                </a:cubicBezTo>
                <a:lnTo>
                  <a:pt x="790191" y="557480"/>
                </a:lnTo>
                <a:lnTo>
                  <a:pt x="1086512" y="278740"/>
                </a:lnTo>
                <a:close/>
              </a:path>
            </a:pathLst>
          </a:custGeom>
          <a:solidFill>
            <a:schemeClr val="tx2"/>
          </a:solidFill>
          <a:ln w="123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6" descr="Pijl: lichte curve">
            <a:extLst>
              <a:ext uri="{FF2B5EF4-FFF2-40B4-BE49-F238E27FC236}">
                <a16:creationId xmlns:a16="http://schemas.microsoft.com/office/drawing/2014/main" id="{548D2A28-6C13-5DA7-ABFF-D4F5D1B187F5}"/>
              </a:ext>
            </a:extLst>
          </p:cNvPr>
          <p:cNvSpPr/>
          <p:nvPr/>
        </p:nvSpPr>
        <p:spPr>
          <a:xfrm rot="20404639">
            <a:off x="3675232" y="2882591"/>
            <a:ext cx="914358" cy="557480"/>
          </a:xfrm>
          <a:custGeom>
            <a:avLst/>
            <a:gdLst>
              <a:gd name="connsiteX0" fmla="*/ 1086512 w 1086546"/>
              <a:gd name="connsiteY0" fmla="*/ 278740 h 557480"/>
              <a:gd name="connsiteX1" fmla="*/ 790191 w 1086546"/>
              <a:gd name="connsiteY1" fmla="*/ 0 h 557480"/>
              <a:gd name="connsiteX2" fmla="*/ 790191 w 1086546"/>
              <a:gd name="connsiteY2" fmla="*/ 174213 h 557480"/>
              <a:gd name="connsiteX3" fmla="*/ 0 w 1086546"/>
              <a:gd name="connsiteY3" fmla="*/ 174213 h 557480"/>
              <a:gd name="connsiteX4" fmla="*/ 790191 w 1086546"/>
              <a:gd name="connsiteY4" fmla="*/ 441338 h 557480"/>
              <a:gd name="connsiteX5" fmla="*/ 790191 w 1086546"/>
              <a:gd name="connsiteY5" fmla="*/ 557480 h 557480"/>
              <a:gd name="connsiteX6" fmla="*/ 1086512 w 1086546"/>
              <a:gd name="connsiteY6" fmla="*/ 278740 h 55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546" h="557480">
                <a:moveTo>
                  <a:pt x="1086512" y="278740"/>
                </a:moveTo>
                <a:cubicBezTo>
                  <a:pt x="1090216" y="278740"/>
                  <a:pt x="790191" y="0"/>
                  <a:pt x="790191" y="0"/>
                </a:cubicBezTo>
                <a:lnTo>
                  <a:pt x="790191" y="174213"/>
                </a:lnTo>
                <a:cubicBezTo>
                  <a:pt x="593878" y="257835"/>
                  <a:pt x="0" y="174213"/>
                  <a:pt x="0" y="174213"/>
                </a:cubicBezTo>
                <a:cubicBezTo>
                  <a:pt x="0" y="174213"/>
                  <a:pt x="421023" y="477342"/>
                  <a:pt x="790191" y="441338"/>
                </a:cubicBezTo>
                <a:lnTo>
                  <a:pt x="790191" y="557480"/>
                </a:lnTo>
                <a:lnTo>
                  <a:pt x="1086512" y="278740"/>
                </a:lnTo>
                <a:close/>
              </a:path>
            </a:pathLst>
          </a:custGeom>
          <a:solidFill>
            <a:schemeClr val="tx2"/>
          </a:solidFill>
          <a:ln w="123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C8726466-E2E5-2F24-7BAC-29B8CB317036}"/>
              </a:ext>
            </a:extLst>
          </p:cNvPr>
          <p:cNvSpPr/>
          <p:nvPr/>
        </p:nvSpPr>
        <p:spPr>
          <a:xfrm>
            <a:off x="4637242" y="2379365"/>
            <a:ext cx="2110268" cy="606862"/>
          </a:xfrm>
          <a:prstGeom prst="roundRect">
            <a:avLst>
              <a:gd name="adj" fmla="val 8655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pharmacometric model</a:t>
            </a:r>
          </a:p>
        </p:txBody>
      </p:sp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E6B0C401-11DE-8742-6BF8-A653CABBBBB1}"/>
              </a:ext>
            </a:extLst>
          </p:cNvPr>
          <p:cNvSpPr/>
          <p:nvPr/>
        </p:nvSpPr>
        <p:spPr>
          <a:xfrm>
            <a:off x="7791226" y="2447215"/>
            <a:ext cx="1512221" cy="475506"/>
          </a:xfrm>
          <a:prstGeom prst="roundRect">
            <a:avLst>
              <a:gd name="adj" fmla="val 8655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simulations</a:t>
            </a:r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F851748F-CBDA-03CC-DFD6-2F439B85F684}"/>
              </a:ext>
            </a:extLst>
          </p:cNvPr>
          <p:cNvSpPr/>
          <p:nvPr/>
        </p:nvSpPr>
        <p:spPr>
          <a:xfrm>
            <a:off x="10339307" y="2381537"/>
            <a:ext cx="1675766" cy="606862"/>
          </a:xfrm>
          <a:prstGeom prst="roundRect">
            <a:avLst>
              <a:gd name="adj" fmla="val 8655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optimization</a:t>
            </a:r>
          </a:p>
        </p:txBody>
      </p:sp>
      <p:sp>
        <p:nvSpPr>
          <p:cNvPr id="33" name="Vrije vorm: vorm 32">
            <a:extLst>
              <a:ext uri="{FF2B5EF4-FFF2-40B4-BE49-F238E27FC236}">
                <a16:creationId xmlns:a16="http://schemas.microsoft.com/office/drawing/2014/main" id="{12A3C154-24AF-6507-096D-FBE9F6FC9045}"/>
              </a:ext>
            </a:extLst>
          </p:cNvPr>
          <p:cNvSpPr/>
          <p:nvPr/>
        </p:nvSpPr>
        <p:spPr>
          <a:xfrm>
            <a:off x="9336788" y="2406415"/>
            <a:ext cx="959402" cy="542607"/>
          </a:xfrm>
          <a:custGeom>
            <a:avLst/>
            <a:gdLst>
              <a:gd name="connsiteX0" fmla="*/ 642938 w 959402"/>
              <a:gd name="connsiteY0" fmla="*/ 135667 h 542607"/>
              <a:gd name="connsiteX1" fmla="*/ 642938 w 959402"/>
              <a:gd name="connsiteY1" fmla="*/ 406940 h 542607"/>
              <a:gd name="connsiteX2" fmla="*/ 22163 w 959402"/>
              <a:gd name="connsiteY2" fmla="*/ 275980 h 542607"/>
              <a:gd name="connsiteX3" fmla="*/ 0 w 959402"/>
              <a:gd name="connsiteY3" fmla="*/ 271304 h 542607"/>
              <a:gd name="connsiteX4" fmla="*/ 22163 w 959402"/>
              <a:gd name="connsiteY4" fmla="*/ 266628 h 542607"/>
              <a:gd name="connsiteX5" fmla="*/ 643032 w 959402"/>
              <a:gd name="connsiteY5" fmla="*/ 0 h 542607"/>
              <a:gd name="connsiteX6" fmla="*/ 959366 w 959402"/>
              <a:gd name="connsiteY6" fmla="*/ 271304 h 542607"/>
              <a:gd name="connsiteX7" fmla="*/ 643032 w 959402"/>
              <a:gd name="connsiteY7" fmla="*/ 542607 h 542607"/>
              <a:gd name="connsiteX8" fmla="*/ 643032 w 959402"/>
              <a:gd name="connsiteY8" fmla="*/ 406955 h 542607"/>
              <a:gd name="connsiteX9" fmla="*/ 642939 w 959402"/>
              <a:gd name="connsiteY9" fmla="*/ 406940 h 542607"/>
              <a:gd name="connsiteX10" fmla="*/ 642939 w 959402"/>
              <a:gd name="connsiteY10" fmla="*/ 135667 h 542607"/>
              <a:gd name="connsiteX11" fmla="*/ 643032 w 959402"/>
              <a:gd name="connsiteY11" fmla="*/ 135652 h 54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9402" h="542607">
                <a:moveTo>
                  <a:pt x="642938" y="135667"/>
                </a:moveTo>
                <a:lnTo>
                  <a:pt x="642938" y="406940"/>
                </a:lnTo>
                <a:lnTo>
                  <a:pt x="22163" y="275980"/>
                </a:lnTo>
                <a:lnTo>
                  <a:pt x="0" y="271304"/>
                </a:lnTo>
                <a:lnTo>
                  <a:pt x="22163" y="266628"/>
                </a:lnTo>
                <a:close/>
                <a:moveTo>
                  <a:pt x="643032" y="0"/>
                </a:moveTo>
                <a:lnTo>
                  <a:pt x="959366" y="271304"/>
                </a:lnTo>
                <a:cubicBezTo>
                  <a:pt x="963320" y="271304"/>
                  <a:pt x="643032" y="542607"/>
                  <a:pt x="643032" y="542607"/>
                </a:cubicBezTo>
                <a:lnTo>
                  <a:pt x="643032" y="406955"/>
                </a:lnTo>
                <a:lnTo>
                  <a:pt x="642939" y="406940"/>
                </a:lnTo>
                <a:lnTo>
                  <a:pt x="642939" y="135667"/>
                </a:lnTo>
                <a:lnTo>
                  <a:pt x="643032" y="1356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Vrije vorm: vorm 42">
            <a:extLst>
              <a:ext uri="{FF2B5EF4-FFF2-40B4-BE49-F238E27FC236}">
                <a16:creationId xmlns:a16="http://schemas.microsoft.com/office/drawing/2014/main" id="{85FAE027-2716-833C-7C66-6BA3A26A88DA}"/>
              </a:ext>
            </a:extLst>
          </p:cNvPr>
          <p:cNvSpPr/>
          <p:nvPr/>
        </p:nvSpPr>
        <p:spPr>
          <a:xfrm rot="16200000">
            <a:off x="8213586" y="2856934"/>
            <a:ext cx="385455" cy="541905"/>
          </a:xfrm>
          <a:custGeom>
            <a:avLst/>
            <a:gdLst>
              <a:gd name="connsiteX0" fmla="*/ 0 w 315958"/>
              <a:gd name="connsiteY0" fmla="*/ 0 h 541905"/>
              <a:gd name="connsiteX1" fmla="*/ 315922 w 315958"/>
              <a:gd name="connsiteY1" fmla="*/ 270951 h 541905"/>
              <a:gd name="connsiteX2" fmla="*/ 3184 w 315958"/>
              <a:gd name="connsiteY2" fmla="*/ 539207 h 541905"/>
              <a:gd name="connsiteX3" fmla="*/ 0 w 315958"/>
              <a:gd name="connsiteY3" fmla="*/ 541905 h 541905"/>
              <a:gd name="connsiteX4" fmla="*/ 0 w 315958"/>
              <a:gd name="connsiteY4" fmla="*/ 0 h 54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958" h="541905">
                <a:moveTo>
                  <a:pt x="0" y="0"/>
                </a:moveTo>
                <a:lnTo>
                  <a:pt x="315922" y="270951"/>
                </a:lnTo>
                <a:cubicBezTo>
                  <a:pt x="319629" y="270951"/>
                  <a:pt x="38358" y="509401"/>
                  <a:pt x="3184" y="539207"/>
                </a:cubicBezTo>
                <a:lnTo>
                  <a:pt x="0" y="541905"/>
                </a:lnTo>
                <a:lnTo>
                  <a:pt x="0" y="0"/>
                </a:lnTo>
                <a:close/>
              </a:path>
            </a:pathLst>
          </a:custGeom>
          <a:solidFill>
            <a:srgbClr val="859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70725340-BBE9-9919-B8B5-3BFBF28C3587}"/>
              </a:ext>
            </a:extLst>
          </p:cNvPr>
          <p:cNvSpPr/>
          <p:nvPr/>
        </p:nvSpPr>
        <p:spPr>
          <a:xfrm rot="10800000">
            <a:off x="3619505" y="3219612"/>
            <a:ext cx="4903036" cy="464865"/>
          </a:xfrm>
          <a:custGeom>
            <a:avLst/>
            <a:gdLst>
              <a:gd name="connsiteX0" fmla="*/ 366087 w 714836"/>
              <a:gd name="connsiteY0" fmla="*/ 903 h 411945"/>
              <a:gd name="connsiteX1" fmla="*/ 580534 w 714836"/>
              <a:gd name="connsiteY1" fmla="*/ 76314 h 411945"/>
              <a:gd name="connsiteX2" fmla="*/ 714836 w 714836"/>
              <a:gd name="connsiteY2" fmla="*/ 318249 h 411945"/>
              <a:gd name="connsiteX3" fmla="*/ 603394 w 714836"/>
              <a:gd name="connsiteY3" fmla="*/ 144894 h 411945"/>
              <a:gd name="connsiteX4" fmla="*/ 400511 w 714836"/>
              <a:gd name="connsiteY4" fmla="*/ 110604 h 411945"/>
              <a:gd name="connsiteX5" fmla="*/ 244301 w 714836"/>
              <a:gd name="connsiteY5" fmla="*/ 232524 h 411945"/>
              <a:gd name="connsiteX6" fmla="*/ 213583 w 714836"/>
              <a:gd name="connsiteY6" fmla="*/ 320750 h 411945"/>
              <a:gd name="connsiteX7" fmla="*/ 210142 w 714836"/>
              <a:gd name="connsiteY7" fmla="*/ 411945 h 411945"/>
              <a:gd name="connsiteX8" fmla="*/ 437 w 714836"/>
              <a:gd name="connsiteY8" fmla="*/ 411945 h 411945"/>
              <a:gd name="connsiteX9" fmla="*/ 0 w 714836"/>
              <a:gd name="connsiteY9" fmla="*/ 350322 h 411945"/>
              <a:gd name="connsiteX10" fmla="*/ 48086 w 714836"/>
              <a:gd name="connsiteY10" fmla="*/ 167754 h 411945"/>
              <a:gd name="connsiteX11" fmla="*/ 289069 w 714836"/>
              <a:gd name="connsiteY11" fmla="*/ 2972 h 411945"/>
              <a:gd name="connsiteX12" fmla="*/ 366087 w 714836"/>
              <a:gd name="connsiteY12" fmla="*/ 903 h 411945"/>
              <a:gd name="connsiteX0" fmla="*/ 367686 w 716435"/>
              <a:gd name="connsiteY0" fmla="*/ 903 h 419089"/>
              <a:gd name="connsiteX1" fmla="*/ 582133 w 716435"/>
              <a:gd name="connsiteY1" fmla="*/ 76314 h 419089"/>
              <a:gd name="connsiteX2" fmla="*/ 716435 w 716435"/>
              <a:gd name="connsiteY2" fmla="*/ 318249 h 419089"/>
              <a:gd name="connsiteX3" fmla="*/ 604993 w 716435"/>
              <a:gd name="connsiteY3" fmla="*/ 144894 h 419089"/>
              <a:gd name="connsiteX4" fmla="*/ 402110 w 716435"/>
              <a:gd name="connsiteY4" fmla="*/ 110604 h 419089"/>
              <a:gd name="connsiteX5" fmla="*/ 245900 w 716435"/>
              <a:gd name="connsiteY5" fmla="*/ 232524 h 419089"/>
              <a:gd name="connsiteX6" fmla="*/ 215182 w 716435"/>
              <a:gd name="connsiteY6" fmla="*/ 320750 h 419089"/>
              <a:gd name="connsiteX7" fmla="*/ 211741 w 716435"/>
              <a:gd name="connsiteY7" fmla="*/ 411945 h 419089"/>
              <a:gd name="connsiteX8" fmla="*/ 8 w 716435"/>
              <a:gd name="connsiteY8" fmla="*/ 419089 h 419089"/>
              <a:gd name="connsiteX9" fmla="*/ 1599 w 716435"/>
              <a:gd name="connsiteY9" fmla="*/ 350322 h 419089"/>
              <a:gd name="connsiteX10" fmla="*/ 49685 w 716435"/>
              <a:gd name="connsiteY10" fmla="*/ 167754 h 419089"/>
              <a:gd name="connsiteX11" fmla="*/ 290668 w 716435"/>
              <a:gd name="connsiteY11" fmla="*/ 2972 h 419089"/>
              <a:gd name="connsiteX12" fmla="*/ 367686 w 716435"/>
              <a:gd name="connsiteY12" fmla="*/ 903 h 419089"/>
              <a:gd name="connsiteX0" fmla="*/ 367686 w 716435"/>
              <a:gd name="connsiteY0" fmla="*/ 903 h 419089"/>
              <a:gd name="connsiteX1" fmla="*/ 582133 w 716435"/>
              <a:gd name="connsiteY1" fmla="*/ 76314 h 419089"/>
              <a:gd name="connsiteX2" fmla="*/ 716435 w 716435"/>
              <a:gd name="connsiteY2" fmla="*/ 318249 h 419089"/>
              <a:gd name="connsiteX3" fmla="*/ 604993 w 716435"/>
              <a:gd name="connsiteY3" fmla="*/ 144894 h 419089"/>
              <a:gd name="connsiteX4" fmla="*/ 402110 w 716435"/>
              <a:gd name="connsiteY4" fmla="*/ 110604 h 419089"/>
              <a:gd name="connsiteX5" fmla="*/ 245900 w 716435"/>
              <a:gd name="connsiteY5" fmla="*/ 232524 h 419089"/>
              <a:gd name="connsiteX6" fmla="*/ 215182 w 716435"/>
              <a:gd name="connsiteY6" fmla="*/ 320750 h 419089"/>
              <a:gd name="connsiteX7" fmla="*/ 29875 w 716435"/>
              <a:gd name="connsiteY7" fmla="*/ 414327 h 419089"/>
              <a:gd name="connsiteX8" fmla="*/ 8 w 716435"/>
              <a:gd name="connsiteY8" fmla="*/ 419089 h 419089"/>
              <a:gd name="connsiteX9" fmla="*/ 1599 w 716435"/>
              <a:gd name="connsiteY9" fmla="*/ 350322 h 419089"/>
              <a:gd name="connsiteX10" fmla="*/ 49685 w 716435"/>
              <a:gd name="connsiteY10" fmla="*/ 167754 h 419089"/>
              <a:gd name="connsiteX11" fmla="*/ 290668 w 716435"/>
              <a:gd name="connsiteY11" fmla="*/ 2972 h 419089"/>
              <a:gd name="connsiteX12" fmla="*/ 367686 w 716435"/>
              <a:gd name="connsiteY12" fmla="*/ 903 h 419089"/>
              <a:gd name="connsiteX0" fmla="*/ 367686 w 716435"/>
              <a:gd name="connsiteY0" fmla="*/ 903 h 419090"/>
              <a:gd name="connsiteX1" fmla="*/ 582133 w 716435"/>
              <a:gd name="connsiteY1" fmla="*/ 76314 h 419090"/>
              <a:gd name="connsiteX2" fmla="*/ 716435 w 716435"/>
              <a:gd name="connsiteY2" fmla="*/ 318249 h 419090"/>
              <a:gd name="connsiteX3" fmla="*/ 604993 w 716435"/>
              <a:gd name="connsiteY3" fmla="*/ 144894 h 419090"/>
              <a:gd name="connsiteX4" fmla="*/ 402110 w 716435"/>
              <a:gd name="connsiteY4" fmla="*/ 110604 h 419090"/>
              <a:gd name="connsiteX5" fmla="*/ 245900 w 716435"/>
              <a:gd name="connsiteY5" fmla="*/ 232524 h 419090"/>
              <a:gd name="connsiteX6" fmla="*/ 215182 w 716435"/>
              <a:gd name="connsiteY6" fmla="*/ 320750 h 419090"/>
              <a:gd name="connsiteX7" fmla="*/ 31903 w 716435"/>
              <a:gd name="connsiteY7" fmla="*/ 419090 h 419090"/>
              <a:gd name="connsiteX8" fmla="*/ 8 w 716435"/>
              <a:gd name="connsiteY8" fmla="*/ 419089 h 419090"/>
              <a:gd name="connsiteX9" fmla="*/ 1599 w 716435"/>
              <a:gd name="connsiteY9" fmla="*/ 350322 h 419090"/>
              <a:gd name="connsiteX10" fmla="*/ 49685 w 716435"/>
              <a:gd name="connsiteY10" fmla="*/ 167754 h 419090"/>
              <a:gd name="connsiteX11" fmla="*/ 290668 w 716435"/>
              <a:gd name="connsiteY11" fmla="*/ 2972 h 419090"/>
              <a:gd name="connsiteX12" fmla="*/ 367686 w 716435"/>
              <a:gd name="connsiteY12" fmla="*/ 903 h 419090"/>
              <a:gd name="connsiteX0" fmla="*/ 367686 w 716435"/>
              <a:gd name="connsiteY0" fmla="*/ 903 h 419090"/>
              <a:gd name="connsiteX1" fmla="*/ 582133 w 716435"/>
              <a:gd name="connsiteY1" fmla="*/ 76314 h 419090"/>
              <a:gd name="connsiteX2" fmla="*/ 716435 w 716435"/>
              <a:gd name="connsiteY2" fmla="*/ 318249 h 419090"/>
              <a:gd name="connsiteX3" fmla="*/ 604993 w 716435"/>
              <a:gd name="connsiteY3" fmla="*/ 144894 h 419090"/>
              <a:gd name="connsiteX4" fmla="*/ 402110 w 716435"/>
              <a:gd name="connsiteY4" fmla="*/ 110604 h 419090"/>
              <a:gd name="connsiteX5" fmla="*/ 245900 w 716435"/>
              <a:gd name="connsiteY5" fmla="*/ 232524 h 419090"/>
              <a:gd name="connsiteX6" fmla="*/ 32302 w 716435"/>
              <a:gd name="connsiteY6" fmla="*/ 330275 h 419090"/>
              <a:gd name="connsiteX7" fmla="*/ 31903 w 716435"/>
              <a:gd name="connsiteY7" fmla="*/ 419090 h 419090"/>
              <a:gd name="connsiteX8" fmla="*/ 8 w 716435"/>
              <a:gd name="connsiteY8" fmla="*/ 419089 h 419090"/>
              <a:gd name="connsiteX9" fmla="*/ 1599 w 716435"/>
              <a:gd name="connsiteY9" fmla="*/ 350322 h 419090"/>
              <a:gd name="connsiteX10" fmla="*/ 49685 w 716435"/>
              <a:gd name="connsiteY10" fmla="*/ 167754 h 419090"/>
              <a:gd name="connsiteX11" fmla="*/ 290668 w 716435"/>
              <a:gd name="connsiteY11" fmla="*/ 2972 h 419090"/>
              <a:gd name="connsiteX12" fmla="*/ 367686 w 716435"/>
              <a:gd name="connsiteY12" fmla="*/ 903 h 419090"/>
              <a:gd name="connsiteX0" fmla="*/ 367686 w 716435"/>
              <a:gd name="connsiteY0" fmla="*/ 903 h 419090"/>
              <a:gd name="connsiteX1" fmla="*/ 582133 w 716435"/>
              <a:gd name="connsiteY1" fmla="*/ 76314 h 419090"/>
              <a:gd name="connsiteX2" fmla="*/ 716435 w 716435"/>
              <a:gd name="connsiteY2" fmla="*/ 318249 h 419090"/>
              <a:gd name="connsiteX3" fmla="*/ 604993 w 716435"/>
              <a:gd name="connsiteY3" fmla="*/ 144894 h 419090"/>
              <a:gd name="connsiteX4" fmla="*/ 402110 w 716435"/>
              <a:gd name="connsiteY4" fmla="*/ 110604 h 419090"/>
              <a:gd name="connsiteX5" fmla="*/ 89725 w 716435"/>
              <a:gd name="connsiteY5" fmla="*/ 196805 h 419090"/>
              <a:gd name="connsiteX6" fmla="*/ 32302 w 716435"/>
              <a:gd name="connsiteY6" fmla="*/ 330275 h 419090"/>
              <a:gd name="connsiteX7" fmla="*/ 31903 w 716435"/>
              <a:gd name="connsiteY7" fmla="*/ 419090 h 419090"/>
              <a:gd name="connsiteX8" fmla="*/ 8 w 716435"/>
              <a:gd name="connsiteY8" fmla="*/ 419089 h 419090"/>
              <a:gd name="connsiteX9" fmla="*/ 1599 w 716435"/>
              <a:gd name="connsiteY9" fmla="*/ 350322 h 419090"/>
              <a:gd name="connsiteX10" fmla="*/ 49685 w 716435"/>
              <a:gd name="connsiteY10" fmla="*/ 167754 h 419090"/>
              <a:gd name="connsiteX11" fmla="*/ 290668 w 716435"/>
              <a:gd name="connsiteY11" fmla="*/ 2972 h 419090"/>
              <a:gd name="connsiteX12" fmla="*/ 367686 w 716435"/>
              <a:gd name="connsiteY12" fmla="*/ 903 h 419090"/>
              <a:gd name="connsiteX0" fmla="*/ 367686 w 716435"/>
              <a:gd name="connsiteY0" fmla="*/ 51 h 418238"/>
              <a:gd name="connsiteX1" fmla="*/ 582133 w 716435"/>
              <a:gd name="connsiteY1" fmla="*/ 75462 h 418238"/>
              <a:gd name="connsiteX2" fmla="*/ 716435 w 716435"/>
              <a:gd name="connsiteY2" fmla="*/ 317397 h 418238"/>
              <a:gd name="connsiteX3" fmla="*/ 604993 w 716435"/>
              <a:gd name="connsiteY3" fmla="*/ 144042 h 418238"/>
              <a:gd name="connsiteX4" fmla="*/ 402110 w 716435"/>
              <a:gd name="connsiteY4" fmla="*/ 109752 h 418238"/>
              <a:gd name="connsiteX5" fmla="*/ 89725 w 716435"/>
              <a:gd name="connsiteY5" fmla="*/ 195953 h 418238"/>
              <a:gd name="connsiteX6" fmla="*/ 32302 w 716435"/>
              <a:gd name="connsiteY6" fmla="*/ 329423 h 418238"/>
              <a:gd name="connsiteX7" fmla="*/ 31903 w 716435"/>
              <a:gd name="connsiteY7" fmla="*/ 418238 h 418238"/>
              <a:gd name="connsiteX8" fmla="*/ 8 w 716435"/>
              <a:gd name="connsiteY8" fmla="*/ 418237 h 418238"/>
              <a:gd name="connsiteX9" fmla="*/ 1599 w 716435"/>
              <a:gd name="connsiteY9" fmla="*/ 349470 h 418238"/>
              <a:gd name="connsiteX10" fmla="*/ 49685 w 716435"/>
              <a:gd name="connsiteY10" fmla="*/ 166902 h 418238"/>
              <a:gd name="connsiteX11" fmla="*/ 153085 w 716435"/>
              <a:gd name="connsiteY11" fmla="*/ 42602 h 418238"/>
              <a:gd name="connsiteX12" fmla="*/ 367686 w 716435"/>
              <a:gd name="connsiteY12" fmla="*/ 51 h 418238"/>
              <a:gd name="connsiteX0" fmla="*/ 367686 w 716435"/>
              <a:gd name="connsiteY0" fmla="*/ 51 h 418238"/>
              <a:gd name="connsiteX1" fmla="*/ 582133 w 716435"/>
              <a:gd name="connsiteY1" fmla="*/ 75462 h 418238"/>
              <a:gd name="connsiteX2" fmla="*/ 716435 w 716435"/>
              <a:gd name="connsiteY2" fmla="*/ 317397 h 418238"/>
              <a:gd name="connsiteX3" fmla="*/ 604993 w 716435"/>
              <a:gd name="connsiteY3" fmla="*/ 144042 h 418238"/>
              <a:gd name="connsiteX4" fmla="*/ 402110 w 716435"/>
              <a:gd name="connsiteY4" fmla="*/ 109752 h 418238"/>
              <a:gd name="connsiteX5" fmla="*/ 89725 w 716435"/>
              <a:gd name="connsiteY5" fmla="*/ 195953 h 418238"/>
              <a:gd name="connsiteX6" fmla="*/ 32302 w 716435"/>
              <a:gd name="connsiteY6" fmla="*/ 329423 h 418238"/>
              <a:gd name="connsiteX7" fmla="*/ 31903 w 716435"/>
              <a:gd name="connsiteY7" fmla="*/ 418238 h 418238"/>
              <a:gd name="connsiteX8" fmla="*/ 8 w 716435"/>
              <a:gd name="connsiteY8" fmla="*/ 418237 h 418238"/>
              <a:gd name="connsiteX9" fmla="*/ 1599 w 716435"/>
              <a:gd name="connsiteY9" fmla="*/ 349470 h 418238"/>
              <a:gd name="connsiteX10" fmla="*/ 33121 w 716435"/>
              <a:gd name="connsiteY10" fmla="*/ 102608 h 418238"/>
              <a:gd name="connsiteX11" fmla="*/ 153085 w 716435"/>
              <a:gd name="connsiteY11" fmla="*/ 42602 h 418238"/>
              <a:gd name="connsiteX12" fmla="*/ 367686 w 716435"/>
              <a:gd name="connsiteY12" fmla="*/ 51 h 418238"/>
              <a:gd name="connsiteX0" fmla="*/ 367777 w 716526"/>
              <a:gd name="connsiteY0" fmla="*/ 51 h 418238"/>
              <a:gd name="connsiteX1" fmla="*/ 582224 w 716526"/>
              <a:gd name="connsiteY1" fmla="*/ 75462 h 418238"/>
              <a:gd name="connsiteX2" fmla="*/ 716526 w 716526"/>
              <a:gd name="connsiteY2" fmla="*/ 317397 h 418238"/>
              <a:gd name="connsiteX3" fmla="*/ 605084 w 716526"/>
              <a:gd name="connsiteY3" fmla="*/ 144042 h 418238"/>
              <a:gd name="connsiteX4" fmla="*/ 402201 w 716526"/>
              <a:gd name="connsiteY4" fmla="*/ 109752 h 418238"/>
              <a:gd name="connsiteX5" fmla="*/ 89816 w 716526"/>
              <a:gd name="connsiteY5" fmla="*/ 195953 h 418238"/>
              <a:gd name="connsiteX6" fmla="*/ 32393 w 716526"/>
              <a:gd name="connsiteY6" fmla="*/ 329423 h 418238"/>
              <a:gd name="connsiteX7" fmla="*/ 31994 w 716526"/>
              <a:gd name="connsiteY7" fmla="*/ 418238 h 418238"/>
              <a:gd name="connsiteX8" fmla="*/ 99 w 716526"/>
              <a:gd name="connsiteY8" fmla="*/ 418237 h 418238"/>
              <a:gd name="connsiteX9" fmla="*/ 0 w 716526"/>
              <a:gd name="connsiteY9" fmla="*/ 349470 h 418238"/>
              <a:gd name="connsiteX10" fmla="*/ 33212 w 716526"/>
              <a:gd name="connsiteY10" fmla="*/ 102608 h 418238"/>
              <a:gd name="connsiteX11" fmla="*/ 153176 w 716526"/>
              <a:gd name="connsiteY11" fmla="*/ 42602 h 418238"/>
              <a:gd name="connsiteX12" fmla="*/ 367777 w 716526"/>
              <a:gd name="connsiteY12" fmla="*/ 51 h 418238"/>
              <a:gd name="connsiteX0" fmla="*/ 367777 w 716526"/>
              <a:gd name="connsiteY0" fmla="*/ 69 h 418256"/>
              <a:gd name="connsiteX1" fmla="*/ 582224 w 716526"/>
              <a:gd name="connsiteY1" fmla="*/ 75480 h 418256"/>
              <a:gd name="connsiteX2" fmla="*/ 716526 w 716526"/>
              <a:gd name="connsiteY2" fmla="*/ 317415 h 418256"/>
              <a:gd name="connsiteX3" fmla="*/ 605084 w 716526"/>
              <a:gd name="connsiteY3" fmla="*/ 144060 h 418256"/>
              <a:gd name="connsiteX4" fmla="*/ 402201 w 716526"/>
              <a:gd name="connsiteY4" fmla="*/ 109770 h 418256"/>
              <a:gd name="connsiteX5" fmla="*/ 89816 w 716526"/>
              <a:gd name="connsiteY5" fmla="*/ 195971 h 418256"/>
              <a:gd name="connsiteX6" fmla="*/ 32393 w 716526"/>
              <a:gd name="connsiteY6" fmla="*/ 329441 h 418256"/>
              <a:gd name="connsiteX7" fmla="*/ 31994 w 716526"/>
              <a:gd name="connsiteY7" fmla="*/ 418256 h 418256"/>
              <a:gd name="connsiteX8" fmla="*/ 99 w 716526"/>
              <a:gd name="connsiteY8" fmla="*/ 418255 h 418256"/>
              <a:gd name="connsiteX9" fmla="*/ 0 w 716526"/>
              <a:gd name="connsiteY9" fmla="*/ 349488 h 418256"/>
              <a:gd name="connsiteX10" fmla="*/ 33212 w 716526"/>
              <a:gd name="connsiteY10" fmla="*/ 102626 h 418256"/>
              <a:gd name="connsiteX11" fmla="*/ 154190 w 716526"/>
              <a:gd name="connsiteY11" fmla="*/ 30714 h 418256"/>
              <a:gd name="connsiteX12" fmla="*/ 367777 w 716526"/>
              <a:gd name="connsiteY12" fmla="*/ 69 h 418256"/>
              <a:gd name="connsiteX0" fmla="*/ 367777 w 716526"/>
              <a:gd name="connsiteY0" fmla="*/ 69 h 418256"/>
              <a:gd name="connsiteX1" fmla="*/ 582224 w 716526"/>
              <a:gd name="connsiteY1" fmla="*/ 75480 h 418256"/>
              <a:gd name="connsiteX2" fmla="*/ 716526 w 716526"/>
              <a:gd name="connsiteY2" fmla="*/ 317415 h 418256"/>
              <a:gd name="connsiteX3" fmla="*/ 605084 w 716526"/>
              <a:gd name="connsiteY3" fmla="*/ 144060 h 418256"/>
              <a:gd name="connsiteX4" fmla="*/ 402201 w 716526"/>
              <a:gd name="connsiteY4" fmla="*/ 109770 h 418256"/>
              <a:gd name="connsiteX5" fmla="*/ 89816 w 716526"/>
              <a:gd name="connsiteY5" fmla="*/ 195971 h 418256"/>
              <a:gd name="connsiteX6" fmla="*/ 32393 w 716526"/>
              <a:gd name="connsiteY6" fmla="*/ 329441 h 418256"/>
              <a:gd name="connsiteX7" fmla="*/ 31994 w 716526"/>
              <a:gd name="connsiteY7" fmla="*/ 418256 h 418256"/>
              <a:gd name="connsiteX8" fmla="*/ 99 w 716526"/>
              <a:gd name="connsiteY8" fmla="*/ 418255 h 418256"/>
              <a:gd name="connsiteX9" fmla="*/ 0 w 716526"/>
              <a:gd name="connsiteY9" fmla="*/ 349488 h 418256"/>
              <a:gd name="connsiteX10" fmla="*/ 33212 w 716526"/>
              <a:gd name="connsiteY10" fmla="*/ 102626 h 418256"/>
              <a:gd name="connsiteX11" fmla="*/ 154190 w 716526"/>
              <a:gd name="connsiteY11" fmla="*/ 30714 h 418256"/>
              <a:gd name="connsiteX12" fmla="*/ 367777 w 716526"/>
              <a:gd name="connsiteY12" fmla="*/ 69 h 418256"/>
              <a:gd name="connsiteX0" fmla="*/ 367777 w 716526"/>
              <a:gd name="connsiteY0" fmla="*/ 69 h 418256"/>
              <a:gd name="connsiteX1" fmla="*/ 582224 w 716526"/>
              <a:gd name="connsiteY1" fmla="*/ 75480 h 418256"/>
              <a:gd name="connsiteX2" fmla="*/ 716526 w 716526"/>
              <a:gd name="connsiteY2" fmla="*/ 317415 h 418256"/>
              <a:gd name="connsiteX3" fmla="*/ 605084 w 716526"/>
              <a:gd name="connsiteY3" fmla="*/ 144060 h 418256"/>
              <a:gd name="connsiteX4" fmla="*/ 402201 w 716526"/>
              <a:gd name="connsiteY4" fmla="*/ 109770 h 418256"/>
              <a:gd name="connsiteX5" fmla="*/ 89816 w 716526"/>
              <a:gd name="connsiteY5" fmla="*/ 195971 h 418256"/>
              <a:gd name="connsiteX6" fmla="*/ 32393 w 716526"/>
              <a:gd name="connsiteY6" fmla="*/ 329441 h 418256"/>
              <a:gd name="connsiteX7" fmla="*/ 31994 w 716526"/>
              <a:gd name="connsiteY7" fmla="*/ 418256 h 418256"/>
              <a:gd name="connsiteX8" fmla="*/ 99 w 716526"/>
              <a:gd name="connsiteY8" fmla="*/ 418255 h 418256"/>
              <a:gd name="connsiteX9" fmla="*/ 0 w 716526"/>
              <a:gd name="connsiteY9" fmla="*/ 349488 h 418256"/>
              <a:gd name="connsiteX10" fmla="*/ 33212 w 716526"/>
              <a:gd name="connsiteY10" fmla="*/ 102626 h 418256"/>
              <a:gd name="connsiteX11" fmla="*/ 154190 w 716526"/>
              <a:gd name="connsiteY11" fmla="*/ 30714 h 418256"/>
              <a:gd name="connsiteX12" fmla="*/ 367777 w 716526"/>
              <a:gd name="connsiteY12" fmla="*/ 69 h 418256"/>
              <a:gd name="connsiteX0" fmla="*/ 367777 w 716526"/>
              <a:gd name="connsiteY0" fmla="*/ 69 h 418256"/>
              <a:gd name="connsiteX1" fmla="*/ 582224 w 716526"/>
              <a:gd name="connsiteY1" fmla="*/ 75480 h 418256"/>
              <a:gd name="connsiteX2" fmla="*/ 716526 w 716526"/>
              <a:gd name="connsiteY2" fmla="*/ 317415 h 418256"/>
              <a:gd name="connsiteX3" fmla="*/ 605084 w 716526"/>
              <a:gd name="connsiteY3" fmla="*/ 144060 h 418256"/>
              <a:gd name="connsiteX4" fmla="*/ 402201 w 716526"/>
              <a:gd name="connsiteY4" fmla="*/ 109770 h 418256"/>
              <a:gd name="connsiteX5" fmla="*/ 89816 w 716526"/>
              <a:gd name="connsiteY5" fmla="*/ 195971 h 418256"/>
              <a:gd name="connsiteX6" fmla="*/ 32393 w 716526"/>
              <a:gd name="connsiteY6" fmla="*/ 329441 h 418256"/>
              <a:gd name="connsiteX7" fmla="*/ 31994 w 716526"/>
              <a:gd name="connsiteY7" fmla="*/ 418256 h 418256"/>
              <a:gd name="connsiteX8" fmla="*/ 99 w 716526"/>
              <a:gd name="connsiteY8" fmla="*/ 418255 h 418256"/>
              <a:gd name="connsiteX9" fmla="*/ 0 w 716526"/>
              <a:gd name="connsiteY9" fmla="*/ 349488 h 418256"/>
              <a:gd name="connsiteX10" fmla="*/ 33212 w 716526"/>
              <a:gd name="connsiteY10" fmla="*/ 102626 h 418256"/>
              <a:gd name="connsiteX11" fmla="*/ 154190 w 716526"/>
              <a:gd name="connsiteY11" fmla="*/ 30714 h 418256"/>
              <a:gd name="connsiteX12" fmla="*/ 367777 w 716526"/>
              <a:gd name="connsiteY12" fmla="*/ 69 h 418256"/>
              <a:gd name="connsiteX0" fmla="*/ 367777 w 716526"/>
              <a:gd name="connsiteY0" fmla="*/ 69 h 418256"/>
              <a:gd name="connsiteX1" fmla="*/ 582224 w 716526"/>
              <a:gd name="connsiteY1" fmla="*/ 75480 h 418256"/>
              <a:gd name="connsiteX2" fmla="*/ 716526 w 716526"/>
              <a:gd name="connsiteY2" fmla="*/ 317415 h 418256"/>
              <a:gd name="connsiteX3" fmla="*/ 605084 w 716526"/>
              <a:gd name="connsiteY3" fmla="*/ 144060 h 418256"/>
              <a:gd name="connsiteX4" fmla="*/ 402201 w 716526"/>
              <a:gd name="connsiteY4" fmla="*/ 109770 h 418256"/>
              <a:gd name="connsiteX5" fmla="*/ 89816 w 716526"/>
              <a:gd name="connsiteY5" fmla="*/ 195971 h 418256"/>
              <a:gd name="connsiteX6" fmla="*/ 32393 w 716526"/>
              <a:gd name="connsiteY6" fmla="*/ 329441 h 418256"/>
              <a:gd name="connsiteX7" fmla="*/ 31994 w 716526"/>
              <a:gd name="connsiteY7" fmla="*/ 418256 h 418256"/>
              <a:gd name="connsiteX8" fmla="*/ 99 w 716526"/>
              <a:gd name="connsiteY8" fmla="*/ 418255 h 418256"/>
              <a:gd name="connsiteX9" fmla="*/ 0 w 716526"/>
              <a:gd name="connsiteY9" fmla="*/ 349488 h 418256"/>
              <a:gd name="connsiteX10" fmla="*/ 33212 w 716526"/>
              <a:gd name="connsiteY10" fmla="*/ 102626 h 418256"/>
              <a:gd name="connsiteX11" fmla="*/ 154190 w 716526"/>
              <a:gd name="connsiteY11" fmla="*/ 30714 h 418256"/>
              <a:gd name="connsiteX12" fmla="*/ 367777 w 716526"/>
              <a:gd name="connsiteY12" fmla="*/ 69 h 418256"/>
              <a:gd name="connsiteX0" fmla="*/ 367777 w 716526"/>
              <a:gd name="connsiteY0" fmla="*/ 69 h 418256"/>
              <a:gd name="connsiteX1" fmla="*/ 582224 w 716526"/>
              <a:gd name="connsiteY1" fmla="*/ 75480 h 418256"/>
              <a:gd name="connsiteX2" fmla="*/ 716526 w 716526"/>
              <a:gd name="connsiteY2" fmla="*/ 317415 h 418256"/>
              <a:gd name="connsiteX3" fmla="*/ 605084 w 716526"/>
              <a:gd name="connsiteY3" fmla="*/ 144060 h 418256"/>
              <a:gd name="connsiteX4" fmla="*/ 402201 w 716526"/>
              <a:gd name="connsiteY4" fmla="*/ 109770 h 418256"/>
              <a:gd name="connsiteX5" fmla="*/ 90154 w 716526"/>
              <a:gd name="connsiteY5" fmla="*/ 176921 h 418256"/>
              <a:gd name="connsiteX6" fmla="*/ 32393 w 716526"/>
              <a:gd name="connsiteY6" fmla="*/ 329441 h 418256"/>
              <a:gd name="connsiteX7" fmla="*/ 31994 w 716526"/>
              <a:gd name="connsiteY7" fmla="*/ 418256 h 418256"/>
              <a:gd name="connsiteX8" fmla="*/ 99 w 716526"/>
              <a:gd name="connsiteY8" fmla="*/ 418255 h 418256"/>
              <a:gd name="connsiteX9" fmla="*/ 0 w 716526"/>
              <a:gd name="connsiteY9" fmla="*/ 349488 h 418256"/>
              <a:gd name="connsiteX10" fmla="*/ 33212 w 716526"/>
              <a:gd name="connsiteY10" fmla="*/ 102626 h 418256"/>
              <a:gd name="connsiteX11" fmla="*/ 154190 w 716526"/>
              <a:gd name="connsiteY11" fmla="*/ 30714 h 418256"/>
              <a:gd name="connsiteX12" fmla="*/ 367777 w 716526"/>
              <a:gd name="connsiteY12" fmla="*/ 69 h 418256"/>
              <a:gd name="connsiteX0" fmla="*/ 367777 w 716526"/>
              <a:gd name="connsiteY0" fmla="*/ 69 h 418256"/>
              <a:gd name="connsiteX1" fmla="*/ 582224 w 716526"/>
              <a:gd name="connsiteY1" fmla="*/ 75480 h 418256"/>
              <a:gd name="connsiteX2" fmla="*/ 716526 w 716526"/>
              <a:gd name="connsiteY2" fmla="*/ 317415 h 418256"/>
              <a:gd name="connsiteX3" fmla="*/ 605084 w 716526"/>
              <a:gd name="connsiteY3" fmla="*/ 144060 h 418256"/>
              <a:gd name="connsiteX4" fmla="*/ 402201 w 716526"/>
              <a:gd name="connsiteY4" fmla="*/ 109770 h 418256"/>
              <a:gd name="connsiteX5" fmla="*/ 90154 w 716526"/>
              <a:gd name="connsiteY5" fmla="*/ 176921 h 418256"/>
              <a:gd name="connsiteX6" fmla="*/ 32393 w 716526"/>
              <a:gd name="connsiteY6" fmla="*/ 305628 h 418256"/>
              <a:gd name="connsiteX7" fmla="*/ 31994 w 716526"/>
              <a:gd name="connsiteY7" fmla="*/ 418256 h 418256"/>
              <a:gd name="connsiteX8" fmla="*/ 99 w 716526"/>
              <a:gd name="connsiteY8" fmla="*/ 418255 h 418256"/>
              <a:gd name="connsiteX9" fmla="*/ 0 w 716526"/>
              <a:gd name="connsiteY9" fmla="*/ 349488 h 418256"/>
              <a:gd name="connsiteX10" fmla="*/ 33212 w 716526"/>
              <a:gd name="connsiteY10" fmla="*/ 102626 h 418256"/>
              <a:gd name="connsiteX11" fmla="*/ 154190 w 716526"/>
              <a:gd name="connsiteY11" fmla="*/ 30714 h 418256"/>
              <a:gd name="connsiteX12" fmla="*/ 367777 w 716526"/>
              <a:gd name="connsiteY12" fmla="*/ 69 h 418256"/>
              <a:gd name="connsiteX0" fmla="*/ 367777 w 716526"/>
              <a:gd name="connsiteY0" fmla="*/ 69 h 418256"/>
              <a:gd name="connsiteX1" fmla="*/ 582224 w 716526"/>
              <a:gd name="connsiteY1" fmla="*/ 75480 h 418256"/>
              <a:gd name="connsiteX2" fmla="*/ 716526 w 716526"/>
              <a:gd name="connsiteY2" fmla="*/ 317415 h 418256"/>
              <a:gd name="connsiteX3" fmla="*/ 605084 w 716526"/>
              <a:gd name="connsiteY3" fmla="*/ 144060 h 418256"/>
              <a:gd name="connsiteX4" fmla="*/ 402201 w 716526"/>
              <a:gd name="connsiteY4" fmla="*/ 109770 h 418256"/>
              <a:gd name="connsiteX5" fmla="*/ 90154 w 716526"/>
              <a:gd name="connsiteY5" fmla="*/ 176921 h 418256"/>
              <a:gd name="connsiteX6" fmla="*/ 32393 w 716526"/>
              <a:gd name="connsiteY6" fmla="*/ 305628 h 418256"/>
              <a:gd name="connsiteX7" fmla="*/ 31994 w 716526"/>
              <a:gd name="connsiteY7" fmla="*/ 418256 h 418256"/>
              <a:gd name="connsiteX8" fmla="*/ 99 w 716526"/>
              <a:gd name="connsiteY8" fmla="*/ 418255 h 418256"/>
              <a:gd name="connsiteX9" fmla="*/ 0 w 716526"/>
              <a:gd name="connsiteY9" fmla="*/ 349488 h 418256"/>
              <a:gd name="connsiteX10" fmla="*/ 33212 w 716526"/>
              <a:gd name="connsiteY10" fmla="*/ 102626 h 418256"/>
              <a:gd name="connsiteX11" fmla="*/ 154190 w 716526"/>
              <a:gd name="connsiteY11" fmla="*/ 30714 h 418256"/>
              <a:gd name="connsiteX12" fmla="*/ 367777 w 716526"/>
              <a:gd name="connsiteY12" fmla="*/ 69 h 418256"/>
              <a:gd name="connsiteX0" fmla="*/ 367777 w 716526"/>
              <a:gd name="connsiteY0" fmla="*/ 69 h 418256"/>
              <a:gd name="connsiteX1" fmla="*/ 582224 w 716526"/>
              <a:gd name="connsiteY1" fmla="*/ 75480 h 418256"/>
              <a:gd name="connsiteX2" fmla="*/ 716526 w 716526"/>
              <a:gd name="connsiteY2" fmla="*/ 317415 h 418256"/>
              <a:gd name="connsiteX3" fmla="*/ 605084 w 716526"/>
              <a:gd name="connsiteY3" fmla="*/ 144060 h 418256"/>
              <a:gd name="connsiteX4" fmla="*/ 402201 w 716526"/>
              <a:gd name="connsiteY4" fmla="*/ 109770 h 418256"/>
              <a:gd name="connsiteX5" fmla="*/ 90154 w 716526"/>
              <a:gd name="connsiteY5" fmla="*/ 176921 h 418256"/>
              <a:gd name="connsiteX6" fmla="*/ 32393 w 716526"/>
              <a:gd name="connsiteY6" fmla="*/ 305628 h 418256"/>
              <a:gd name="connsiteX7" fmla="*/ 31994 w 716526"/>
              <a:gd name="connsiteY7" fmla="*/ 418256 h 418256"/>
              <a:gd name="connsiteX8" fmla="*/ 99 w 716526"/>
              <a:gd name="connsiteY8" fmla="*/ 418255 h 418256"/>
              <a:gd name="connsiteX9" fmla="*/ 0 w 716526"/>
              <a:gd name="connsiteY9" fmla="*/ 349488 h 418256"/>
              <a:gd name="connsiteX10" fmla="*/ 33212 w 716526"/>
              <a:gd name="connsiteY10" fmla="*/ 102626 h 418256"/>
              <a:gd name="connsiteX11" fmla="*/ 154190 w 716526"/>
              <a:gd name="connsiteY11" fmla="*/ 30714 h 418256"/>
              <a:gd name="connsiteX12" fmla="*/ 367777 w 716526"/>
              <a:gd name="connsiteY12" fmla="*/ 69 h 418256"/>
              <a:gd name="connsiteX0" fmla="*/ 367777 w 716526"/>
              <a:gd name="connsiteY0" fmla="*/ 69 h 418256"/>
              <a:gd name="connsiteX1" fmla="*/ 582224 w 716526"/>
              <a:gd name="connsiteY1" fmla="*/ 75480 h 418256"/>
              <a:gd name="connsiteX2" fmla="*/ 716526 w 716526"/>
              <a:gd name="connsiteY2" fmla="*/ 317415 h 418256"/>
              <a:gd name="connsiteX3" fmla="*/ 605084 w 716526"/>
              <a:gd name="connsiteY3" fmla="*/ 144060 h 418256"/>
              <a:gd name="connsiteX4" fmla="*/ 402201 w 716526"/>
              <a:gd name="connsiteY4" fmla="*/ 109770 h 418256"/>
              <a:gd name="connsiteX5" fmla="*/ 90154 w 716526"/>
              <a:gd name="connsiteY5" fmla="*/ 176921 h 418256"/>
              <a:gd name="connsiteX6" fmla="*/ 32393 w 716526"/>
              <a:gd name="connsiteY6" fmla="*/ 305628 h 418256"/>
              <a:gd name="connsiteX7" fmla="*/ 31994 w 716526"/>
              <a:gd name="connsiteY7" fmla="*/ 418256 h 418256"/>
              <a:gd name="connsiteX8" fmla="*/ 99 w 716526"/>
              <a:gd name="connsiteY8" fmla="*/ 418255 h 418256"/>
              <a:gd name="connsiteX9" fmla="*/ 0 w 716526"/>
              <a:gd name="connsiteY9" fmla="*/ 349488 h 418256"/>
              <a:gd name="connsiteX10" fmla="*/ 33212 w 716526"/>
              <a:gd name="connsiteY10" fmla="*/ 102626 h 418256"/>
              <a:gd name="connsiteX11" fmla="*/ 154190 w 716526"/>
              <a:gd name="connsiteY11" fmla="*/ 30714 h 418256"/>
              <a:gd name="connsiteX12" fmla="*/ 367777 w 716526"/>
              <a:gd name="connsiteY12" fmla="*/ 69 h 418256"/>
              <a:gd name="connsiteX0" fmla="*/ 367777 w 716526"/>
              <a:gd name="connsiteY0" fmla="*/ 69 h 418256"/>
              <a:gd name="connsiteX1" fmla="*/ 582224 w 716526"/>
              <a:gd name="connsiteY1" fmla="*/ 75480 h 418256"/>
              <a:gd name="connsiteX2" fmla="*/ 716526 w 716526"/>
              <a:gd name="connsiteY2" fmla="*/ 317415 h 418256"/>
              <a:gd name="connsiteX3" fmla="*/ 605084 w 716526"/>
              <a:gd name="connsiteY3" fmla="*/ 144060 h 418256"/>
              <a:gd name="connsiteX4" fmla="*/ 402201 w 716526"/>
              <a:gd name="connsiteY4" fmla="*/ 109770 h 418256"/>
              <a:gd name="connsiteX5" fmla="*/ 90154 w 716526"/>
              <a:gd name="connsiteY5" fmla="*/ 176921 h 418256"/>
              <a:gd name="connsiteX6" fmla="*/ 32393 w 716526"/>
              <a:gd name="connsiteY6" fmla="*/ 305628 h 418256"/>
              <a:gd name="connsiteX7" fmla="*/ 31994 w 716526"/>
              <a:gd name="connsiteY7" fmla="*/ 418256 h 418256"/>
              <a:gd name="connsiteX8" fmla="*/ 99 w 716526"/>
              <a:gd name="connsiteY8" fmla="*/ 418255 h 418256"/>
              <a:gd name="connsiteX9" fmla="*/ 0 w 716526"/>
              <a:gd name="connsiteY9" fmla="*/ 349488 h 418256"/>
              <a:gd name="connsiteX10" fmla="*/ 33212 w 716526"/>
              <a:gd name="connsiteY10" fmla="*/ 102626 h 418256"/>
              <a:gd name="connsiteX11" fmla="*/ 154190 w 716526"/>
              <a:gd name="connsiteY11" fmla="*/ 30714 h 418256"/>
              <a:gd name="connsiteX12" fmla="*/ 367777 w 716526"/>
              <a:gd name="connsiteY12" fmla="*/ 69 h 418256"/>
              <a:gd name="connsiteX0" fmla="*/ 367777 w 716526"/>
              <a:gd name="connsiteY0" fmla="*/ 69 h 418256"/>
              <a:gd name="connsiteX1" fmla="*/ 582224 w 716526"/>
              <a:gd name="connsiteY1" fmla="*/ 75480 h 418256"/>
              <a:gd name="connsiteX2" fmla="*/ 716526 w 716526"/>
              <a:gd name="connsiteY2" fmla="*/ 317415 h 418256"/>
              <a:gd name="connsiteX3" fmla="*/ 605084 w 716526"/>
              <a:gd name="connsiteY3" fmla="*/ 144060 h 418256"/>
              <a:gd name="connsiteX4" fmla="*/ 402201 w 716526"/>
              <a:gd name="connsiteY4" fmla="*/ 109770 h 418256"/>
              <a:gd name="connsiteX5" fmla="*/ 90154 w 716526"/>
              <a:gd name="connsiteY5" fmla="*/ 176921 h 418256"/>
              <a:gd name="connsiteX6" fmla="*/ 32393 w 716526"/>
              <a:gd name="connsiteY6" fmla="*/ 305628 h 418256"/>
              <a:gd name="connsiteX7" fmla="*/ 31994 w 716526"/>
              <a:gd name="connsiteY7" fmla="*/ 418256 h 418256"/>
              <a:gd name="connsiteX8" fmla="*/ 99 w 716526"/>
              <a:gd name="connsiteY8" fmla="*/ 418255 h 418256"/>
              <a:gd name="connsiteX9" fmla="*/ 0 w 716526"/>
              <a:gd name="connsiteY9" fmla="*/ 349488 h 418256"/>
              <a:gd name="connsiteX10" fmla="*/ 33212 w 716526"/>
              <a:gd name="connsiteY10" fmla="*/ 102626 h 418256"/>
              <a:gd name="connsiteX11" fmla="*/ 154190 w 716526"/>
              <a:gd name="connsiteY11" fmla="*/ 30714 h 418256"/>
              <a:gd name="connsiteX12" fmla="*/ 367777 w 716526"/>
              <a:gd name="connsiteY12" fmla="*/ 69 h 418256"/>
              <a:gd name="connsiteX0" fmla="*/ 367803 w 716552"/>
              <a:gd name="connsiteY0" fmla="*/ 69 h 418256"/>
              <a:gd name="connsiteX1" fmla="*/ 582250 w 716552"/>
              <a:gd name="connsiteY1" fmla="*/ 75480 h 418256"/>
              <a:gd name="connsiteX2" fmla="*/ 716552 w 716552"/>
              <a:gd name="connsiteY2" fmla="*/ 317415 h 418256"/>
              <a:gd name="connsiteX3" fmla="*/ 605110 w 716552"/>
              <a:gd name="connsiteY3" fmla="*/ 144060 h 418256"/>
              <a:gd name="connsiteX4" fmla="*/ 402227 w 716552"/>
              <a:gd name="connsiteY4" fmla="*/ 109770 h 418256"/>
              <a:gd name="connsiteX5" fmla="*/ 90180 w 716552"/>
              <a:gd name="connsiteY5" fmla="*/ 176921 h 418256"/>
              <a:gd name="connsiteX6" fmla="*/ 32419 w 716552"/>
              <a:gd name="connsiteY6" fmla="*/ 305628 h 418256"/>
              <a:gd name="connsiteX7" fmla="*/ 32020 w 716552"/>
              <a:gd name="connsiteY7" fmla="*/ 418256 h 418256"/>
              <a:gd name="connsiteX8" fmla="*/ 125 w 716552"/>
              <a:gd name="connsiteY8" fmla="*/ 418255 h 418256"/>
              <a:gd name="connsiteX9" fmla="*/ 26 w 716552"/>
              <a:gd name="connsiteY9" fmla="*/ 349488 h 418256"/>
              <a:gd name="connsiteX10" fmla="*/ 33238 w 716552"/>
              <a:gd name="connsiteY10" fmla="*/ 102626 h 418256"/>
              <a:gd name="connsiteX11" fmla="*/ 154216 w 716552"/>
              <a:gd name="connsiteY11" fmla="*/ 30714 h 418256"/>
              <a:gd name="connsiteX12" fmla="*/ 367803 w 716552"/>
              <a:gd name="connsiteY12" fmla="*/ 69 h 418256"/>
              <a:gd name="connsiteX0" fmla="*/ 367803 w 716552"/>
              <a:gd name="connsiteY0" fmla="*/ 69 h 418256"/>
              <a:gd name="connsiteX1" fmla="*/ 582250 w 716552"/>
              <a:gd name="connsiteY1" fmla="*/ 75480 h 418256"/>
              <a:gd name="connsiteX2" fmla="*/ 716552 w 716552"/>
              <a:gd name="connsiteY2" fmla="*/ 317415 h 418256"/>
              <a:gd name="connsiteX3" fmla="*/ 605110 w 716552"/>
              <a:gd name="connsiteY3" fmla="*/ 144060 h 418256"/>
              <a:gd name="connsiteX4" fmla="*/ 402227 w 716552"/>
              <a:gd name="connsiteY4" fmla="*/ 109770 h 418256"/>
              <a:gd name="connsiteX5" fmla="*/ 90180 w 716552"/>
              <a:gd name="connsiteY5" fmla="*/ 176921 h 418256"/>
              <a:gd name="connsiteX6" fmla="*/ 32419 w 716552"/>
              <a:gd name="connsiteY6" fmla="*/ 305628 h 418256"/>
              <a:gd name="connsiteX7" fmla="*/ 32020 w 716552"/>
              <a:gd name="connsiteY7" fmla="*/ 418256 h 418256"/>
              <a:gd name="connsiteX8" fmla="*/ 125 w 716552"/>
              <a:gd name="connsiteY8" fmla="*/ 418255 h 418256"/>
              <a:gd name="connsiteX9" fmla="*/ 26 w 716552"/>
              <a:gd name="connsiteY9" fmla="*/ 349488 h 418256"/>
              <a:gd name="connsiteX10" fmla="*/ 33238 w 716552"/>
              <a:gd name="connsiteY10" fmla="*/ 102626 h 418256"/>
              <a:gd name="connsiteX11" fmla="*/ 154216 w 716552"/>
              <a:gd name="connsiteY11" fmla="*/ 30714 h 418256"/>
              <a:gd name="connsiteX12" fmla="*/ 367803 w 716552"/>
              <a:gd name="connsiteY12" fmla="*/ 69 h 418256"/>
              <a:gd name="connsiteX0" fmla="*/ 367803 w 716552"/>
              <a:gd name="connsiteY0" fmla="*/ 69 h 418256"/>
              <a:gd name="connsiteX1" fmla="*/ 582250 w 716552"/>
              <a:gd name="connsiteY1" fmla="*/ 75480 h 418256"/>
              <a:gd name="connsiteX2" fmla="*/ 716552 w 716552"/>
              <a:gd name="connsiteY2" fmla="*/ 317415 h 418256"/>
              <a:gd name="connsiteX3" fmla="*/ 605110 w 716552"/>
              <a:gd name="connsiteY3" fmla="*/ 144060 h 418256"/>
              <a:gd name="connsiteX4" fmla="*/ 402227 w 716552"/>
              <a:gd name="connsiteY4" fmla="*/ 109770 h 418256"/>
              <a:gd name="connsiteX5" fmla="*/ 90180 w 716552"/>
              <a:gd name="connsiteY5" fmla="*/ 176921 h 418256"/>
              <a:gd name="connsiteX6" fmla="*/ 32419 w 716552"/>
              <a:gd name="connsiteY6" fmla="*/ 305628 h 418256"/>
              <a:gd name="connsiteX7" fmla="*/ 32020 w 716552"/>
              <a:gd name="connsiteY7" fmla="*/ 418256 h 418256"/>
              <a:gd name="connsiteX8" fmla="*/ 125 w 716552"/>
              <a:gd name="connsiteY8" fmla="*/ 418255 h 418256"/>
              <a:gd name="connsiteX9" fmla="*/ 26 w 716552"/>
              <a:gd name="connsiteY9" fmla="*/ 349488 h 418256"/>
              <a:gd name="connsiteX10" fmla="*/ 33238 w 716552"/>
              <a:gd name="connsiteY10" fmla="*/ 102626 h 418256"/>
              <a:gd name="connsiteX11" fmla="*/ 154216 w 716552"/>
              <a:gd name="connsiteY11" fmla="*/ 30714 h 418256"/>
              <a:gd name="connsiteX12" fmla="*/ 367803 w 716552"/>
              <a:gd name="connsiteY12" fmla="*/ 69 h 418256"/>
              <a:gd name="connsiteX0" fmla="*/ 367803 w 716552"/>
              <a:gd name="connsiteY0" fmla="*/ 69 h 418256"/>
              <a:gd name="connsiteX1" fmla="*/ 582250 w 716552"/>
              <a:gd name="connsiteY1" fmla="*/ 75480 h 418256"/>
              <a:gd name="connsiteX2" fmla="*/ 716552 w 716552"/>
              <a:gd name="connsiteY2" fmla="*/ 317415 h 418256"/>
              <a:gd name="connsiteX3" fmla="*/ 605110 w 716552"/>
              <a:gd name="connsiteY3" fmla="*/ 144060 h 418256"/>
              <a:gd name="connsiteX4" fmla="*/ 402227 w 716552"/>
              <a:gd name="connsiteY4" fmla="*/ 109770 h 418256"/>
              <a:gd name="connsiteX5" fmla="*/ 90180 w 716552"/>
              <a:gd name="connsiteY5" fmla="*/ 176921 h 418256"/>
              <a:gd name="connsiteX6" fmla="*/ 32419 w 716552"/>
              <a:gd name="connsiteY6" fmla="*/ 305628 h 418256"/>
              <a:gd name="connsiteX7" fmla="*/ 32020 w 716552"/>
              <a:gd name="connsiteY7" fmla="*/ 418256 h 418256"/>
              <a:gd name="connsiteX8" fmla="*/ 125 w 716552"/>
              <a:gd name="connsiteY8" fmla="*/ 418255 h 418256"/>
              <a:gd name="connsiteX9" fmla="*/ 26 w 716552"/>
              <a:gd name="connsiteY9" fmla="*/ 294719 h 418256"/>
              <a:gd name="connsiteX10" fmla="*/ 33238 w 716552"/>
              <a:gd name="connsiteY10" fmla="*/ 102626 h 418256"/>
              <a:gd name="connsiteX11" fmla="*/ 154216 w 716552"/>
              <a:gd name="connsiteY11" fmla="*/ 30714 h 418256"/>
              <a:gd name="connsiteX12" fmla="*/ 367803 w 716552"/>
              <a:gd name="connsiteY12" fmla="*/ 69 h 418256"/>
              <a:gd name="connsiteX0" fmla="*/ 368019 w 716768"/>
              <a:gd name="connsiteY0" fmla="*/ 69 h 418256"/>
              <a:gd name="connsiteX1" fmla="*/ 582466 w 716768"/>
              <a:gd name="connsiteY1" fmla="*/ 75480 h 418256"/>
              <a:gd name="connsiteX2" fmla="*/ 716768 w 716768"/>
              <a:gd name="connsiteY2" fmla="*/ 317415 h 418256"/>
              <a:gd name="connsiteX3" fmla="*/ 605326 w 716768"/>
              <a:gd name="connsiteY3" fmla="*/ 144060 h 418256"/>
              <a:gd name="connsiteX4" fmla="*/ 402443 w 716768"/>
              <a:gd name="connsiteY4" fmla="*/ 109770 h 418256"/>
              <a:gd name="connsiteX5" fmla="*/ 90396 w 716768"/>
              <a:gd name="connsiteY5" fmla="*/ 176921 h 418256"/>
              <a:gd name="connsiteX6" fmla="*/ 32635 w 716768"/>
              <a:gd name="connsiteY6" fmla="*/ 305628 h 418256"/>
              <a:gd name="connsiteX7" fmla="*/ 32236 w 716768"/>
              <a:gd name="connsiteY7" fmla="*/ 418256 h 418256"/>
              <a:gd name="connsiteX8" fmla="*/ 341 w 716768"/>
              <a:gd name="connsiteY8" fmla="*/ 418255 h 418256"/>
              <a:gd name="connsiteX9" fmla="*/ 242 w 716768"/>
              <a:gd name="connsiteY9" fmla="*/ 294719 h 418256"/>
              <a:gd name="connsiteX10" fmla="*/ 33454 w 716768"/>
              <a:gd name="connsiteY10" fmla="*/ 102626 h 418256"/>
              <a:gd name="connsiteX11" fmla="*/ 154432 w 716768"/>
              <a:gd name="connsiteY11" fmla="*/ 30714 h 418256"/>
              <a:gd name="connsiteX12" fmla="*/ 368019 w 716768"/>
              <a:gd name="connsiteY12" fmla="*/ 69 h 418256"/>
              <a:gd name="connsiteX0" fmla="*/ 367814 w 716563"/>
              <a:gd name="connsiteY0" fmla="*/ 69 h 418256"/>
              <a:gd name="connsiteX1" fmla="*/ 582261 w 716563"/>
              <a:gd name="connsiteY1" fmla="*/ 75480 h 418256"/>
              <a:gd name="connsiteX2" fmla="*/ 716563 w 716563"/>
              <a:gd name="connsiteY2" fmla="*/ 317415 h 418256"/>
              <a:gd name="connsiteX3" fmla="*/ 605121 w 716563"/>
              <a:gd name="connsiteY3" fmla="*/ 144060 h 418256"/>
              <a:gd name="connsiteX4" fmla="*/ 402238 w 716563"/>
              <a:gd name="connsiteY4" fmla="*/ 109770 h 418256"/>
              <a:gd name="connsiteX5" fmla="*/ 90191 w 716563"/>
              <a:gd name="connsiteY5" fmla="*/ 176921 h 418256"/>
              <a:gd name="connsiteX6" fmla="*/ 32430 w 716563"/>
              <a:gd name="connsiteY6" fmla="*/ 305628 h 418256"/>
              <a:gd name="connsiteX7" fmla="*/ 32031 w 716563"/>
              <a:gd name="connsiteY7" fmla="*/ 418256 h 418256"/>
              <a:gd name="connsiteX8" fmla="*/ 136 w 716563"/>
              <a:gd name="connsiteY8" fmla="*/ 418255 h 418256"/>
              <a:gd name="connsiteX9" fmla="*/ 375 w 716563"/>
              <a:gd name="connsiteY9" fmla="*/ 337582 h 418256"/>
              <a:gd name="connsiteX10" fmla="*/ 33249 w 716563"/>
              <a:gd name="connsiteY10" fmla="*/ 102626 h 418256"/>
              <a:gd name="connsiteX11" fmla="*/ 154227 w 716563"/>
              <a:gd name="connsiteY11" fmla="*/ 30714 h 418256"/>
              <a:gd name="connsiteX12" fmla="*/ 367814 w 716563"/>
              <a:gd name="connsiteY12" fmla="*/ 69 h 418256"/>
              <a:gd name="connsiteX0" fmla="*/ 367814 w 716563"/>
              <a:gd name="connsiteY0" fmla="*/ 69 h 418256"/>
              <a:gd name="connsiteX1" fmla="*/ 582261 w 716563"/>
              <a:gd name="connsiteY1" fmla="*/ 75480 h 418256"/>
              <a:gd name="connsiteX2" fmla="*/ 716563 w 716563"/>
              <a:gd name="connsiteY2" fmla="*/ 317415 h 418256"/>
              <a:gd name="connsiteX3" fmla="*/ 605121 w 716563"/>
              <a:gd name="connsiteY3" fmla="*/ 144060 h 418256"/>
              <a:gd name="connsiteX4" fmla="*/ 402238 w 716563"/>
              <a:gd name="connsiteY4" fmla="*/ 109770 h 418256"/>
              <a:gd name="connsiteX5" fmla="*/ 90191 w 716563"/>
              <a:gd name="connsiteY5" fmla="*/ 176921 h 418256"/>
              <a:gd name="connsiteX6" fmla="*/ 32430 w 716563"/>
              <a:gd name="connsiteY6" fmla="*/ 305628 h 418256"/>
              <a:gd name="connsiteX7" fmla="*/ 32031 w 716563"/>
              <a:gd name="connsiteY7" fmla="*/ 418256 h 418256"/>
              <a:gd name="connsiteX8" fmla="*/ 136 w 716563"/>
              <a:gd name="connsiteY8" fmla="*/ 418255 h 418256"/>
              <a:gd name="connsiteX9" fmla="*/ 375 w 716563"/>
              <a:gd name="connsiteY9" fmla="*/ 337582 h 418256"/>
              <a:gd name="connsiteX10" fmla="*/ 33249 w 716563"/>
              <a:gd name="connsiteY10" fmla="*/ 102626 h 418256"/>
              <a:gd name="connsiteX11" fmla="*/ 154227 w 716563"/>
              <a:gd name="connsiteY11" fmla="*/ 30714 h 418256"/>
              <a:gd name="connsiteX12" fmla="*/ 367814 w 716563"/>
              <a:gd name="connsiteY12" fmla="*/ 69 h 418256"/>
              <a:gd name="connsiteX0" fmla="*/ 367814 w 716563"/>
              <a:gd name="connsiteY0" fmla="*/ 69 h 418256"/>
              <a:gd name="connsiteX1" fmla="*/ 582261 w 716563"/>
              <a:gd name="connsiteY1" fmla="*/ 75480 h 418256"/>
              <a:gd name="connsiteX2" fmla="*/ 716563 w 716563"/>
              <a:gd name="connsiteY2" fmla="*/ 317415 h 418256"/>
              <a:gd name="connsiteX3" fmla="*/ 605121 w 716563"/>
              <a:gd name="connsiteY3" fmla="*/ 144060 h 418256"/>
              <a:gd name="connsiteX4" fmla="*/ 402238 w 716563"/>
              <a:gd name="connsiteY4" fmla="*/ 109770 h 418256"/>
              <a:gd name="connsiteX5" fmla="*/ 90191 w 716563"/>
              <a:gd name="connsiteY5" fmla="*/ 176921 h 418256"/>
              <a:gd name="connsiteX6" fmla="*/ 30402 w 716563"/>
              <a:gd name="connsiteY6" fmla="*/ 288959 h 418256"/>
              <a:gd name="connsiteX7" fmla="*/ 32031 w 716563"/>
              <a:gd name="connsiteY7" fmla="*/ 418256 h 418256"/>
              <a:gd name="connsiteX8" fmla="*/ 136 w 716563"/>
              <a:gd name="connsiteY8" fmla="*/ 418255 h 418256"/>
              <a:gd name="connsiteX9" fmla="*/ 375 w 716563"/>
              <a:gd name="connsiteY9" fmla="*/ 337582 h 418256"/>
              <a:gd name="connsiteX10" fmla="*/ 33249 w 716563"/>
              <a:gd name="connsiteY10" fmla="*/ 102626 h 418256"/>
              <a:gd name="connsiteX11" fmla="*/ 154227 w 716563"/>
              <a:gd name="connsiteY11" fmla="*/ 30714 h 418256"/>
              <a:gd name="connsiteX12" fmla="*/ 367814 w 716563"/>
              <a:gd name="connsiteY12" fmla="*/ 69 h 418256"/>
              <a:gd name="connsiteX0" fmla="*/ 367814 w 716563"/>
              <a:gd name="connsiteY0" fmla="*/ 69 h 418256"/>
              <a:gd name="connsiteX1" fmla="*/ 582261 w 716563"/>
              <a:gd name="connsiteY1" fmla="*/ 75480 h 418256"/>
              <a:gd name="connsiteX2" fmla="*/ 716563 w 716563"/>
              <a:gd name="connsiteY2" fmla="*/ 317415 h 418256"/>
              <a:gd name="connsiteX3" fmla="*/ 605121 w 716563"/>
              <a:gd name="connsiteY3" fmla="*/ 144060 h 418256"/>
              <a:gd name="connsiteX4" fmla="*/ 402238 w 716563"/>
              <a:gd name="connsiteY4" fmla="*/ 109770 h 418256"/>
              <a:gd name="connsiteX5" fmla="*/ 90191 w 716563"/>
              <a:gd name="connsiteY5" fmla="*/ 176921 h 418256"/>
              <a:gd name="connsiteX6" fmla="*/ 30402 w 716563"/>
              <a:gd name="connsiteY6" fmla="*/ 288959 h 418256"/>
              <a:gd name="connsiteX7" fmla="*/ 32031 w 716563"/>
              <a:gd name="connsiteY7" fmla="*/ 418256 h 418256"/>
              <a:gd name="connsiteX8" fmla="*/ 136 w 716563"/>
              <a:gd name="connsiteY8" fmla="*/ 418255 h 418256"/>
              <a:gd name="connsiteX9" fmla="*/ 375 w 716563"/>
              <a:gd name="connsiteY9" fmla="*/ 337582 h 418256"/>
              <a:gd name="connsiteX10" fmla="*/ 33249 w 716563"/>
              <a:gd name="connsiteY10" fmla="*/ 102626 h 418256"/>
              <a:gd name="connsiteX11" fmla="*/ 154227 w 716563"/>
              <a:gd name="connsiteY11" fmla="*/ 30714 h 418256"/>
              <a:gd name="connsiteX12" fmla="*/ 367814 w 716563"/>
              <a:gd name="connsiteY12" fmla="*/ 69 h 418256"/>
              <a:gd name="connsiteX0" fmla="*/ 367814 w 716563"/>
              <a:gd name="connsiteY0" fmla="*/ 69 h 418256"/>
              <a:gd name="connsiteX1" fmla="*/ 582261 w 716563"/>
              <a:gd name="connsiteY1" fmla="*/ 75480 h 418256"/>
              <a:gd name="connsiteX2" fmla="*/ 716563 w 716563"/>
              <a:gd name="connsiteY2" fmla="*/ 317415 h 418256"/>
              <a:gd name="connsiteX3" fmla="*/ 605121 w 716563"/>
              <a:gd name="connsiteY3" fmla="*/ 144060 h 418256"/>
              <a:gd name="connsiteX4" fmla="*/ 402238 w 716563"/>
              <a:gd name="connsiteY4" fmla="*/ 109770 h 418256"/>
              <a:gd name="connsiteX5" fmla="*/ 90191 w 716563"/>
              <a:gd name="connsiteY5" fmla="*/ 176921 h 418256"/>
              <a:gd name="connsiteX6" fmla="*/ 30402 w 716563"/>
              <a:gd name="connsiteY6" fmla="*/ 288959 h 418256"/>
              <a:gd name="connsiteX7" fmla="*/ 32031 w 716563"/>
              <a:gd name="connsiteY7" fmla="*/ 418256 h 418256"/>
              <a:gd name="connsiteX8" fmla="*/ 136 w 716563"/>
              <a:gd name="connsiteY8" fmla="*/ 418255 h 418256"/>
              <a:gd name="connsiteX9" fmla="*/ 375 w 716563"/>
              <a:gd name="connsiteY9" fmla="*/ 337582 h 418256"/>
              <a:gd name="connsiteX10" fmla="*/ 33249 w 716563"/>
              <a:gd name="connsiteY10" fmla="*/ 102626 h 418256"/>
              <a:gd name="connsiteX11" fmla="*/ 154227 w 716563"/>
              <a:gd name="connsiteY11" fmla="*/ 30714 h 418256"/>
              <a:gd name="connsiteX12" fmla="*/ 367814 w 716563"/>
              <a:gd name="connsiteY12" fmla="*/ 69 h 418256"/>
              <a:gd name="connsiteX0" fmla="*/ 367814 w 716563"/>
              <a:gd name="connsiteY0" fmla="*/ 69 h 418256"/>
              <a:gd name="connsiteX1" fmla="*/ 582261 w 716563"/>
              <a:gd name="connsiteY1" fmla="*/ 75480 h 418256"/>
              <a:gd name="connsiteX2" fmla="*/ 716563 w 716563"/>
              <a:gd name="connsiteY2" fmla="*/ 317415 h 418256"/>
              <a:gd name="connsiteX3" fmla="*/ 605121 w 716563"/>
              <a:gd name="connsiteY3" fmla="*/ 144060 h 418256"/>
              <a:gd name="connsiteX4" fmla="*/ 402238 w 716563"/>
              <a:gd name="connsiteY4" fmla="*/ 109770 h 418256"/>
              <a:gd name="connsiteX5" fmla="*/ 90191 w 716563"/>
              <a:gd name="connsiteY5" fmla="*/ 176921 h 418256"/>
              <a:gd name="connsiteX6" fmla="*/ 30402 w 716563"/>
              <a:gd name="connsiteY6" fmla="*/ 334203 h 418256"/>
              <a:gd name="connsiteX7" fmla="*/ 32031 w 716563"/>
              <a:gd name="connsiteY7" fmla="*/ 418256 h 418256"/>
              <a:gd name="connsiteX8" fmla="*/ 136 w 716563"/>
              <a:gd name="connsiteY8" fmla="*/ 418255 h 418256"/>
              <a:gd name="connsiteX9" fmla="*/ 375 w 716563"/>
              <a:gd name="connsiteY9" fmla="*/ 337582 h 418256"/>
              <a:gd name="connsiteX10" fmla="*/ 33249 w 716563"/>
              <a:gd name="connsiteY10" fmla="*/ 102626 h 418256"/>
              <a:gd name="connsiteX11" fmla="*/ 154227 w 716563"/>
              <a:gd name="connsiteY11" fmla="*/ 30714 h 418256"/>
              <a:gd name="connsiteX12" fmla="*/ 367814 w 716563"/>
              <a:gd name="connsiteY12" fmla="*/ 69 h 418256"/>
              <a:gd name="connsiteX0" fmla="*/ 367814 w 716563"/>
              <a:gd name="connsiteY0" fmla="*/ 69 h 418256"/>
              <a:gd name="connsiteX1" fmla="*/ 582261 w 716563"/>
              <a:gd name="connsiteY1" fmla="*/ 75480 h 418256"/>
              <a:gd name="connsiteX2" fmla="*/ 716563 w 716563"/>
              <a:gd name="connsiteY2" fmla="*/ 317415 h 418256"/>
              <a:gd name="connsiteX3" fmla="*/ 605121 w 716563"/>
              <a:gd name="connsiteY3" fmla="*/ 144060 h 418256"/>
              <a:gd name="connsiteX4" fmla="*/ 402238 w 716563"/>
              <a:gd name="connsiteY4" fmla="*/ 109770 h 418256"/>
              <a:gd name="connsiteX5" fmla="*/ 90191 w 716563"/>
              <a:gd name="connsiteY5" fmla="*/ 176921 h 418256"/>
              <a:gd name="connsiteX6" fmla="*/ 30402 w 716563"/>
              <a:gd name="connsiteY6" fmla="*/ 334203 h 418256"/>
              <a:gd name="connsiteX7" fmla="*/ 32031 w 716563"/>
              <a:gd name="connsiteY7" fmla="*/ 418256 h 418256"/>
              <a:gd name="connsiteX8" fmla="*/ 136 w 716563"/>
              <a:gd name="connsiteY8" fmla="*/ 418255 h 418256"/>
              <a:gd name="connsiteX9" fmla="*/ 375 w 716563"/>
              <a:gd name="connsiteY9" fmla="*/ 337582 h 418256"/>
              <a:gd name="connsiteX10" fmla="*/ 33249 w 716563"/>
              <a:gd name="connsiteY10" fmla="*/ 102626 h 418256"/>
              <a:gd name="connsiteX11" fmla="*/ 154227 w 716563"/>
              <a:gd name="connsiteY11" fmla="*/ 30714 h 418256"/>
              <a:gd name="connsiteX12" fmla="*/ 367814 w 716563"/>
              <a:gd name="connsiteY12" fmla="*/ 69 h 418256"/>
              <a:gd name="connsiteX0" fmla="*/ 367814 w 716563"/>
              <a:gd name="connsiteY0" fmla="*/ 69 h 418256"/>
              <a:gd name="connsiteX1" fmla="*/ 582261 w 716563"/>
              <a:gd name="connsiteY1" fmla="*/ 75480 h 418256"/>
              <a:gd name="connsiteX2" fmla="*/ 716563 w 716563"/>
              <a:gd name="connsiteY2" fmla="*/ 317415 h 418256"/>
              <a:gd name="connsiteX3" fmla="*/ 605121 w 716563"/>
              <a:gd name="connsiteY3" fmla="*/ 144060 h 418256"/>
              <a:gd name="connsiteX4" fmla="*/ 402238 w 716563"/>
              <a:gd name="connsiteY4" fmla="*/ 109770 h 418256"/>
              <a:gd name="connsiteX5" fmla="*/ 90191 w 716563"/>
              <a:gd name="connsiteY5" fmla="*/ 176921 h 418256"/>
              <a:gd name="connsiteX6" fmla="*/ 30402 w 716563"/>
              <a:gd name="connsiteY6" fmla="*/ 334203 h 418256"/>
              <a:gd name="connsiteX7" fmla="*/ 32031 w 716563"/>
              <a:gd name="connsiteY7" fmla="*/ 418256 h 418256"/>
              <a:gd name="connsiteX8" fmla="*/ 136 w 716563"/>
              <a:gd name="connsiteY8" fmla="*/ 418255 h 418256"/>
              <a:gd name="connsiteX9" fmla="*/ 375 w 716563"/>
              <a:gd name="connsiteY9" fmla="*/ 337582 h 418256"/>
              <a:gd name="connsiteX10" fmla="*/ 33249 w 716563"/>
              <a:gd name="connsiteY10" fmla="*/ 102626 h 418256"/>
              <a:gd name="connsiteX11" fmla="*/ 154227 w 716563"/>
              <a:gd name="connsiteY11" fmla="*/ 30714 h 418256"/>
              <a:gd name="connsiteX12" fmla="*/ 367814 w 716563"/>
              <a:gd name="connsiteY12" fmla="*/ 69 h 418256"/>
              <a:gd name="connsiteX0" fmla="*/ 367814 w 716563"/>
              <a:gd name="connsiteY0" fmla="*/ 69 h 418256"/>
              <a:gd name="connsiteX1" fmla="*/ 582261 w 716563"/>
              <a:gd name="connsiteY1" fmla="*/ 75480 h 418256"/>
              <a:gd name="connsiteX2" fmla="*/ 716563 w 716563"/>
              <a:gd name="connsiteY2" fmla="*/ 317415 h 418256"/>
              <a:gd name="connsiteX3" fmla="*/ 605121 w 716563"/>
              <a:gd name="connsiteY3" fmla="*/ 144060 h 418256"/>
              <a:gd name="connsiteX4" fmla="*/ 402238 w 716563"/>
              <a:gd name="connsiteY4" fmla="*/ 109770 h 418256"/>
              <a:gd name="connsiteX5" fmla="*/ 90529 w 716563"/>
              <a:gd name="connsiteY5" fmla="*/ 150727 h 418256"/>
              <a:gd name="connsiteX6" fmla="*/ 30402 w 716563"/>
              <a:gd name="connsiteY6" fmla="*/ 334203 h 418256"/>
              <a:gd name="connsiteX7" fmla="*/ 32031 w 716563"/>
              <a:gd name="connsiteY7" fmla="*/ 418256 h 418256"/>
              <a:gd name="connsiteX8" fmla="*/ 136 w 716563"/>
              <a:gd name="connsiteY8" fmla="*/ 418255 h 418256"/>
              <a:gd name="connsiteX9" fmla="*/ 375 w 716563"/>
              <a:gd name="connsiteY9" fmla="*/ 337582 h 418256"/>
              <a:gd name="connsiteX10" fmla="*/ 33249 w 716563"/>
              <a:gd name="connsiteY10" fmla="*/ 102626 h 418256"/>
              <a:gd name="connsiteX11" fmla="*/ 154227 w 716563"/>
              <a:gd name="connsiteY11" fmla="*/ 30714 h 418256"/>
              <a:gd name="connsiteX12" fmla="*/ 367814 w 716563"/>
              <a:gd name="connsiteY12" fmla="*/ 69 h 418256"/>
              <a:gd name="connsiteX0" fmla="*/ 367814 w 716563"/>
              <a:gd name="connsiteY0" fmla="*/ 69 h 418256"/>
              <a:gd name="connsiteX1" fmla="*/ 582261 w 716563"/>
              <a:gd name="connsiteY1" fmla="*/ 75480 h 418256"/>
              <a:gd name="connsiteX2" fmla="*/ 716563 w 716563"/>
              <a:gd name="connsiteY2" fmla="*/ 317415 h 418256"/>
              <a:gd name="connsiteX3" fmla="*/ 605121 w 716563"/>
              <a:gd name="connsiteY3" fmla="*/ 144060 h 418256"/>
              <a:gd name="connsiteX4" fmla="*/ 402238 w 716563"/>
              <a:gd name="connsiteY4" fmla="*/ 109770 h 418256"/>
              <a:gd name="connsiteX5" fmla="*/ 90529 w 716563"/>
              <a:gd name="connsiteY5" fmla="*/ 150727 h 418256"/>
              <a:gd name="connsiteX6" fmla="*/ 30402 w 716563"/>
              <a:gd name="connsiteY6" fmla="*/ 334203 h 418256"/>
              <a:gd name="connsiteX7" fmla="*/ 32031 w 716563"/>
              <a:gd name="connsiteY7" fmla="*/ 418256 h 418256"/>
              <a:gd name="connsiteX8" fmla="*/ 136 w 716563"/>
              <a:gd name="connsiteY8" fmla="*/ 418255 h 418256"/>
              <a:gd name="connsiteX9" fmla="*/ 375 w 716563"/>
              <a:gd name="connsiteY9" fmla="*/ 337582 h 418256"/>
              <a:gd name="connsiteX10" fmla="*/ 33249 w 716563"/>
              <a:gd name="connsiteY10" fmla="*/ 102626 h 418256"/>
              <a:gd name="connsiteX11" fmla="*/ 154227 w 716563"/>
              <a:gd name="connsiteY11" fmla="*/ 30714 h 418256"/>
              <a:gd name="connsiteX12" fmla="*/ 367814 w 716563"/>
              <a:gd name="connsiteY12" fmla="*/ 69 h 418256"/>
              <a:gd name="connsiteX0" fmla="*/ 368490 w 716563"/>
              <a:gd name="connsiteY0" fmla="*/ 481 h 392474"/>
              <a:gd name="connsiteX1" fmla="*/ 582261 w 716563"/>
              <a:gd name="connsiteY1" fmla="*/ 49698 h 392474"/>
              <a:gd name="connsiteX2" fmla="*/ 716563 w 716563"/>
              <a:gd name="connsiteY2" fmla="*/ 291633 h 392474"/>
              <a:gd name="connsiteX3" fmla="*/ 605121 w 716563"/>
              <a:gd name="connsiteY3" fmla="*/ 118278 h 392474"/>
              <a:gd name="connsiteX4" fmla="*/ 402238 w 716563"/>
              <a:gd name="connsiteY4" fmla="*/ 83988 h 392474"/>
              <a:gd name="connsiteX5" fmla="*/ 90529 w 716563"/>
              <a:gd name="connsiteY5" fmla="*/ 124945 h 392474"/>
              <a:gd name="connsiteX6" fmla="*/ 30402 w 716563"/>
              <a:gd name="connsiteY6" fmla="*/ 308421 h 392474"/>
              <a:gd name="connsiteX7" fmla="*/ 32031 w 716563"/>
              <a:gd name="connsiteY7" fmla="*/ 392474 h 392474"/>
              <a:gd name="connsiteX8" fmla="*/ 136 w 716563"/>
              <a:gd name="connsiteY8" fmla="*/ 392473 h 392474"/>
              <a:gd name="connsiteX9" fmla="*/ 375 w 716563"/>
              <a:gd name="connsiteY9" fmla="*/ 311800 h 392474"/>
              <a:gd name="connsiteX10" fmla="*/ 33249 w 716563"/>
              <a:gd name="connsiteY10" fmla="*/ 76844 h 392474"/>
              <a:gd name="connsiteX11" fmla="*/ 154227 w 716563"/>
              <a:gd name="connsiteY11" fmla="*/ 4932 h 392474"/>
              <a:gd name="connsiteX12" fmla="*/ 368490 w 716563"/>
              <a:gd name="connsiteY12" fmla="*/ 481 h 392474"/>
              <a:gd name="connsiteX0" fmla="*/ 368490 w 716563"/>
              <a:gd name="connsiteY0" fmla="*/ 3817 h 388666"/>
              <a:gd name="connsiteX1" fmla="*/ 582261 w 716563"/>
              <a:gd name="connsiteY1" fmla="*/ 45890 h 388666"/>
              <a:gd name="connsiteX2" fmla="*/ 716563 w 716563"/>
              <a:gd name="connsiteY2" fmla="*/ 287825 h 388666"/>
              <a:gd name="connsiteX3" fmla="*/ 605121 w 716563"/>
              <a:gd name="connsiteY3" fmla="*/ 114470 h 388666"/>
              <a:gd name="connsiteX4" fmla="*/ 402238 w 716563"/>
              <a:gd name="connsiteY4" fmla="*/ 80180 h 388666"/>
              <a:gd name="connsiteX5" fmla="*/ 90529 w 716563"/>
              <a:gd name="connsiteY5" fmla="*/ 121137 h 388666"/>
              <a:gd name="connsiteX6" fmla="*/ 30402 w 716563"/>
              <a:gd name="connsiteY6" fmla="*/ 304613 h 388666"/>
              <a:gd name="connsiteX7" fmla="*/ 32031 w 716563"/>
              <a:gd name="connsiteY7" fmla="*/ 388666 h 388666"/>
              <a:gd name="connsiteX8" fmla="*/ 136 w 716563"/>
              <a:gd name="connsiteY8" fmla="*/ 388665 h 388666"/>
              <a:gd name="connsiteX9" fmla="*/ 375 w 716563"/>
              <a:gd name="connsiteY9" fmla="*/ 307992 h 388666"/>
              <a:gd name="connsiteX10" fmla="*/ 33249 w 716563"/>
              <a:gd name="connsiteY10" fmla="*/ 73036 h 388666"/>
              <a:gd name="connsiteX11" fmla="*/ 154227 w 716563"/>
              <a:gd name="connsiteY11" fmla="*/ 1124 h 388666"/>
              <a:gd name="connsiteX12" fmla="*/ 368490 w 716563"/>
              <a:gd name="connsiteY12" fmla="*/ 3817 h 388666"/>
              <a:gd name="connsiteX0" fmla="*/ 368490 w 716563"/>
              <a:gd name="connsiteY0" fmla="*/ 3817 h 388666"/>
              <a:gd name="connsiteX1" fmla="*/ 582261 w 716563"/>
              <a:gd name="connsiteY1" fmla="*/ 45890 h 388666"/>
              <a:gd name="connsiteX2" fmla="*/ 716563 w 716563"/>
              <a:gd name="connsiteY2" fmla="*/ 287825 h 388666"/>
              <a:gd name="connsiteX3" fmla="*/ 605121 w 716563"/>
              <a:gd name="connsiteY3" fmla="*/ 114470 h 388666"/>
              <a:gd name="connsiteX4" fmla="*/ 402238 w 716563"/>
              <a:gd name="connsiteY4" fmla="*/ 73036 h 388666"/>
              <a:gd name="connsiteX5" fmla="*/ 90529 w 716563"/>
              <a:gd name="connsiteY5" fmla="*/ 121137 h 388666"/>
              <a:gd name="connsiteX6" fmla="*/ 30402 w 716563"/>
              <a:gd name="connsiteY6" fmla="*/ 304613 h 388666"/>
              <a:gd name="connsiteX7" fmla="*/ 32031 w 716563"/>
              <a:gd name="connsiteY7" fmla="*/ 388666 h 388666"/>
              <a:gd name="connsiteX8" fmla="*/ 136 w 716563"/>
              <a:gd name="connsiteY8" fmla="*/ 388665 h 388666"/>
              <a:gd name="connsiteX9" fmla="*/ 375 w 716563"/>
              <a:gd name="connsiteY9" fmla="*/ 307992 h 388666"/>
              <a:gd name="connsiteX10" fmla="*/ 33249 w 716563"/>
              <a:gd name="connsiteY10" fmla="*/ 73036 h 388666"/>
              <a:gd name="connsiteX11" fmla="*/ 154227 w 716563"/>
              <a:gd name="connsiteY11" fmla="*/ 1124 h 388666"/>
              <a:gd name="connsiteX12" fmla="*/ 368490 w 716563"/>
              <a:gd name="connsiteY12" fmla="*/ 3817 h 388666"/>
              <a:gd name="connsiteX0" fmla="*/ 368490 w 716563"/>
              <a:gd name="connsiteY0" fmla="*/ 3817 h 388666"/>
              <a:gd name="connsiteX1" fmla="*/ 582261 w 716563"/>
              <a:gd name="connsiteY1" fmla="*/ 55415 h 388666"/>
              <a:gd name="connsiteX2" fmla="*/ 716563 w 716563"/>
              <a:gd name="connsiteY2" fmla="*/ 287825 h 388666"/>
              <a:gd name="connsiteX3" fmla="*/ 605121 w 716563"/>
              <a:gd name="connsiteY3" fmla="*/ 114470 h 388666"/>
              <a:gd name="connsiteX4" fmla="*/ 402238 w 716563"/>
              <a:gd name="connsiteY4" fmla="*/ 73036 h 388666"/>
              <a:gd name="connsiteX5" fmla="*/ 90529 w 716563"/>
              <a:gd name="connsiteY5" fmla="*/ 121137 h 388666"/>
              <a:gd name="connsiteX6" fmla="*/ 30402 w 716563"/>
              <a:gd name="connsiteY6" fmla="*/ 304613 h 388666"/>
              <a:gd name="connsiteX7" fmla="*/ 32031 w 716563"/>
              <a:gd name="connsiteY7" fmla="*/ 388666 h 388666"/>
              <a:gd name="connsiteX8" fmla="*/ 136 w 716563"/>
              <a:gd name="connsiteY8" fmla="*/ 388665 h 388666"/>
              <a:gd name="connsiteX9" fmla="*/ 375 w 716563"/>
              <a:gd name="connsiteY9" fmla="*/ 307992 h 388666"/>
              <a:gd name="connsiteX10" fmla="*/ 33249 w 716563"/>
              <a:gd name="connsiteY10" fmla="*/ 73036 h 388666"/>
              <a:gd name="connsiteX11" fmla="*/ 154227 w 716563"/>
              <a:gd name="connsiteY11" fmla="*/ 1124 h 388666"/>
              <a:gd name="connsiteX12" fmla="*/ 368490 w 716563"/>
              <a:gd name="connsiteY12" fmla="*/ 3817 h 388666"/>
              <a:gd name="connsiteX0" fmla="*/ 368490 w 716563"/>
              <a:gd name="connsiteY0" fmla="*/ 3817 h 388666"/>
              <a:gd name="connsiteX1" fmla="*/ 582261 w 716563"/>
              <a:gd name="connsiteY1" fmla="*/ 55415 h 388666"/>
              <a:gd name="connsiteX2" fmla="*/ 716563 w 716563"/>
              <a:gd name="connsiteY2" fmla="*/ 287825 h 388666"/>
              <a:gd name="connsiteX3" fmla="*/ 605797 w 716563"/>
              <a:gd name="connsiteY3" fmla="*/ 109708 h 388666"/>
              <a:gd name="connsiteX4" fmla="*/ 402238 w 716563"/>
              <a:gd name="connsiteY4" fmla="*/ 73036 h 388666"/>
              <a:gd name="connsiteX5" fmla="*/ 90529 w 716563"/>
              <a:gd name="connsiteY5" fmla="*/ 121137 h 388666"/>
              <a:gd name="connsiteX6" fmla="*/ 30402 w 716563"/>
              <a:gd name="connsiteY6" fmla="*/ 304613 h 388666"/>
              <a:gd name="connsiteX7" fmla="*/ 32031 w 716563"/>
              <a:gd name="connsiteY7" fmla="*/ 388666 h 388666"/>
              <a:gd name="connsiteX8" fmla="*/ 136 w 716563"/>
              <a:gd name="connsiteY8" fmla="*/ 388665 h 388666"/>
              <a:gd name="connsiteX9" fmla="*/ 375 w 716563"/>
              <a:gd name="connsiteY9" fmla="*/ 307992 h 388666"/>
              <a:gd name="connsiteX10" fmla="*/ 33249 w 716563"/>
              <a:gd name="connsiteY10" fmla="*/ 73036 h 388666"/>
              <a:gd name="connsiteX11" fmla="*/ 154227 w 716563"/>
              <a:gd name="connsiteY11" fmla="*/ 1124 h 388666"/>
              <a:gd name="connsiteX12" fmla="*/ 368490 w 716563"/>
              <a:gd name="connsiteY12" fmla="*/ 3817 h 388666"/>
              <a:gd name="connsiteX0" fmla="*/ 368490 w 716563"/>
              <a:gd name="connsiteY0" fmla="*/ 3817 h 388666"/>
              <a:gd name="connsiteX1" fmla="*/ 582261 w 716563"/>
              <a:gd name="connsiteY1" fmla="*/ 55415 h 388666"/>
              <a:gd name="connsiteX2" fmla="*/ 716563 w 716563"/>
              <a:gd name="connsiteY2" fmla="*/ 287825 h 388666"/>
              <a:gd name="connsiteX3" fmla="*/ 605797 w 716563"/>
              <a:gd name="connsiteY3" fmla="*/ 109708 h 388666"/>
              <a:gd name="connsiteX4" fmla="*/ 402238 w 716563"/>
              <a:gd name="connsiteY4" fmla="*/ 73036 h 388666"/>
              <a:gd name="connsiteX5" fmla="*/ 90529 w 716563"/>
              <a:gd name="connsiteY5" fmla="*/ 121137 h 388666"/>
              <a:gd name="connsiteX6" fmla="*/ 30402 w 716563"/>
              <a:gd name="connsiteY6" fmla="*/ 304613 h 388666"/>
              <a:gd name="connsiteX7" fmla="*/ 32031 w 716563"/>
              <a:gd name="connsiteY7" fmla="*/ 388666 h 388666"/>
              <a:gd name="connsiteX8" fmla="*/ 136 w 716563"/>
              <a:gd name="connsiteY8" fmla="*/ 388665 h 388666"/>
              <a:gd name="connsiteX9" fmla="*/ 375 w 716563"/>
              <a:gd name="connsiteY9" fmla="*/ 307992 h 388666"/>
              <a:gd name="connsiteX10" fmla="*/ 33249 w 716563"/>
              <a:gd name="connsiteY10" fmla="*/ 73036 h 388666"/>
              <a:gd name="connsiteX11" fmla="*/ 154227 w 716563"/>
              <a:gd name="connsiteY11" fmla="*/ 1124 h 388666"/>
              <a:gd name="connsiteX12" fmla="*/ 368490 w 716563"/>
              <a:gd name="connsiteY12" fmla="*/ 3817 h 388666"/>
              <a:gd name="connsiteX0" fmla="*/ 368490 w 716563"/>
              <a:gd name="connsiteY0" fmla="*/ 3817 h 388666"/>
              <a:gd name="connsiteX1" fmla="*/ 582261 w 716563"/>
              <a:gd name="connsiteY1" fmla="*/ 55415 h 388666"/>
              <a:gd name="connsiteX2" fmla="*/ 716563 w 716563"/>
              <a:gd name="connsiteY2" fmla="*/ 287825 h 388666"/>
              <a:gd name="connsiteX3" fmla="*/ 605797 w 716563"/>
              <a:gd name="connsiteY3" fmla="*/ 109708 h 388666"/>
              <a:gd name="connsiteX4" fmla="*/ 402238 w 716563"/>
              <a:gd name="connsiteY4" fmla="*/ 73036 h 388666"/>
              <a:gd name="connsiteX5" fmla="*/ 90529 w 716563"/>
              <a:gd name="connsiteY5" fmla="*/ 121137 h 388666"/>
              <a:gd name="connsiteX6" fmla="*/ 30402 w 716563"/>
              <a:gd name="connsiteY6" fmla="*/ 304613 h 388666"/>
              <a:gd name="connsiteX7" fmla="*/ 32031 w 716563"/>
              <a:gd name="connsiteY7" fmla="*/ 388666 h 388666"/>
              <a:gd name="connsiteX8" fmla="*/ 136 w 716563"/>
              <a:gd name="connsiteY8" fmla="*/ 388665 h 388666"/>
              <a:gd name="connsiteX9" fmla="*/ 375 w 716563"/>
              <a:gd name="connsiteY9" fmla="*/ 307992 h 388666"/>
              <a:gd name="connsiteX10" fmla="*/ 33249 w 716563"/>
              <a:gd name="connsiteY10" fmla="*/ 73036 h 388666"/>
              <a:gd name="connsiteX11" fmla="*/ 154227 w 716563"/>
              <a:gd name="connsiteY11" fmla="*/ 1124 h 388666"/>
              <a:gd name="connsiteX12" fmla="*/ 368490 w 716563"/>
              <a:gd name="connsiteY12" fmla="*/ 3817 h 388666"/>
              <a:gd name="connsiteX0" fmla="*/ 368490 w 694928"/>
              <a:gd name="connsiteY0" fmla="*/ 3817 h 388666"/>
              <a:gd name="connsiteX1" fmla="*/ 582261 w 694928"/>
              <a:gd name="connsiteY1" fmla="*/ 55415 h 388666"/>
              <a:gd name="connsiteX2" fmla="*/ 694928 w 694928"/>
              <a:gd name="connsiteY2" fmla="*/ 235437 h 388666"/>
              <a:gd name="connsiteX3" fmla="*/ 605797 w 694928"/>
              <a:gd name="connsiteY3" fmla="*/ 109708 h 388666"/>
              <a:gd name="connsiteX4" fmla="*/ 402238 w 694928"/>
              <a:gd name="connsiteY4" fmla="*/ 73036 h 388666"/>
              <a:gd name="connsiteX5" fmla="*/ 90529 w 694928"/>
              <a:gd name="connsiteY5" fmla="*/ 121137 h 388666"/>
              <a:gd name="connsiteX6" fmla="*/ 30402 w 694928"/>
              <a:gd name="connsiteY6" fmla="*/ 304613 h 388666"/>
              <a:gd name="connsiteX7" fmla="*/ 32031 w 694928"/>
              <a:gd name="connsiteY7" fmla="*/ 388666 h 388666"/>
              <a:gd name="connsiteX8" fmla="*/ 136 w 694928"/>
              <a:gd name="connsiteY8" fmla="*/ 388665 h 388666"/>
              <a:gd name="connsiteX9" fmla="*/ 375 w 694928"/>
              <a:gd name="connsiteY9" fmla="*/ 307992 h 388666"/>
              <a:gd name="connsiteX10" fmla="*/ 33249 w 694928"/>
              <a:gd name="connsiteY10" fmla="*/ 73036 h 388666"/>
              <a:gd name="connsiteX11" fmla="*/ 154227 w 694928"/>
              <a:gd name="connsiteY11" fmla="*/ 1124 h 388666"/>
              <a:gd name="connsiteX12" fmla="*/ 368490 w 694928"/>
              <a:gd name="connsiteY12" fmla="*/ 3817 h 388666"/>
              <a:gd name="connsiteX0" fmla="*/ 368490 w 694928"/>
              <a:gd name="connsiteY0" fmla="*/ 3817 h 388666"/>
              <a:gd name="connsiteX1" fmla="*/ 582261 w 694928"/>
              <a:gd name="connsiteY1" fmla="*/ 55415 h 388666"/>
              <a:gd name="connsiteX2" fmla="*/ 694928 w 694928"/>
              <a:gd name="connsiteY2" fmla="*/ 235437 h 388666"/>
              <a:gd name="connsiteX3" fmla="*/ 605797 w 694928"/>
              <a:gd name="connsiteY3" fmla="*/ 109708 h 388666"/>
              <a:gd name="connsiteX4" fmla="*/ 402238 w 694928"/>
              <a:gd name="connsiteY4" fmla="*/ 73036 h 388666"/>
              <a:gd name="connsiteX5" fmla="*/ 90529 w 694928"/>
              <a:gd name="connsiteY5" fmla="*/ 121137 h 388666"/>
              <a:gd name="connsiteX6" fmla="*/ 30402 w 694928"/>
              <a:gd name="connsiteY6" fmla="*/ 304613 h 388666"/>
              <a:gd name="connsiteX7" fmla="*/ 32031 w 694928"/>
              <a:gd name="connsiteY7" fmla="*/ 388666 h 388666"/>
              <a:gd name="connsiteX8" fmla="*/ 136 w 694928"/>
              <a:gd name="connsiteY8" fmla="*/ 388665 h 388666"/>
              <a:gd name="connsiteX9" fmla="*/ 375 w 694928"/>
              <a:gd name="connsiteY9" fmla="*/ 307992 h 388666"/>
              <a:gd name="connsiteX10" fmla="*/ 33249 w 694928"/>
              <a:gd name="connsiteY10" fmla="*/ 73036 h 388666"/>
              <a:gd name="connsiteX11" fmla="*/ 154227 w 694928"/>
              <a:gd name="connsiteY11" fmla="*/ 1124 h 388666"/>
              <a:gd name="connsiteX12" fmla="*/ 368490 w 694928"/>
              <a:gd name="connsiteY12" fmla="*/ 3817 h 388666"/>
              <a:gd name="connsiteX0" fmla="*/ 368490 w 694928"/>
              <a:gd name="connsiteY0" fmla="*/ 3817 h 388666"/>
              <a:gd name="connsiteX1" fmla="*/ 582261 w 694928"/>
              <a:gd name="connsiteY1" fmla="*/ 55415 h 388666"/>
              <a:gd name="connsiteX2" fmla="*/ 694928 w 694928"/>
              <a:gd name="connsiteY2" fmla="*/ 235437 h 388666"/>
              <a:gd name="connsiteX3" fmla="*/ 605797 w 694928"/>
              <a:gd name="connsiteY3" fmla="*/ 109708 h 388666"/>
              <a:gd name="connsiteX4" fmla="*/ 402238 w 694928"/>
              <a:gd name="connsiteY4" fmla="*/ 73036 h 388666"/>
              <a:gd name="connsiteX5" fmla="*/ 90529 w 694928"/>
              <a:gd name="connsiteY5" fmla="*/ 121137 h 388666"/>
              <a:gd name="connsiteX6" fmla="*/ 30402 w 694928"/>
              <a:gd name="connsiteY6" fmla="*/ 304613 h 388666"/>
              <a:gd name="connsiteX7" fmla="*/ 32031 w 694928"/>
              <a:gd name="connsiteY7" fmla="*/ 388666 h 388666"/>
              <a:gd name="connsiteX8" fmla="*/ 136 w 694928"/>
              <a:gd name="connsiteY8" fmla="*/ 388665 h 388666"/>
              <a:gd name="connsiteX9" fmla="*/ 375 w 694928"/>
              <a:gd name="connsiteY9" fmla="*/ 307992 h 388666"/>
              <a:gd name="connsiteX10" fmla="*/ 33249 w 694928"/>
              <a:gd name="connsiteY10" fmla="*/ 73036 h 388666"/>
              <a:gd name="connsiteX11" fmla="*/ 154227 w 694928"/>
              <a:gd name="connsiteY11" fmla="*/ 1124 h 388666"/>
              <a:gd name="connsiteX12" fmla="*/ 368490 w 694928"/>
              <a:gd name="connsiteY12" fmla="*/ 3817 h 388666"/>
              <a:gd name="connsiteX0" fmla="*/ 368490 w 694928"/>
              <a:gd name="connsiteY0" fmla="*/ 3817 h 388666"/>
              <a:gd name="connsiteX1" fmla="*/ 582261 w 694928"/>
              <a:gd name="connsiteY1" fmla="*/ 55415 h 388666"/>
              <a:gd name="connsiteX2" fmla="*/ 694928 w 694928"/>
              <a:gd name="connsiteY2" fmla="*/ 235437 h 388666"/>
              <a:gd name="connsiteX3" fmla="*/ 605797 w 694928"/>
              <a:gd name="connsiteY3" fmla="*/ 109708 h 388666"/>
              <a:gd name="connsiteX4" fmla="*/ 402238 w 694928"/>
              <a:gd name="connsiteY4" fmla="*/ 73036 h 388666"/>
              <a:gd name="connsiteX5" fmla="*/ 90529 w 694928"/>
              <a:gd name="connsiteY5" fmla="*/ 121137 h 388666"/>
              <a:gd name="connsiteX6" fmla="*/ 30402 w 694928"/>
              <a:gd name="connsiteY6" fmla="*/ 304613 h 388666"/>
              <a:gd name="connsiteX7" fmla="*/ 32031 w 694928"/>
              <a:gd name="connsiteY7" fmla="*/ 388666 h 388666"/>
              <a:gd name="connsiteX8" fmla="*/ 136 w 694928"/>
              <a:gd name="connsiteY8" fmla="*/ 388665 h 388666"/>
              <a:gd name="connsiteX9" fmla="*/ 375 w 694928"/>
              <a:gd name="connsiteY9" fmla="*/ 307992 h 388666"/>
              <a:gd name="connsiteX10" fmla="*/ 33249 w 694928"/>
              <a:gd name="connsiteY10" fmla="*/ 73036 h 388666"/>
              <a:gd name="connsiteX11" fmla="*/ 154227 w 694928"/>
              <a:gd name="connsiteY11" fmla="*/ 1124 h 388666"/>
              <a:gd name="connsiteX12" fmla="*/ 368490 w 694928"/>
              <a:gd name="connsiteY12" fmla="*/ 3817 h 388666"/>
              <a:gd name="connsiteX0" fmla="*/ 368490 w 694928"/>
              <a:gd name="connsiteY0" fmla="*/ 3817 h 388666"/>
              <a:gd name="connsiteX1" fmla="*/ 578205 w 694928"/>
              <a:gd name="connsiteY1" fmla="*/ 41128 h 388666"/>
              <a:gd name="connsiteX2" fmla="*/ 694928 w 694928"/>
              <a:gd name="connsiteY2" fmla="*/ 235437 h 388666"/>
              <a:gd name="connsiteX3" fmla="*/ 605797 w 694928"/>
              <a:gd name="connsiteY3" fmla="*/ 109708 h 388666"/>
              <a:gd name="connsiteX4" fmla="*/ 402238 w 694928"/>
              <a:gd name="connsiteY4" fmla="*/ 73036 h 388666"/>
              <a:gd name="connsiteX5" fmla="*/ 90529 w 694928"/>
              <a:gd name="connsiteY5" fmla="*/ 121137 h 388666"/>
              <a:gd name="connsiteX6" fmla="*/ 30402 w 694928"/>
              <a:gd name="connsiteY6" fmla="*/ 304613 h 388666"/>
              <a:gd name="connsiteX7" fmla="*/ 32031 w 694928"/>
              <a:gd name="connsiteY7" fmla="*/ 388666 h 388666"/>
              <a:gd name="connsiteX8" fmla="*/ 136 w 694928"/>
              <a:gd name="connsiteY8" fmla="*/ 388665 h 388666"/>
              <a:gd name="connsiteX9" fmla="*/ 375 w 694928"/>
              <a:gd name="connsiteY9" fmla="*/ 307992 h 388666"/>
              <a:gd name="connsiteX10" fmla="*/ 33249 w 694928"/>
              <a:gd name="connsiteY10" fmla="*/ 73036 h 388666"/>
              <a:gd name="connsiteX11" fmla="*/ 154227 w 694928"/>
              <a:gd name="connsiteY11" fmla="*/ 1124 h 388666"/>
              <a:gd name="connsiteX12" fmla="*/ 368490 w 694928"/>
              <a:gd name="connsiteY12" fmla="*/ 3817 h 388666"/>
              <a:gd name="connsiteX0" fmla="*/ 368490 w 694928"/>
              <a:gd name="connsiteY0" fmla="*/ 3817 h 388666"/>
              <a:gd name="connsiteX1" fmla="*/ 578205 w 694928"/>
              <a:gd name="connsiteY1" fmla="*/ 41128 h 388666"/>
              <a:gd name="connsiteX2" fmla="*/ 694928 w 694928"/>
              <a:gd name="connsiteY2" fmla="*/ 235437 h 388666"/>
              <a:gd name="connsiteX3" fmla="*/ 605797 w 694928"/>
              <a:gd name="connsiteY3" fmla="*/ 109708 h 388666"/>
              <a:gd name="connsiteX4" fmla="*/ 402238 w 694928"/>
              <a:gd name="connsiteY4" fmla="*/ 73036 h 388666"/>
              <a:gd name="connsiteX5" fmla="*/ 90529 w 694928"/>
              <a:gd name="connsiteY5" fmla="*/ 121137 h 388666"/>
              <a:gd name="connsiteX6" fmla="*/ 30402 w 694928"/>
              <a:gd name="connsiteY6" fmla="*/ 304613 h 388666"/>
              <a:gd name="connsiteX7" fmla="*/ 32031 w 694928"/>
              <a:gd name="connsiteY7" fmla="*/ 388666 h 388666"/>
              <a:gd name="connsiteX8" fmla="*/ 136 w 694928"/>
              <a:gd name="connsiteY8" fmla="*/ 388665 h 388666"/>
              <a:gd name="connsiteX9" fmla="*/ 375 w 694928"/>
              <a:gd name="connsiteY9" fmla="*/ 307992 h 388666"/>
              <a:gd name="connsiteX10" fmla="*/ 33249 w 694928"/>
              <a:gd name="connsiteY10" fmla="*/ 73036 h 388666"/>
              <a:gd name="connsiteX11" fmla="*/ 154227 w 694928"/>
              <a:gd name="connsiteY11" fmla="*/ 1124 h 388666"/>
              <a:gd name="connsiteX12" fmla="*/ 368490 w 694928"/>
              <a:gd name="connsiteY12" fmla="*/ 3817 h 388666"/>
              <a:gd name="connsiteX0" fmla="*/ 368490 w 694928"/>
              <a:gd name="connsiteY0" fmla="*/ 3817 h 388666"/>
              <a:gd name="connsiteX1" fmla="*/ 578205 w 694928"/>
              <a:gd name="connsiteY1" fmla="*/ 41128 h 388666"/>
              <a:gd name="connsiteX2" fmla="*/ 694928 w 694928"/>
              <a:gd name="connsiteY2" fmla="*/ 235437 h 388666"/>
              <a:gd name="connsiteX3" fmla="*/ 605797 w 694928"/>
              <a:gd name="connsiteY3" fmla="*/ 109708 h 388666"/>
              <a:gd name="connsiteX4" fmla="*/ 402238 w 694928"/>
              <a:gd name="connsiteY4" fmla="*/ 73036 h 388666"/>
              <a:gd name="connsiteX5" fmla="*/ 93909 w 694928"/>
              <a:gd name="connsiteY5" fmla="*/ 130662 h 388666"/>
              <a:gd name="connsiteX6" fmla="*/ 30402 w 694928"/>
              <a:gd name="connsiteY6" fmla="*/ 304613 h 388666"/>
              <a:gd name="connsiteX7" fmla="*/ 32031 w 694928"/>
              <a:gd name="connsiteY7" fmla="*/ 388666 h 388666"/>
              <a:gd name="connsiteX8" fmla="*/ 136 w 694928"/>
              <a:gd name="connsiteY8" fmla="*/ 388665 h 388666"/>
              <a:gd name="connsiteX9" fmla="*/ 375 w 694928"/>
              <a:gd name="connsiteY9" fmla="*/ 307992 h 388666"/>
              <a:gd name="connsiteX10" fmla="*/ 33249 w 694928"/>
              <a:gd name="connsiteY10" fmla="*/ 73036 h 388666"/>
              <a:gd name="connsiteX11" fmla="*/ 154227 w 694928"/>
              <a:gd name="connsiteY11" fmla="*/ 1124 h 388666"/>
              <a:gd name="connsiteX12" fmla="*/ 368490 w 694928"/>
              <a:gd name="connsiteY12" fmla="*/ 3817 h 388666"/>
              <a:gd name="connsiteX0" fmla="*/ 368490 w 694928"/>
              <a:gd name="connsiteY0" fmla="*/ 3817 h 388666"/>
              <a:gd name="connsiteX1" fmla="*/ 578205 w 694928"/>
              <a:gd name="connsiteY1" fmla="*/ 41128 h 388666"/>
              <a:gd name="connsiteX2" fmla="*/ 694928 w 694928"/>
              <a:gd name="connsiteY2" fmla="*/ 235437 h 388666"/>
              <a:gd name="connsiteX3" fmla="*/ 605797 w 694928"/>
              <a:gd name="connsiteY3" fmla="*/ 109708 h 388666"/>
              <a:gd name="connsiteX4" fmla="*/ 402238 w 694928"/>
              <a:gd name="connsiteY4" fmla="*/ 73036 h 388666"/>
              <a:gd name="connsiteX5" fmla="*/ 93909 w 694928"/>
              <a:gd name="connsiteY5" fmla="*/ 130662 h 388666"/>
              <a:gd name="connsiteX6" fmla="*/ 31078 w 694928"/>
              <a:gd name="connsiteY6" fmla="*/ 302231 h 388666"/>
              <a:gd name="connsiteX7" fmla="*/ 32031 w 694928"/>
              <a:gd name="connsiteY7" fmla="*/ 388666 h 388666"/>
              <a:gd name="connsiteX8" fmla="*/ 136 w 694928"/>
              <a:gd name="connsiteY8" fmla="*/ 388665 h 388666"/>
              <a:gd name="connsiteX9" fmla="*/ 375 w 694928"/>
              <a:gd name="connsiteY9" fmla="*/ 307992 h 388666"/>
              <a:gd name="connsiteX10" fmla="*/ 33249 w 694928"/>
              <a:gd name="connsiteY10" fmla="*/ 73036 h 388666"/>
              <a:gd name="connsiteX11" fmla="*/ 154227 w 694928"/>
              <a:gd name="connsiteY11" fmla="*/ 1124 h 388666"/>
              <a:gd name="connsiteX12" fmla="*/ 368490 w 694928"/>
              <a:gd name="connsiteY12" fmla="*/ 3817 h 388666"/>
              <a:gd name="connsiteX0" fmla="*/ 368490 w 694928"/>
              <a:gd name="connsiteY0" fmla="*/ 3817 h 482682"/>
              <a:gd name="connsiteX1" fmla="*/ 578205 w 694928"/>
              <a:gd name="connsiteY1" fmla="*/ 41128 h 482682"/>
              <a:gd name="connsiteX2" fmla="*/ 694928 w 694928"/>
              <a:gd name="connsiteY2" fmla="*/ 235437 h 482682"/>
              <a:gd name="connsiteX3" fmla="*/ 605797 w 694928"/>
              <a:gd name="connsiteY3" fmla="*/ 109708 h 482682"/>
              <a:gd name="connsiteX4" fmla="*/ 402238 w 694928"/>
              <a:gd name="connsiteY4" fmla="*/ 73036 h 482682"/>
              <a:gd name="connsiteX5" fmla="*/ 93909 w 694928"/>
              <a:gd name="connsiteY5" fmla="*/ 130662 h 482682"/>
              <a:gd name="connsiteX6" fmla="*/ 31078 w 694928"/>
              <a:gd name="connsiteY6" fmla="*/ 302231 h 482682"/>
              <a:gd name="connsiteX7" fmla="*/ 32031 w 694928"/>
              <a:gd name="connsiteY7" fmla="*/ 388666 h 482682"/>
              <a:gd name="connsiteX8" fmla="*/ 136 w 694928"/>
              <a:gd name="connsiteY8" fmla="*/ 388665 h 482682"/>
              <a:gd name="connsiteX9" fmla="*/ 375 w 694928"/>
              <a:gd name="connsiteY9" fmla="*/ 307992 h 482682"/>
              <a:gd name="connsiteX10" fmla="*/ 33249 w 694928"/>
              <a:gd name="connsiteY10" fmla="*/ 73036 h 482682"/>
              <a:gd name="connsiteX11" fmla="*/ 154227 w 694928"/>
              <a:gd name="connsiteY11" fmla="*/ 1124 h 482682"/>
              <a:gd name="connsiteX12" fmla="*/ 368490 w 694928"/>
              <a:gd name="connsiteY12" fmla="*/ 3817 h 482682"/>
              <a:gd name="connsiteX0" fmla="*/ 368490 w 694928"/>
              <a:gd name="connsiteY0" fmla="*/ 3817 h 485824"/>
              <a:gd name="connsiteX1" fmla="*/ 578205 w 694928"/>
              <a:gd name="connsiteY1" fmla="*/ 41128 h 485824"/>
              <a:gd name="connsiteX2" fmla="*/ 694928 w 694928"/>
              <a:gd name="connsiteY2" fmla="*/ 235437 h 485824"/>
              <a:gd name="connsiteX3" fmla="*/ 605797 w 694928"/>
              <a:gd name="connsiteY3" fmla="*/ 109708 h 485824"/>
              <a:gd name="connsiteX4" fmla="*/ 402238 w 694928"/>
              <a:gd name="connsiteY4" fmla="*/ 73036 h 485824"/>
              <a:gd name="connsiteX5" fmla="*/ 93909 w 694928"/>
              <a:gd name="connsiteY5" fmla="*/ 130662 h 485824"/>
              <a:gd name="connsiteX6" fmla="*/ 31078 w 694928"/>
              <a:gd name="connsiteY6" fmla="*/ 302231 h 485824"/>
              <a:gd name="connsiteX7" fmla="*/ 32031 w 694928"/>
              <a:gd name="connsiteY7" fmla="*/ 388666 h 485824"/>
              <a:gd name="connsiteX8" fmla="*/ 136 w 694928"/>
              <a:gd name="connsiteY8" fmla="*/ 388665 h 485824"/>
              <a:gd name="connsiteX9" fmla="*/ 375 w 694928"/>
              <a:gd name="connsiteY9" fmla="*/ 307992 h 485824"/>
              <a:gd name="connsiteX10" fmla="*/ 33249 w 694928"/>
              <a:gd name="connsiteY10" fmla="*/ 73036 h 485824"/>
              <a:gd name="connsiteX11" fmla="*/ 154227 w 694928"/>
              <a:gd name="connsiteY11" fmla="*/ 1124 h 485824"/>
              <a:gd name="connsiteX12" fmla="*/ 368490 w 694928"/>
              <a:gd name="connsiteY12" fmla="*/ 3817 h 485824"/>
              <a:gd name="connsiteX0" fmla="*/ 368490 w 694928"/>
              <a:gd name="connsiteY0" fmla="*/ 3817 h 485824"/>
              <a:gd name="connsiteX1" fmla="*/ 578205 w 694928"/>
              <a:gd name="connsiteY1" fmla="*/ 41128 h 485824"/>
              <a:gd name="connsiteX2" fmla="*/ 694928 w 694928"/>
              <a:gd name="connsiteY2" fmla="*/ 235437 h 485824"/>
              <a:gd name="connsiteX3" fmla="*/ 605797 w 694928"/>
              <a:gd name="connsiteY3" fmla="*/ 109708 h 485824"/>
              <a:gd name="connsiteX4" fmla="*/ 402238 w 694928"/>
              <a:gd name="connsiteY4" fmla="*/ 73036 h 485824"/>
              <a:gd name="connsiteX5" fmla="*/ 93909 w 694928"/>
              <a:gd name="connsiteY5" fmla="*/ 130662 h 485824"/>
              <a:gd name="connsiteX6" fmla="*/ 31078 w 694928"/>
              <a:gd name="connsiteY6" fmla="*/ 302231 h 485824"/>
              <a:gd name="connsiteX7" fmla="*/ 32031 w 694928"/>
              <a:gd name="connsiteY7" fmla="*/ 388666 h 485824"/>
              <a:gd name="connsiteX8" fmla="*/ 136 w 694928"/>
              <a:gd name="connsiteY8" fmla="*/ 388665 h 485824"/>
              <a:gd name="connsiteX9" fmla="*/ 375 w 694928"/>
              <a:gd name="connsiteY9" fmla="*/ 307992 h 485824"/>
              <a:gd name="connsiteX10" fmla="*/ 33249 w 694928"/>
              <a:gd name="connsiteY10" fmla="*/ 73036 h 485824"/>
              <a:gd name="connsiteX11" fmla="*/ 154227 w 694928"/>
              <a:gd name="connsiteY11" fmla="*/ 1124 h 485824"/>
              <a:gd name="connsiteX12" fmla="*/ 368490 w 694928"/>
              <a:gd name="connsiteY12" fmla="*/ 3817 h 485824"/>
              <a:gd name="connsiteX0" fmla="*/ 368490 w 694928"/>
              <a:gd name="connsiteY0" fmla="*/ 3817 h 485824"/>
              <a:gd name="connsiteX1" fmla="*/ 578205 w 694928"/>
              <a:gd name="connsiteY1" fmla="*/ 41128 h 485824"/>
              <a:gd name="connsiteX2" fmla="*/ 694928 w 694928"/>
              <a:gd name="connsiteY2" fmla="*/ 235437 h 485824"/>
              <a:gd name="connsiteX3" fmla="*/ 605797 w 694928"/>
              <a:gd name="connsiteY3" fmla="*/ 109708 h 485824"/>
              <a:gd name="connsiteX4" fmla="*/ 402238 w 694928"/>
              <a:gd name="connsiteY4" fmla="*/ 73036 h 485824"/>
              <a:gd name="connsiteX5" fmla="*/ 93909 w 694928"/>
              <a:gd name="connsiteY5" fmla="*/ 130662 h 485824"/>
              <a:gd name="connsiteX6" fmla="*/ 31078 w 694928"/>
              <a:gd name="connsiteY6" fmla="*/ 302231 h 485824"/>
              <a:gd name="connsiteX7" fmla="*/ 32031 w 694928"/>
              <a:gd name="connsiteY7" fmla="*/ 388666 h 485824"/>
              <a:gd name="connsiteX8" fmla="*/ 136 w 694928"/>
              <a:gd name="connsiteY8" fmla="*/ 388665 h 485824"/>
              <a:gd name="connsiteX9" fmla="*/ 375 w 694928"/>
              <a:gd name="connsiteY9" fmla="*/ 307992 h 485824"/>
              <a:gd name="connsiteX10" fmla="*/ 33249 w 694928"/>
              <a:gd name="connsiteY10" fmla="*/ 73036 h 485824"/>
              <a:gd name="connsiteX11" fmla="*/ 154227 w 694928"/>
              <a:gd name="connsiteY11" fmla="*/ 1124 h 485824"/>
              <a:gd name="connsiteX12" fmla="*/ 368490 w 694928"/>
              <a:gd name="connsiteY12" fmla="*/ 3817 h 485824"/>
              <a:gd name="connsiteX0" fmla="*/ 368490 w 694928"/>
              <a:gd name="connsiteY0" fmla="*/ 3817 h 485824"/>
              <a:gd name="connsiteX1" fmla="*/ 578205 w 694928"/>
              <a:gd name="connsiteY1" fmla="*/ 41128 h 485824"/>
              <a:gd name="connsiteX2" fmla="*/ 694928 w 694928"/>
              <a:gd name="connsiteY2" fmla="*/ 235437 h 485824"/>
              <a:gd name="connsiteX3" fmla="*/ 605797 w 694928"/>
              <a:gd name="connsiteY3" fmla="*/ 109708 h 485824"/>
              <a:gd name="connsiteX4" fmla="*/ 402238 w 694928"/>
              <a:gd name="connsiteY4" fmla="*/ 73036 h 485824"/>
              <a:gd name="connsiteX5" fmla="*/ 93909 w 694928"/>
              <a:gd name="connsiteY5" fmla="*/ 130662 h 485824"/>
              <a:gd name="connsiteX6" fmla="*/ 31078 w 694928"/>
              <a:gd name="connsiteY6" fmla="*/ 302231 h 485824"/>
              <a:gd name="connsiteX7" fmla="*/ 32031 w 694928"/>
              <a:gd name="connsiteY7" fmla="*/ 388666 h 485824"/>
              <a:gd name="connsiteX8" fmla="*/ 136 w 694928"/>
              <a:gd name="connsiteY8" fmla="*/ 388665 h 485824"/>
              <a:gd name="connsiteX9" fmla="*/ 375 w 694928"/>
              <a:gd name="connsiteY9" fmla="*/ 307992 h 485824"/>
              <a:gd name="connsiteX10" fmla="*/ 33249 w 694928"/>
              <a:gd name="connsiteY10" fmla="*/ 73036 h 485824"/>
              <a:gd name="connsiteX11" fmla="*/ 154227 w 694928"/>
              <a:gd name="connsiteY11" fmla="*/ 1124 h 485824"/>
              <a:gd name="connsiteX12" fmla="*/ 368490 w 694928"/>
              <a:gd name="connsiteY12" fmla="*/ 3817 h 485824"/>
              <a:gd name="connsiteX0" fmla="*/ 368739 w 695177"/>
              <a:gd name="connsiteY0" fmla="*/ 3817 h 485824"/>
              <a:gd name="connsiteX1" fmla="*/ 578454 w 695177"/>
              <a:gd name="connsiteY1" fmla="*/ 41128 h 485824"/>
              <a:gd name="connsiteX2" fmla="*/ 695177 w 695177"/>
              <a:gd name="connsiteY2" fmla="*/ 235437 h 485824"/>
              <a:gd name="connsiteX3" fmla="*/ 606046 w 695177"/>
              <a:gd name="connsiteY3" fmla="*/ 109708 h 485824"/>
              <a:gd name="connsiteX4" fmla="*/ 402487 w 695177"/>
              <a:gd name="connsiteY4" fmla="*/ 73036 h 485824"/>
              <a:gd name="connsiteX5" fmla="*/ 94158 w 695177"/>
              <a:gd name="connsiteY5" fmla="*/ 130662 h 485824"/>
              <a:gd name="connsiteX6" fmla="*/ 31327 w 695177"/>
              <a:gd name="connsiteY6" fmla="*/ 302231 h 485824"/>
              <a:gd name="connsiteX7" fmla="*/ 32280 w 695177"/>
              <a:gd name="connsiteY7" fmla="*/ 388666 h 485824"/>
              <a:gd name="connsiteX8" fmla="*/ 47 w 695177"/>
              <a:gd name="connsiteY8" fmla="*/ 464865 h 485824"/>
              <a:gd name="connsiteX9" fmla="*/ 624 w 695177"/>
              <a:gd name="connsiteY9" fmla="*/ 307992 h 485824"/>
              <a:gd name="connsiteX10" fmla="*/ 33498 w 695177"/>
              <a:gd name="connsiteY10" fmla="*/ 73036 h 485824"/>
              <a:gd name="connsiteX11" fmla="*/ 154476 w 695177"/>
              <a:gd name="connsiteY11" fmla="*/ 1124 h 485824"/>
              <a:gd name="connsiteX12" fmla="*/ 368739 w 695177"/>
              <a:gd name="connsiteY12" fmla="*/ 3817 h 485824"/>
              <a:gd name="connsiteX0" fmla="*/ 368739 w 695177"/>
              <a:gd name="connsiteY0" fmla="*/ 3817 h 497743"/>
              <a:gd name="connsiteX1" fmla="*/ 578454 w 695177"/>
              <a:gd name="connsiteY1" fmla="*/ 41128 h 497743"/>
              <a:gd name="connsiteX2" fmla="*/ 695177 w 695177"/>
              <a:gd name="connsiteY2" fmla="*/ 235437 h 497743"/>
              <a:gd name="connsiteX3" fmla="*/ 606046 w 695177"/>
              <a:gd name="connsiteY3" fmla="*/ 109708 h 497743"/>
              <a:gd name="connsiteX4" fmla="*/ 402487 w 695177"/>
              <a:gd name="connsiteY4" fmla="*/ 73036 h 497743"/>
              <a:gd name="connsiteX5" fmla="*/ 94158 w 695177"/>
              <a:gd name="connsiteY5" fmla="*/ 130662 h 497743"/>
              <a:gd name="connsiteX6" fmla="*/ 31327 w 695177"/>
              <a:gd name="connsiteY6" fmla="*/ 302231 h 497743"/>
              <a:gd name="connsiteX7" fmla="*/ 32280 w 695177"/>
              <a:gd name="connsiteY7" fmla="*/ 424385 h 497743"/>
              <a:gd name="connsiteX8" fmla="*/ 47 w 695177"/>
              <a:gd name="connsiteY8" fmla="*/ 464865 h 497743"/>
              <a:gd name="connsiteX9" fmla="*/ 624 w 695177"/>
              <a:gd name="connsiteY9" fmla="*/ 307992 h 497743"/>
              <a:gd name="connsiteX10" fmla="*/ 33498 w 695177"/>
              <a:gd name="connsiteY10" fmla="*/ 73036 h 497743"/>
              <a:gd name="connsiteX11" fmla="*/ 154476 w 695177"/>
              <a:gd name="connsiteY11" fmla="*/ 1124 h 497743"/>
              <a:gd name="connsiteX12" fmla="*/ 368739 w 695177"/>
              <a:gd name="connsiteY12" fmla="*/ 3817 h 497743"/>
              <a:gd name="connsiteX0" fmla="*/ 368911 w 695349"/>
              <a:gd name="connsiteY0" fmla="*/ 3817 h 497743"/>
              <a:gd name="connsiteX1" fmla="*/ 578626 w 695349"/>
              <a:gd name="connsiteY1" fmla="*/ 41128 h 497743"/>
              <a:gd name="connsiteX2" fmla="*/ 695349 w 695349"/>
              <a:gd name="connsiteY2" fmla="*/ 235437 h 497743"/>
              <a:gd name="connsiteX3" fmla="*/ 606218 w 695349"/>
              <a:gd name="connsiteY3" fmla="*/ 109708 h 497743"/>
              <a:gd name="connsiteX4" fmla="*/ 402659 w 695349"/>
              <a:gd name="connsiteY4" fmla="*/ 73036 h 497743"/>
              <a:gd name="connsiteX5" fmla="*/ 94330 w 695349"/>
              <a:gd name="connsiteY5" fmla="*/ 130662 h 497743"/>
              <a:gd name="connsiteX6" fmla="*/ 31499 w 695349"/>
              <a:gd name="connsiteY6" fmla="*/ 302231 h 497743"/>
              <a:gd name="connsiteX7" fmla="*/ 32452 w 695349"/>
              <a:gd name="connsiteY7" fmla="*/ 424385 h 497743"/>
              <a:gd name="connsiteX8" fmla="*/ 219 w 695349"/>
              <a:gd name="connsiteY8" fmla="*/ 464865 h 497743"/>
              <a:gd name="connsiteX9" fmla="*/ 796 w 695349"/>
              <a:gd name="connsiteY9" fmla="*/ 307992 h 497743"/>
              <a:gd name="connsiteX10" fmla="*/ 33670 w 695349"/>
              <a:gd name="connsiteY10" fmla="*/ 73036 h 497743"/>
              <a:gd name="connsiteX11" fmla="*/ 154648 w 695349"/>
              <a:gd name="connsiteY11" fmla="*/ 1124 h 497743"/>
              <a:gd name="connsiteX12" fmla="*/ 368911 w 695349"/>
              <a:gd name="connsiteY12" fmla="*/ 3817 h 497743"/>
              <a:gd name="connsiteX0" fmla="*/ 368911 w 695349"/>
              <a:gd name="connsiteY0" fmla="*/ 3817 h 497743"/>
              <a:gd name="connsiteX1" fmla="*/ 578626 w 695349"/>
              <a:gd name="connsiteY1" fmla="*/ 41128 h 497743"/>
              <a:gd name="connsiteX2" fmla="*/ 695349 w 695349"/>
              <a:gd name="connsiteY2" fmla="*/ 235437 h 497743"/>
              <a:gd name="connsiteX3" fmla="*/ 606218 w 695349"/>
              <a:gd name="connsiteY3" fmla="*/ 109708 h 497743"/>
              <a:gd name="connsiteX4" fmla="*/ 402659 w 695349"/>
              <a:gd name="connsiteY4" fmla="*/ 73036 h 497743"/>
              <a:gd name="connsiteX5" fmla="*/ 94330 w 695349"/>
              <a:gd name="connsiteY5" fmla="*/ 130662 h 497743"/>
              <a:gd name="connsiteX6" fmla="*/ 31499 w 695349"/>
              <a:gd name="connsiteY6" fmla="*/ 302231 h 497743"/>
              <a:gd name="connsiteX7" fmla="*/ 32452 w 695349"/>
              <a:gd name="connsiteY7" fmla="*/ 424385 h 497743"/>
              <a:gd name="connsiteX8" fmla="*/ 219 w 695349"/>
              <a:gd name="connsiteY8" fmla="*/ 464865 h 497743"/>
              <a:gd name="connsiteX9" fmla="*/ 796 w 695349"/>
              <a:gd name="connsiteY9" fmla="*/ 307992 h 497743"/>
              <a:gd name="connsiteX10" fmla="*/ 33670 w 695349"/>
              <a:gd name="connsiteY10" fmla="*/ 73036 h 497743"/>
              <a:gd name="connsiteX11" fmla="*/ 154648 w 695349"/>
              <a:gd name="connsiteY11" fmla="*/ 1124 h 497743"/>
              <a:gd name="connsiteX12" fmla="*/ 368911 w 695349"/>
              <a:gd name="connsiteY12" fmla="*/ 3817 h 497743"/>
              <a:gd name="connsiteX0" fmla="*/ 368911 w 695349"/>
              <a:gd name="connsiteY0" fmla="*/ 3817 h 497743"/>
              <a:gd name="connsiteX1" fmla="*/ 578626 w 695349"/>
              <a:gd name="connsiteY1" fmla="*/ 41128 h 497743"/>
              <a:gd name="connsiteX2" fmla="*/ 695349 w 695349"/>
              <a:gd name="connsiteY2" fmla="*/ 235437 h 497743"/>
              <a:gd name="connsiteX3" fmla="*/ 606218 w 695349"/>
              <a:gd name="connsiteY3" fmla="*/ 109708 h 497743"/>
              <a:gd name="connsiteX4" fmla="*/ 402659 w 695349"/>
              <a:gd name="connsiteY4" fmla="*/ 73036 h 497743"/>
              <a:gd name="connsiteX5" fmla="*/ 94330 w 695349"/>
              <a:gd name="connsiteY5" fmla="*/ 130662 h 497743"/>
              <a:gd name="connsiteX6" fmla="*/ 31499 w 695349"/>
              <a:gd name="connsiteY6" fmla="*/ 302231 h 497743"/>
              <a:gd name="connsiteX7" fmla="*/ 32452 w 695349"/>
              <a:gd name="connsiteY7" fmla="*/ 424385 h 497743"/>
              <a:gd name="connsiteX8" fmla="*/ 219 w 695349"/>
              <a:gd name="connsiteY8" fmla="*/ 464865 h 497743"/>
              <a:gd name="connsiteX9" fmla="*/ 796 w 695349"/>
              <a:gd name="connsiteY9" fmla="*/ 307992 h 497743"/>
              <a:gd name="connsiteX10" fmla="*/ 33670 w 695349"/>
              <a:gd name="connsiteY10" fmla="*/ 73036 h 497743"/>
              <a:gd name="connsiteX11" fmla="*/ 154648 w 695349"/>
              <a:gd name="connsiteY11" fmla="*/ 1124 h 497743"/>
              <a:gd name="connsiteX12" fmla="*/ 368911 w 695349"/>
              <a:gd name="connsiteY12" fmla="*/ 3817 h 497743"/>
              <a:gd name="connsiteX0" fmla="*/ 368911 w 695349"/>
              <a:gd name="connsiteY0" fmla="*/ 3817 h 497743"/>
              <a:gd name="connsiteX1" fmla="*/ 578626 w 695349"/>
              <a:gd name="connsiteY1" fmla="*/ 41128 h 497743"/>
              <a:gd name="connsiteX2" fmla="*/ 695349 w 695349"/>
              <a:gd name="connsiteY2" fmla="*/ 235437 h 497743"/>
              <a:gd name="connsiteX3" fmla="*/ 606218 w 695349"/>
              <a:gd name="connsiteY3" fmla="*/ 109708 h 497743"/>
              <a:gd name="connsiteX4" fmla="*/ 402659 w 695349"/>
              <a:gd name="connsiteY4" fmla="*/ 73036 h 497743"/>
              <a:gd name="connsiteX5" fmla="*/ 94330 w 695349"/>
              <a:gd name="connsiteY5" fmla="*/ 130662 h 497743"/>
              <a:gd name="connsiteX6" fmla="*/ 31499 w 695349"/>
              <a:gd name="connsiteY6" fmla="*/ 302231 h 497743"/>
              <a:gd name="connsiteX7" fmla="*/ 32452 w 695349"/>
              <a:gd name="connsiteY7" fmla="*/ 424385 h 497743"/>
              <a:gd name="connsiteX8" fmla="*/ 219 w 695349"/>
              <a:gd name="connsiteY8" fmla="*/ 464865 h 497743"/>
              <a:gd name="connsiteX9" fmla="*/ 796 w 695349"/>
              <a:gd name="connsiteY9" fmla="*/ 307992 h 497743"/>
              <a:gd name="connsiteX10" fmla="*/ 33670 w 695349"/>
              <a:gd name="connsiteY10" fmla="*/ 73036 h 497743"/>
              <a:gd name="connsiteX11" fmla="*/ 154648 w 695349"/>
              <a:gd name="connsiteY11" fmla="*/ 1124 h 497743"/>
              <a:gd name="connsiteX12" fmla="*/ 368911 w 695349"/>
              <a:gd name="connsiteY12" fmla="*/ 3817 h 497743"/>
              <a:gd name="connsiteX0" fmla="*/ 368911 w 695349"/>
              <a:gd name="connsiteY0" fmla="*/ 3817 h 497743"/>
              <a:gd name="connsiteX1" fmla="*/ 578626 w 695349"/>
              <a:gd name="connsiteY1" fmla="*/ 41128 h 497743"/>
              <a:gd name="connsiteX2" fmla="*/ 695349 w 695349"/>
              <a:gd name="connsiteY2" fmla="*/ 235437 h 497743"/>
              <a:gd name="connsiteX3" fmla="*/ 606218 w 695349"/>
              <a:gd name="connsiteY3" fmla="*/ 109708 h 497743"/>
              <a:gd name="connsiteX4" fmla="*/ 402659 w 695349"/>
              <a:gd name="connsiteY4" fmla="*/ 73036 h 497743"/>
              <a:gd name="connsiteX5" fmla="*/ 94330 w 695349"/>
              <a:gd name="connsiteY5" fmla="*/ 130662 h 497743"/>
              <a:gd name="connsiteX6" fmla="*/ 31499 w 695349"/>
              <a:gd name="connsiteY6" fmla="*/ 302231 h 497743"/>
              <a:gd name="connsiteX7" fmla="*/ 32452 w 695349"/>
              <a:gd name="connsiteY7" fmla="*/ 424385 h 497743"/>
              <a:gd name="connsiteX8" fmla="*/ 219 w 695349"/>
              <a:gd name="connsiteY8" fmla="*/ 464865 h 497743"/>
              <a:gd name="connsiteX9" fmla="*/ 796 w 695349"/>
              <a:gd name="connsiteY9" fmla="*/ 307992 h 497743"/>
              <a:gd name="connsiteX10" fmla="*/ 33670 w 695349"/>
              <a:gd name="connsiteY10" fmla="*/ 73036 h 497743"/>
              <a:gd name="connsiteX11" fmla="*/ 154648 w 695349"/>
              <a:gd name="connsiteY11" fmla="*/ 1124 h 497743"/>
              <a:gd name="connsiteX12" fmla="*/ 368911 w 695349"/>
              <a:gd name="connsiteY12" fmla="*/ 3817 h 497743"/>
              <a:gd name="connsiteX0" fmla="*/ 369595 w 696033"/>
              <a:gd name="connsiteY0" fmla="*/ 3817 h 497743"/>
              <a:gd name="connsiteX1" fmla="*/ 579310 w 696033"/>
              <a:gd name="connsiteY1" fmla="*/ 41128 h 497743"/>
              <a:gd name="connsiteX2" fmla="*/ 696033 w 696033"/>
              <a:gd name="connsiteY2" fmla="*/ 235437 h 497743"/>
              <a:gd name="connsiteX3" fmla="*/ 606902 w 696033"/>
              <a:gd name="connsiteY3" fmla="*/ 109708 h 497743"/>
              <a:gd name="connsiteX4" fmla="*/ 403343 w 696033"/>
              <a:gd name="connsiteY4" fmla="*/ 73036 h 497743"/>
              <a:gd name="connsiteX5" fmla="*/ 95014 w 696033"/>
              <a:gd name="connsiteY5" fmla="*/ 130662 h 497743"/>
              <a:gd name="connsiteX6" fmla="*/ 32183 w 696033"/>
              <a:gd name="connsiteY6" fmla="*/ 302231 h 497743"/>
              <a:gd name="connsiteX7" fmla="*/ 33136 w 696033"/>
              <a:gd name="connsiteY7" fmla="*/ 424385 h 497743"/>
              <a:gd name="connsiteX8" fmla="*/ 903 w 696033"/>
              <a:gd name="connsiteY8" fmla="*/ 464865 h 497743"/>
              <a:gd name="connsiteX9" fmla="*/ 466 w 696033"/>
              <a:gd name="connsiteY9" fmla="*/ 307992 h 497743"/>
              <a:gd name="connsiteX10" fmla="*/ 34354 w 696033"/>
              <a:gd name="connsiteY10" fmla="*/ 73036 h 497743"/>
              <a:gd name="connsiteX11" fmla="*/ 155332 w 696033"/>
              <a:gd name="connsiteY11" fmla="*/ 1124 h 497743"/>
              <a:gd name="connsiteX12" fmla="*/ 369595 w 696033"/>
              <a:gd name="connsiteY12" fmla="*/ 3817 h 497743"/>
              <a:gd name="connsiteX0" fmla="*/ 369595 w 696033"/>
              <a:gd name="connsiteY0" fmla="*/ 3817 h 497743"/>
              <a:gd name="connsiteX1" fmla="*/ 579310 w 696033"/>
              <a:gd name="connsiteY1" fmla="*/ 41128 h 497743"/>
              <a:gd name="connsiteX2" fmla="*/ 696033 w 696033"/>
              <a:gd name="connsiteY2" fmla="*/ 235437 h 497743"/>
              <a:gd name="connsiteX3" fmla="*/ 606902 w 696033"/>
              <a:gd name="connsiteY3" fmla="*/ 109708 h 497743"/>
              <a:gd name="connsiteX4" fmla="*/ 403343 w 696033"/>
              <a:gd name="connsiteY4" fmla="*/ 73036 h 497743"/>
              <a:gd name="connsiteX5" fmla="*/ 95014 w 696033"/>
              <a:gd name="connsiteY5" fmla="*/ 130662 h 497743"/>
              <a:gd name="connsiteX6" fmla="*/ 32183 w 696033"/>
              <a:gd name="connsiteY6" fmla="*/ 302231 h 497743"/>
              <a:gd name="connsiteX7" fmla="*/ 33136 w 696033"/>
              <a:gd name="connsiteY7" fmla="*/ 424385 h 497743"/>
              <a:gd name="connsiteX8" fmla="*/ 903 w 696033"/>
              <a:gd name="connsiteY8" fmla="*/ 464865 h 497743"/>
              <a:gd name="connsiteX9" fmla="*/ 466 w 696033"/>
              <a:gd name="connsiteY9" fmla="*/ 307992 h 497743"/>
              <a:gd name="connsiteX10" fmla="*/ 34354 w 696033"/>
              <a:gd name="connsiteY10" fmla="*/ 73036 h 497743"/>
              <a:gd name="connsiteX11" fmla="*/ 155332 w 696033"/>
              <a:gd name="connsiteY11" fmla="*/ 1124 h 497743"/>
              <a:gd name="connsiteX12" fmla="*/ 369595 w 696033"/>
              <a:gd name="connsiteY12" fmla="*/ 3817 h 497743"/>
              <a:gd name="connsiteX0" fmla="*/ 369595 w 696033"/>
              <a:gd name="connsiteY0" fmla="*/ 3817 h 501187"/>
              <a:gd name="connsiteX1" fmla="*/ 579310 w 696033"/>
              <a:gd name="connsiteY1" fmla="*/ 41128 h 501187"/>
              <a:gd name="connsiteX2" fmla="*/ 696033 w 696033"/>
              <a:gd name="connsiteY2" fmla="*/ 235437 h 501187"/>
              <a:gd name="connsiteX3" fmla="*/ 606902 w 696033"/>
              <a:gd name="connsiteY3" fmla="*/ 109708 h 501187"/>
              <a:gd name="connsiteX4" fmla="*/ 403343 w 696033"/>
              <a:gd name="connsiteY4" fmla="*/ 73036 h 501187"/>
              <a:gd name="connsiteX5" fmla="*/ 95014 w 696033"/>
              <a:gd name="connsiteY5" fmla="*/ 130662 h 501187"/>
              <a:gd name="connsiteX6" fmla="*/ 32183 w 696033"/>
              <a:gd name="connsiteY6" fmla="*/ 302231 h 501187"/>
              <a:gd name="connsiteX7" fmla="*/ 30770 w 696033"/>
              <a:gd name="connsiteY7" fmla="*/ 433910 h 501187"/>
              <a:gd name="connsiteX8" fmla="*/ 903 w 696033"/>
              <a:gd name="connsiteY8" fmla="*/ 464865 h 501187"/>
              <a:gd name="connsiteX9" fmla="*/ 466 w 696033"/>
              <a:gd name="connsiteY9" fmla="*/ 307992 h 501187"/>
              <a:gd name="connsiteX10" fmla="*/ 34354 w 696033"/>
              <a:gd name="connsiteY10" fmla="*/ 73036 h 501187"/>
              <a:gd name="connsiteX11" fmla="*/ 155332 w 696033"/>
              <a:gd name="connsiteY11" fmla="*/ 1124 h 501187"/>
              <a:gd name="connsiteX12" fmla="*/ 369595 w 696033"/>
              <a:gd name="connsiteY12" fmla="*/ 3817 h 501187"/>
              <a:gd name="connsiteX0" fmla="*/ 369595 w 696033"/>
              <a:gd name="connsiteY0" fmla="*/ 3817 h 481947"/>
              <a:gd name="connsiteX1" fmla="*/ 579310 w 696033"/>
              <a:gd name="connsiteY1" fmla="*/ 41128 h 481947"/>
              <a:gd name="connsiteX2" fmla="*/ 696033 w 696033"/>
              <a:gd name="connsiteY2" fmla="*/ 235437 h 481947"/>
              <a:gd name="connsiteX3" fmla="*/ 606902 w 696033"/>
              <a:gd name="connsiteY3" fmla="*/ 109708 h 481947"/>
              <a:gd name="connsiteX4" fmla="*/ 403343 w 696033"/>
              <a:gd name="connsiteY4" fmla="*/ 73036 h 481947"/>
              <a:gd name="connsiteX5" fmla="*/ 95014 w 696033"/>
              <a:gd name="connsiteY5" fmla="*/ 130662 h 481947"/>
              <a:gd name="connsiteX6" fmla="*/ 32183 w 696033"/>
              <a:gd name="connsiteY6" fmla="*/ 302231 h 481947"/>
              <a:gd name="connsiteX7" fmla="*/ 30770 w 696033"/>
              <a:gd name="connsiteY7" fmla="*/ 433910 h 481947"/>
              <a:gd name="connsiteX8" fmla="*/ 903 w 696033"/>
              <a:gd name="connsiteY8" fmla="*/ 464865 h 481947"/>
              <a:gd name="connsiteX9" fmla="*/ 466 w 696033"/>
              <a:gd name="connsiteY9" fmla="*/ 307992 h 481947"/>
              <a:gd name="connsiteX10" fmla="*/ 34354 w 696033"/>
              <a:gd name="connsiteY10" fmla="*/ 73036 h 481947"/>
              <a:gd name="connsiteX11" fmla="*/ 155332 w 696033"/>
              <a:gd name="connsiteY11" fmla="*/ 1124 h 481947"/>
              <a:gd name="connsiteX12" fmla="*/ 369595 w 696033"/>
              <a:gd name="connsiteY12" fmla="*/ 3817 h 481947"/>
              <a:gd name="connsiteX0" fmla="*/ 369595 w 696033"/>
              <a:gd name="connsiteY0" fmla="*/ 3817 h 534673"/>
              <a:gd name="connsiteX1" fmla="*/ 579310 w 696033"/>
              <a:gd name="connsiteY1" fmla="*/ 41128 h 534673"/>
              <a:gd name="connsiteX2" fmla="*/ 696033 w 696033"/>
              <a:gd name="connsiteY2" fmla="*/ 235437 h 534673"/>
              <a:gd name="connsiteX3" fmla="*/ 606902 w 696033"/>
              <a:gd name="connsiteY3" fmla="*/ 109708 h 534673"/>
              <a:gd name="connsiteX4" fmla="*/ 403343 w 696033"/>
              <a:gd name="connsiteY4" fmla="*/ 73036 h 534673"/>
              <a:gd name="connsiteX5" fmla="*/ 95014 w 696033"/>
              <a:gd name="connsiteY5" fmla="*/ 130662 h 534673"/>
              <a:gd name="connsiteX6" fmla="*/ 32183 w 696033"/>
              <a:gd name="connsiteY6" fmla="*/ 302231 h 534673"/>
              <a:gd name="connsiteX7" fmla="*/ 30770 w 696033"/>
              <a:gd name="connsiteY7" fmla="*/ 433910 h 534673"/>
              <a:gd name="connsiteX8" fmla="*/ 903 w 696033"/>
              <a:gd name="connsiteY8" fmla="*/ 464865 h 534673"/>
              <a:gd name="connsiteX9" fmla="*/ 466 w 696033"/>
              <a:gd name="connsiteY9" fmla="*/ 307992 h 534673"/>
              <a:gd name="connsiteX10" fmla="*/ 34354 w 696033"/>
              <a:gd name="connsiteY10" fmla="*/ 73036 h 534673"/>
              <a:gd name="connsiteX11" fmla="*/ 155332 w 696033"/>
              <a:gd name="connsiteY11" fmla="*/ 1124 h 534673"/>
              <a:gd name="connsiteX12" fmla="*/ 369595 w 696033"/>
              <a:gd name="connsiteY12" fmla="*/ 3817 h 534673"/>
              <a:gd name="connsiteX0" fmla="*/ 369595 w 696033"/>
              <a:gd name="connsiteY0" fmla="*/ 3817 h 496981"/>
              <a:gd name="connsiteX1" fmla="*/ 579310 w 696033"/>
              <a:gd name="connsiteY1" fmla="*/ 41128 h 496981"/>
              <a:gd name="connsiteX2" fmla="*/ 696033 w 696033"/>
              <a:gd name="connsiteY2" fmla="*/ 235437 h 496981"/>
              <a:gd name="connsiteX3" fmla="*/ 606902 w 696033"/>
              <a:gd name="connsiteY3" fmla="*/ 109708 h 496981"/>
              <a:gd name="connsiteX4" fmla="*/ 403343 w 696033"/>
              <a:gd name="connsiteY4" fmla="*/ 73036 h 496981"/>
              <a:gd name="connsiteX5" fmla="*/ 95014 w 696033"/>
              <a:gd name="connsiteY5" fmla="*/ 130662 h 496981"/>
              <a:gd name="connsiteX6" fmla="*/ 32183 w 696033"/>
              <a:gd name="connsiteY6" fmla="*/ 302231 h 496981"/>
              <a:gd name="connsiteX7" fmla="*/ 30770 w 696033"/>
              <a:gd name="connsiteY7" fmla="*/ 433910 h 496981"/>
              <a:gd name="connsiteX8" fmla="*/ 903 w 696033"/>
              <a:gd name="connsiteY8" fmla="*/ 464865 h 496981"/>
              <a:gd name="connsiteX9" fmla="*/ 466 w 696033"/>
              <a:gd name="connsiteY9" fmla="*/ 307992 h 496981"/>
              <a:gd name="connsiteX10" fmla="*/ 34354 w 696033"/>
              <a:gd name="connsiteY10" fmla="*/ 73036 h 496981"/>
              <a:gd name="connsiteX11" fmla="*/ 155332 w 696033"/>
              <a:gd name="connsiteY11" fmla="*/ 1124 h 496981"/>
              <a:gd name="connsiteX12" fmla="*/ 369595 w 696033"/>
              <a:gd name="connsiteY12" fmla="*/ 3817 h 496981"/>
              <a:gd name="connsiteX0" fmla="*/ 369595 w 696033"/>
              <a:gd name="connsiteY0" fmla="*/ 3817 h 464865"/>
              <a:gd name="connsiteX1" fmla="*/ 579310 w 696033"/>
              <a:gd name="connsiteY1" fmla="*/ 41128 h 464865"/>
              <a:gd name="connsiteX2" fmla="*/ 696033 w 696033"/>
              <a:gd name="connsiteY2" fmla="*/ 235437 h 464865"/>
              <a:gd name="connsiteX3" fmla="*/ 606902 w 696033"/>
              <a:gd name="connsiteY3" fmla="*/ 109708 h 464865"/>
              <a:gd name="connsiteX4" fmla="*/ 403343 w 696033"/>
              <a:gd name="connsiteY4" fmla="*/ 73036 h 464865"/>
              <a:gd name="connsiteX5" fmla="*/ 95014 w 696033"/>
              <a:gd name="connsiteY5" fmla="*/ 130662 h 464865"/>
              <a:gd name="connsiteX6" fmla="*/ 32183 w 696033"/>
              <a:gd name="connsiteY6" fmla="*/ 302231 h 464865"/>
              <a:gd name="connsiteX7" fmla="*/ 30770 w 696033"/>
              <a:gd name="connsiteY7" fmla="*/ 433910 h 464865"/>
              <a:gd name="connsiteX8" fmla="*/ 903 w 696033"/>
              <a:gd name="connsiteY8" fmla="*/ 464865 h 464865"/>
              <a:gd name="connsiteX9" fmla="*/ 466 w 696033"/>
              <a:gd name="connsiteY9" fmla="*/ 307992 h 464865"/>
              <a:gd name="connsiteX10" fmla="*/ 34354 w 696033"/>
              <a:gd name="connsiteY10" fmla="*/ 73036 h 464865"/>
              <a:gd name="connsiteX11" fmla="*/ 155332 w 696033"/>
              <a:gd name="connsiteY11" fmla="*/ 1124 h 464865"/>
              <a:gd name="connsiteX12" fmla="*/ 369595 w 696033"/>
              <a:gd name="connsiteY12" fmla="*/ 3817 h 464865"/>
              <a:gd name="connsiteX0" fmla="*/ 369595 w 696033"/>
              <a:gd name="connsiteY0" fmla="*/ 3817 h 464865"/>
              <a:gd name="connsiteX1" fmla="*/ 579310 w 696033"/>
              <a:gd name="connsiteY1" fmla="*/ 41128 h 464865"/>
              <a:gd name="connsiteX2" fmla="*/ 696033 w 696033"/>
              <a:gd name="connsiteY2" fmla="*/ 235437 h 464865"/>
              <a:gd name="connsiteX3" fmla="*/ 606902 w 696033"/>
              <a:gd name="connsiteY3" fmla="*/ 109708 h 464865"/>
              <a:gd name="connsiteX4" fmla="*/ 403343 w 696033"/>
              <a:gd name="connsiteY4" fmla="*/ 73036 h 464865"/>
              <a:gd name="connsiteX5" fmla="*/ 95014 w 696033"/>
              <a:gd name="connsiteY5" fmla="*/ 130662 h 464865"/>
              <a:gd name="connsiteX6" fmla="*/ 30831 w 696033"/>
              <a:gd name="connsiteY6" fmla="*/ 302231 h 464865"/>
              <a:gd name="connsiteX7" fmla="*/ 30770 w 696033"/>
              <a:gd name="connsiteY7" fmla="*/ 433910 h 464865"/>
              <a:gd name="connsiteX8" fmla="*/ 903 w 696033"/>
              <a:gd name="connsiteY8" fmla="*/ 464865 h 464865"/>
              <a:gd name="connsiteX9" fmla="*/ 466 w 696033"/>
              <a:gd name="connsiteY9" fmla="*/ 307992 h 464865"/>
              <a:gd name="connsiteX10" fmla="*/ 34354 w 696033"/>
              <a:gd name="connsiteY10" fmla="*/ 73036 h 464865"/>
              <a:gd name="connsiteX11" fmla="*/ 155332 w 696033"/>
              <a:gd name="connsiteY11" fmla="*/ 1124 h 464865"/>
              <a:gd name="connsiteX12" fmla="*/ 369595 w 696033"/>
              <a:gd name="connsiteY12" fmla="*/ 3817 h 464865"/>
              <a:gd name="connsiteX0" fmla="*/ 369595 w 696033"/>
              <a:gd name="connsiteY0" fmla="*/ 3817 h 464865"/>
              <a:gd name="connsiteX1" fmla="*/ 579310 w 696033"/>
              <a:gd name="connsiteY1" fmla="*/ 41128 h 464865"/>
              <a:gd name="connsiteX2" fmla="*/ 696033 w 696033"/>
              <a:gd name="connsiteY2" fmla="*/ 235437 h 464865"/>
              <a:gd name="connsiteX3" fmla="*/ 606902 w 696033"/>
              <a:gd name="connsiteY3" fmla="*/ 109708 h 464865"/>
              <a:gd name="connsiteX4" fmla="*/ 403343 w 696033"/>
              <a:gd name="connsiteY4" fmla="*/ 73036 h 464865"/>
              <a:gd name="connsiteX5" fmla="*/ 95014 w 696033"/>
              <a:gd name="connsiteY5" fmla="*/ 130662 h 464865"/>
              <a:gd name="connsiteX6" fmla="*/ 30831 w 696033"/>
              <a:gd name="connsiteY6" fmla="*/ 302231 h 464865"/>
              <a:gd name="connsiteX7" fmla="*/ 30432 w 696033"/>
              <a:gd name="connsiteY7" fmla="*/ 433910 h 464865"/>
              <a:gd name="connsiteX8" fmla="*/ 903 w 696033"/>
              <a:gd name="connsiteY8" fmla="*/ 464865 h 464865"/>
              <a:gd name="connsiteX9" fmla="*/ 466 w 696033"/>
              <a:gd name="connsiteY9" fmla="*/ 307992 h 464865"/>
              <a:gd name="connsiteX10" fmla="*/ 34354 w 696033"/>
              <a:gd name="connsiteY10" fmla="*/ 73036 h 464865"/>
              <a:gd name="connsiteX11" fmla="*/ 155332 w 696033"/>
              <a:gd name="connsiteY11" fmla="*/ 1124 h 464865"/>
              <a:gd name="connsiteX12" fmla="*/ 369595 w 696033"/>
              <a:gd name="connsiteY12" fmla="*/ 3817 h 464865"/>
              <a:gd name="connsiteX0" fmla="*/ 369595 w 696033"/>
              <a:gd name="connsiteY0" fmla="*/ 3817 h 464865"/>
              <a:gd name="connsiteX1" fmla="*/ 579310 w 696033"/>
              <a:gd name="connsiteY1" fmla="*/ 41128 h 464865"/>
              <a:gd name="connsiteX2" fmla="*/ 696033 w 696033"/>
              <a:gd name="connsiteY2" fmla="*/ 235437 h 464865"/>
              <a:gd name="connsiteX3" fmla="*/ 606902 w 696033"/>
              <a:gd name="connsiteY3" fmla="*/ 109708 h 464865"/>
              <a:gd name="connsiteX4" fmla="*/ 403343 w 696033"/>
              <a:gd name="connsiteY4" fmla="*/ 73036 h 464865"/>
              <a:gd name="connsiteX5" fmla="*/ 95014 w 696033"/>
              <a:gd name="connsiteY5" fmla="*/ 130662 h 464865"/>
              <a:gd name="connsiteX6" fmla="*/ 30831 w 696033"/>
              <a:gd name="connsiteY6" fmla="*/ 302231 h 464865"/>
              <a:gd name="connsiteX7" fmla="*/ 30432 w 696033"/>
              <a:gd name="connsiteY7" fmla="*/ 433910 h 464865"/>
              <a:gd name="connsiteX8" fmla="*/ 903 w 696033"/>
              <a:gd name="connsiteY8" fmla="*/ 464865 h 464865"/>
              <a:gd name="connsiteX9" fmla="*/ 466 w 696033"/>
              <a:gd name="connsiteY9" fmla="*/ 307992 h 464865"/>
              <a:gd name="connsiteX10" fmla="*/ 34354 w 696033"/>
              <a:gd name="connsiteY10" fmla="*/ 73036 h 464865"/>
              <a:gd name="connsiteX11" fmla="*/ 155332 w 696033"/>
              <a:gd name="connsiteY11" fmla="*/ 1124 h 464865"/>
              <a:gd name="connsiteX12" fmla="*/ 369595 w 696033"/>
              <a:gd name="connsiteY12" fmla="*/ 3817 h 464865"/>
              <a:gd name="connsiteX0" fmla="*/ 369595 w 696033"/>
              <a:gd name="connsiteY0" fmla="*/ 3817 h 464865"/>
              <a:gd name="connsiteX1" fmla="*/ 579310 w 696033"/>
              <a:gd name="connsiteY1" fmla="*/ 41128 h 464865"/>
              <a:gd name="connsiteX2" fmla="*/ 696033 w 696033"/>
              <a:gd name="connsiteY2" fmla="*/ 235437 h 464865"/>
              <a:gd name="connsiteX3" fmla="*/ 606902 w 696033"/>
              <a:gd name="connsiteY3" fmla="*/ 109708 h 464865"/>
              <a:gd name="connsiteX4" fmla="*/ 403343 w 696033"/>
              <a:gd name="connsiteY4" fmla="*/ 73036 h 464865"/>
              <a:gd name="connsiteX5" fmla="*/ 95014 w 696033"/>
              <a:gd name="connsiteY5" fmla="*/ 130662 h 464865"/>
              <a:gd name="connsiteX6" fmla="*/ 30831 w 696033"/>
              <a:gd name="connsiteY6" fmla="*/ 302231 h 464865"/>
              <a:gd name="connsiteX7" fmla="*/ 30432 w 696033"/>
              <a:gd name="connsiteY7" fmla="*/ 433910 h 464865"/>
              <a:gd name="connsiteX8" fmla="*/ 903 w 696033"/>
              <a:gd name="connsiteY8" fmla="*/ 464865 h 464865"/>
              <a:gd name="connsiteX9" fmla="*/ 466 w 696033"/>
              <a:gd name="connsiteY9" fmla="*/ 307992 h 464865"/>
              <a:gd name="connsiteX10" fmla="*/ 34354 w 696033"/>
              <a:gd name="connsiteY10" fmla="*/ 73036 h 464865"/>
              <a:gd name="connsiteX11" fmla="*/ 155332 w 696033"/>
              <a:gd name="connsiteY11" fmla="*/ 1124 h 464865"/>
              <a:gd name="connsiteX12" fmla="*/ 369595 w 696033"/>
              <a:gd name="connsiteY12" fmla="*/ 3817 h 464865"/>
              <a:gd name="connsiteX0" fmla="*/ 369595 w 696033"/>
              <a:gd name="connsiteY0" fmla="*/ 3817 h 464865"/>
              <a:gd name="connsiteX1" fmla="*/ 579310 w 696033"/>
              <a:gd name="connsiteY1" fmla="*/ 41128 h 464865"/>
              <a:gd name="connsiteX2" fmla="*/ 696033 w 696033"/>
              <a:gd name="connsiteY2" fmla="*/ 235437 h 464865"/>
              <a:gd name="connsiteX3" fmla="*/ 606902 w 696033"/>
              <a:gd name="connsiteY3" fmla="*/ 109708 h 464865"/>
              <a:gd name="connsiteX4" fmla="*/ 403343 w 696033"/>
              <a:gd name="connsiteY4" fmla="*/ 73036 h 464865"/>
              <a:gd name="connsiteX5" fmla="*/ 95014 w 696033"/>
              <a:gd name="connsiteY5" fmla="*/ 130662 h 464865"/>
              <a:gd name="connsiteX6" fmla="*/ 30831 w 696033"/>
              <a:gd name="connsiteY6" fmla="*/ 302231 h 464865"/>
              <a:gd name="connsiteX7" fmla="*/ 30432 w 696033"/>
              <a:gd name="connsiteY7" fmla="*/ 433910 h 464865"/>
              <a:gd name="connsiteX8" fmla="*/ 903 w 696033"/>
              <a:gd name="connsiteY8" fmla="*/ 464865 h 464865"/>
              <a:gd name="connsiteX9" fmla="*/ 466 w 696033"/>
              <a:gd name="connsiteY9" fmla="*/ 307992 h 464865"/>
              <a:gd name="connsiteX10" fmla="*/ 34354 w 696033"/>
              <a:gd name="connsiteY10" fmla="*/ 73036 h 464865"/>
              <a:gd name="connsiteX11" fmla="*/ 155332 w 696033"/>
              <a:gd name="connsiteY11" fmla="*/ 1124 h 464865"/>
              <a:gd name="connsiteX12" fmla="*/ 369595 w 696033"/>
              <a:gd name="connsiteY12" fmla="*/ 3817 h 464865"/>
              <a:gd name="connsiteX0" fmla="*/ 369595 w 696033"/>
              <a:gd name="connsiteY0" fmla="*/ 3817 h 464865"/>
              <a:gd name="connsiteX1" fmla="*/ 579310 w 696033"/>
              <a:gd name="connsiteY1" fmla="*/ 41128 h 464865"/>
              <a:gd name="connsiteX2" fmla="*/ 696033 w 696033"/>
              <a:gd name="connsiteY2" fmla="*/ 235437 h 464865"/>
              <a:gd name="connsiteX3" fmla="*/ 606902 w 696033"/>
              <a:gd name="connsiteY3" fmla="*/ 109708 h 464865"/>
              <a:gd name="connsiteX4" fmla="*/ 403343 w 696033"/>
              <a:gd name="connsiteY4" fmla="*/ 73036 h 464865"/>
              <a:gd name="connsiteX5" fmla="*/ 95014 w 696033"/>
              <a:gd name="connsiteY5" fmla="*/ 130662 h 464865"/>
              <a:gd name="connsiteX6" fmla="*/ 30831 w 696033"/>
              <a:gd name="connsiteY6" fmla="*/ 302231 h 464865"/>
              <a:gd name="connsiteX7" fmla="*/ 30432 w 696033"/>
              <a:gd name="connsiteY7" fmla="*/ 433910 h 464865"/>
              <a:gd name="connsiteX8" fmla="*/ 903 w 696033"/>
              <a:gd name="connsiteY8" fmla="*/ 464865 h 464865"/>
              <a:gd name="connsiteX9" fmla="*/ 466 w 696033"/>
              <a:gd name="connsiteY9" fmla="*/ 307992 h 464865"/>
              <a:gd name="connsiteX10" fmla="*/ 34354 w 696033"/>
              <a:gd name="connsiteY10" fmla="*/ 73036 h 464865"/>
              <a:gd name="connsiteX11" fmla="*/ 155332 w 696033"/>
              <a:gd name="connsiteY11" fmla="*/ 1124 h 464865"/>
              <a:gd name="connsiteX12" fmla="*/ 369595 w 696033"/>
              <a:gd name="connsiteY12" fmla="*/ 3817 h 46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6033" h="464865">
                <a:moveTo>
                  <a:pt x="369595" y="3817"/>
                </a:moveTo>
                <a:cubicBezTo>
                  <a:pt x="446168" y="8862"/>
                  <a:pt x="490715" y="6362"/>
                  <a:pt x="579310" y="41128"/>
                </a:cubicBezTo>
                <a:cubicBezTo>
                  <a:pt x="651700" y="94468"/>
                  <a:pt x="655131" y="83513"/>
                  <a:pt x="696033" y="235437"/>
                </a:cubicBezTo>
                <a:cubicBezTo>
                  <a:pt x="688659" y="184002"/>
                  <a:pt x="655684" y="136775"/>
                  <a:pt x="606902" y="109708"/>
                </a:cubicBezTo>
                <a:cubicBezTo>
                  <a:pt x="558120" y="82641"/>
                  <a:pt x="472876" y="54939"/>
                  <a:pt x="403343" y="73036"/>
                </a:cubicBezTo>
                <a:cubicBezTo>
                  <a:pt x="337621" y="88276"/>
                  <a:pt x="157099" y="92463"/>
                  <a:pt x="95014" y="130662"/>
                </a:cubicBezTo>
                <a:cubicBezTo>
                  <a:pt x="32929" y="168861"/>
                  <a:pt x="32851" y="214480"/>
                  <a:pt x="30831" y="302231"/>
                </a:cubicBezTo>
                <a:cubicBezTo>
                  <a:pt x="30359" y="399304"/>
                  <a:pt x="31579" y="372556"/>
                  <a:pt x="30432" y="433910"/>
                </a:cubicBezTo>
                <a:lnTo>
                  <a:pt x="903" y="464865"/>
                </a:lnTo>
                <a:cubicBezTo>
                  <a:pt x="757" y="444324"/>
                  <a:pt x="-740" y="414258"/>
                  <a:pt x="466" y="307992"/>
                </a:cubicBezTo>
                <a:cubicBezTo>
                  <a:pt x="1958" y="279907"/>
                  <a:pt x="-2041" y="160190"/>
                  <a:pt x="34354" y="73036"/>
                </a:cubicBezTo>
                <a:cubicBezTo>
                  <a:pt x="46791" y="54462"/>
                  <a:pt x="48067" y="30175"/>
                  <a:pt x="155332" y="1124"/>
                </a:cubicBezTo>
                <a:cubicBezTo>
                  <a:pt x="181050" y="-1972"/>
                  <a:pt x="344072" y="2135"/>
                  <a:pt x="369595" y="3817"/>
                </a:cubicBezTo>
                <a:close/>
              </a:path>
            </a:pathLst>
          </a:custGeom>
          <a:solidFill>
            <a:srgbClr val="859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52B9848F-6B5E-CE9A-1774-08BFBCA9D9C4}"/>
              </a:ext>
            </a:extLst>
          </p:cNvPr>
          <p:cNvSpPr/>
          <p:nvPr/>
        </p:nvSpPr>
        <p:spPr>
          <a:xfrm>
            <a:off x="4484271" y="3531673"/>
            <a:ext cx="3206515" cy="606862"/>
          </a:xfrm>
          <a:prstGeom prst="roundRect">
            <a:avLst>
              <a:gd name="adj" fmla="val 865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patient simulation</a:t>
            </a:r>
          </a:p>
        </p:txBody>
      </p:sp>
    </p:spTree>
    <p:extLst>
      <p:ext uri="{BB962C8B-B14F-4D97-AF65-F5344CB8AC3E}">
        <p14:creationId xmlns:p14="http://schemas.microsoft.com/office/powerpoint/2010/main" val="277480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831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831D"/>
                                      </p:to>
                                    </p:animClr>
                                    <p:animClr clrSpc="rgb" dir="cw">
                                      <p:cBhvr>
                                        <p:cTn id="30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831D"/>
                                      </p:to>
                                    </p:animClr>
                                    <p:set>
                                      <p:cBhvr>
                                        <p:cTn id="31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831D"/>
                                      </p:to>
                                    </p:animClr>
                                    <p:animClr clrSpc="rgb" dir="cw">
                                      <p:cBhvr>
                                        <p:cTn id="35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831D"/>
                                      </p:to>
                                    </p:animClr>
                                    <p:set>
                                      <p:cBhvr>
                                        <p:cTn id="36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8" grpId="0" animBg="1"/>
      <p:bldP spid="7" grpId="0" animBg="1"/>
      <p:bldP spid="20" grpId="0" animBg="1"/>
      <p:bldP spid="25" grpId="0" animBg="1"/>
      <p:bldP spid="27" grpId="0" animBg="1"/>
      <p:bldP spid="43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A5DCF8-C771-4308-B65E-4A8E7D30C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B3C617D9-6D0A-4A97-831E-AD05217DE5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/>
                  <a:t>For covariates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 and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en-US" b="0" dirty="0"/>
              </a:p>
              <a:p>
                <a:r>
                  <a:rPr lang="en-US" b="0" dirty="0"/>
                  <a:t>Marginal</a:t>
                </a:r>
                <a:r>
                  <a:rPr lang="nl-NL" b="0" dirty="0"/>
                  <a:t> </a:t>
                </a:r>
                <a:r>
                  <a:rPr lang="en-US" b="0" dirty="0"/>
                  <a:t>densities</a:t>
                </a:r>
                <a:r>
                  <a:rPr lang="nl-NL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B3C617D9-6D0A-4A97-831E-AD05217DE5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74" t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C6F5EB-0323-4AE8-AB1C-B8448B7C9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0374-35AA-4F26-9E54-22CE1F7A19B8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5ACC245-1DA8-FD41-2740-D16BD2CD1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305" y="2407957"/>
            <a:ext cx="4987959" cy="3742699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10A6067A-4CEE-E14C-64A8-D35574761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700" y="2407958"/>
            <a:ext cx="4987959" cy="374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0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A5DCF8-C771-4308-B65E-4A8E7D30C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Covariates: dependence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B3C617D9-6D0A-4A97-831E-AD05217DE5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4452" y="1252836"/>
                <a:ext cx="5937982" cy="47958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/>
                  <a:t>For covariates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 and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en-US" b="0" dirty="0"/>
              </a:p>
              <a:p>
                <a:r>
                  <a:rPr lang="en-US" b="0" dirty="0"/>
                  <a:t>Marginal</a:t>
                </a:r>
                <a:r>
                  <a:rPr lang="nl-NL" b="0" dirty="0"/>
                  <a:t> </a:t>
                </a:r>
                <a:r>
                  <a:rPr lang="en-US" b="0" dirty="0"/>
                  <a:t>densities</a:t>
                </a:r>
                <a:r>
                  <a:rPr lang="nl-NL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1" dirty="0"/>
              </a:p>
              <a:p>
                <a:r>
                  <a:rPr lang="en-US" b="1" dirty="0"/>
                  <a:t>Joint</a:t>
                </a:r>
                <a:r>
                  <a:rPr lang="en-US" dirty="0"/>
                  <a:t> density distribution: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NL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i="1" dirty="0"/>
                  <a:t>realistic </a:t>
                </a:r>
                <a:r>
                  <a:rPr lang="en-US" dirty="0"/>
                  <a:t>patients</a:t>
                </a:r>
                <a:r>
                  <a:rPr lang="en-US" b="1" i="1" dirty="0"/>
                  <a:t> </a:t>
                </a:r>
                <a:r>
                  <a:rPr lang="en-US" dirty="0"/>
                  <a:t>come from this joint distribution</a:t>
                </a:r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B3C617D9-6D0A-4A97-831E-AD05217DE5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452" y="1252836"/>
                <a:ext cx="5937982" cy="4795836"/>
              </a:xfrm>
              <a:blipFill>
                <a:blip r:embed="rId2"/>
                <a:stretch>
                  <a:fillRect l="-3593" t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C6F5EB-0323-4AE8-AB1C-B8448B7C9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0374-35AA-4F26-9E54-22CE1F7A19B8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D991E27-EAD7-F30D-D8CA-3D30B107C4A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8052" y="827569"/>
            <a:ext cx="5664413" cy="550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1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hthoek 46">
            <a:extLst>
              <a:ext uri="{FF2B5EF4-FFF2-40B4-BE49-F238E27FC236}">
                <a16:creationId xmlns:a16="http://schemas.microsoft.com/office/drawing/2014/main" id="{2DE99EDD-3286-5831-3460-319E86914BB5}"/>
              </a:ext>
            </a:extLst>
          </p:cNvPr>
          <p:cNvSpPr/>
          <p:nvPr/>
        </p:nvSpPr>
        <p:spPr>
          <a:xfrm>
            <a:off x="0" y="6429829"/>
            <a:ext cx="12192000" cy="428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FF3188-3F66-CB67-6235-06AF5F42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simulation methods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9CF8F0-8A2B-3264-EF5B-F601E06B1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0A1445-BC4C-4131-9CC0-DEB80E3ED58F}" type="slidenum">
              <a:rPr lang="en-US" smtClean="0">
                <a:solidFill>
                  <a:schemeClr val="bg2"/>
                </a:solidFill>
              </a:rPr>
              <a:t>5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59C68EC-8ED1-8C8B-96D1-A01D7F34A3BB}"/>
              </a:ext>
            </a:extLst>
          </p:cNvPr>
          <p:cNvSpPr/>
          <p:nvPr/>
        </p:nvSpPr>
        <p:spPr>
          <a:xfrm>
            <a:off x="5721095" y="987720"/>
            <a:ext cx="3959353" cy="43204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Multivariate normal distribution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82BE6F5-64DD-E755-4741-D0153E340FF1}"/>
              </a:ext>
            </a:extLst>
          </p:cNvPr>
          <p:cNvSpPr/>
          <p:nvPr/>
        </p:nvSpPr>
        <p:spPr>
          <a:xfrm>
            <a:off x="404452" y="994772"/>
            <a:ext cx="3959353" cy="43204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Marginal distributions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337E441-CEE0-9DCC-A097-2F0C9E99B320}"/>
              </a:ext>
            </a:extLst>
          </p:cNvPr>
          <p:cNvSpPr/>
          <p:nvPr/>
        </p:nvSpPr>
        <p:spPr>
          <a:xfrm>
            <a:off x="5733795" y="3661650"/>
            <a:ext cx="3959353" cy="43204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Conditional distributions (MICE)</a:t>
            </a:r>
          </a:p>
        </p:txBody>
      </p:sp>
      <p:sp>
        <p:nvSpPr>
          <p:cNvPr id="21" name="Rechteraccolade 20">
            <a:extLst>
              <a:ext uri="{FF2B5EF4-FFF2-40B4-BE49-F238E27FC236}">
                <a16:creationId xmlns:a16="http://schemas.microsoft.com/office/drawing/2014/main" id="{1A6AD59C-D953-028A-48C2-3FBBBABE5624}"/>
              </a:ext>
            </a:extLst>
          </p:cNvPr>
          <p:cNvSpPr/>
          <p:nvPr/>
        </p:nvSpPr>
        <p:spPr>
          <a:xfrm>
            <a:off x="9829800" y="987719"/>
            <a:ext cx="413877" cy="2596366"/>
          </a:xfrm>
          <a:prstGeom prst="rightBrace">
            <a:avLst>
              <a:gd name="adj1" fmla="val 33024"/>
              <a:gd name="adj2" fmla="val 50000"/>
            </a:avLst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2F1DBC25-DE4C-8FD8-AAFB-43222415A63D}"/>
              </a:ext>
            </a:extLst>
          </p:cNvPr>
          <p:cNvSpPr txBox="1"/>
          <p:nvPr/>
        </p:nvSpPr>
        <p:spPr>
          <a:xfrm>
            <a:off x="10174888" y="2094105"/>
            <a:ext cx="2137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distribution-based</a:t>
            </a:r>
            <a:endParaRPr lang="en-US" dirty="0"/>
          </a:p>
        </p:txBody>
      </p:sp>
      <p:sp>
        <p:nvSpPr>
          <p:cNvPr id="25" name="Rechteraccolade 24">
            <a:extLst>
              <a:ext uri="{FF2B5EF4-FFF2-40B4-BE49-F238E27FC236}">
                <a16:creationId xmlns:a16="http://schemas.microsoft.com/office/drawing/2014/main" id="{0D4EEB30-806F-4396-FE0C-1E809848ABA1}"/>
              </a:ext>
            </a:extLst>
          </p:cNvPr>
          <p:cNvSpPr/>
          <p:nvPr/>
        </p:nvSpPr>
        <p:spPr>
          <a:xfrm>
            <a:off x="9823132" y="3617591"/>
            <a:ext cx="413877" cy="3220640"/>
          </a:xfrm>
          <a:prstGeom prst="rightBrace">
            <a:avLst>
              <a:gd name="adj1" fmla="val 33024"/>
              <a:gd name="adj2" fmla="val 50000"/>
            </a:avLst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CBCC3453-400D-9DF6-46C3-5B96DE5E13DD}"/>
              </a:ext>
            </a:extLst>
          </p:cNvPr>
          <p:cNvSpPr txBox="1"/>
          <p:nvPr/>
        </p:nvSpPr>
        <p:spPr>
          <a:xfrm>
            <a:off x="10205949" y="5043245"/>
            <a:ext cx="2017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data-based</a:t>
            </a:r>
            <a:endParaRPr lang="en-US" dirty="0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980FDA31-2F4B-81B2-3C3F-EF0E8B8B0C79}"/>
              </a:ext>
            </a:extLst>
          </p:cNvPr>
          <p:cNvSpPr/>
          <p:nvPr/>
        </p:nvSpPr>
        <p:spPr>
          <a:xfrm>
            <a:off x="7573538" y="3848230"/>
            <a:ext cx="2468769" cy="75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Smania</a:t>
            </a: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Jonsson, 2021 </a:t>
            </a:r>
          </a:p>
        </p:txBody>
      </p:sp>
      <p:grpSp>
        <p:nvGrpSpPr>
          <p:cNvPr id="43" name="Groep 42">
            <a:extLst>
              <a:ext uri="{FF2B5EF4-FFF2-40B4-BE49-F238E27FC236}">
                <a16:creationId xmlns:a16="http://schemas.microsoft.com/office/drawing/2014/main" id="{8F496223-C4AA-095F-6FF1-0E231D88D7BA}"/>
              </a:ext>
            </a:extLst>
          </p:cNvPr>
          <p:cNvGrpSpPr/>
          <p:nvPr/>
        </p:nvGrpSpPr>
        <p:grpSpPr>
          <a:xfrm>
            <a:off x="189628" y="1589358"/>
            <a:ext cx="5190193" cy="1957113"/>
            <a:chOff x="181907" y="1546886"/>
            <a:chExt cx="5521469" cy="2082030"/>
          </a:xfrm>
        </p:grpSpPr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00437914-1547-D98E-3280-F2CB29A03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1907" y="1548377"/>
              <a:ext cx="2773517" cy="2080539"/>
            </a:xfrm>
            <a:prstGeom prst="rect">
              <a:avLst/>
            </a:prstGeom>
          </p:spPr>
        </p:pic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F6CA7D5D-360F-472B-5CF6-1DECD9C97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29859" y="1546886"/>
              <a:ext cx="2773517" cy="2080539"/>
            </a:xfrm>
            <a:prstGeom prst="rect">
              <a:avLst/>
            </a:prstGeom>
          </p:spPr>
        </p:pic>
      </p:grpSp>
      <p:pic>
        <p:nvPicPr>
          <p:cNvPr id="45" name="Afbeelding 44">
            <a:extLst>
              <a:ext uri="{FF2B5EF4-FFF2-40B4-BE49-F238E27FC236}">
                <a16:creationId xmlns:a16="http://schemas.microsoft.com/office/drawing/2014/main" id="{B82D509F-F359-33EF-7FFF-554340B60BA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0955" y="1391606"/>
            <a:ext cx="2607112" cy="2234914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C72325CE-27A2-F0F7-AFB5-ECD6BA6ED3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993"/>
          <a:stretch/>
        </p:blipFill>
        <p:spPr>
          <a:xfrm>
            <a:off x="5708395" y="4149017"/>
            <a:ext cx="4049236" cy="262660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18CEB4C-9219-8769-6FDE-0AA24B858F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667" y="4586899"/>
            <a:ext cx="4079404" cy="1405049"/>
          </a:xfrm>
          <a:prstGeom prst="rect">
            <a:avLst/>
          </a:prstGeom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CC484FFF-AC40-D944-256A-3EEA52207F1B}"/>
              </a:ext>
            </a:extLst>
          </p:cNvPr>
          <p:cNvSpPr/>
          <p:nvPr/>
        </p:nvSpPr>
        <p:spPr>
          <a:xfrm>
            <a:off x="404452" y="3661772"/>
            <a:ext cx="3959353" cy="43204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Bootstrap</a:t>
            </a:r>
          </a:p>
        </p:txBody>
      </p:sp>
    </p:spTree>
    <p:extLst>
      <p:ext uri="{BB962C8B-B14F-4D97-AF65-F5344CB8AC3E}">
        <p14:creationId xmlns:p14="http://schemas.microsoft.com/office/powerpoint/2010/main" val="220155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1" grpId="0" animBg="1"/>
      <p:bldP spid="24" grpId="0"/>
      <p:bldP spid="25" grpId="0" animBg="1"/>
      <p:bldP spid="26" grpId="0"/>
      <p:bldP spid="35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B3C617D9-6D0A-4A97-831E-AD05217DE5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Density of the </a:t>
                </a:r>
                <a:r>
                  <a:rPr lang="en-US" b="1" dirty="0"/>
                  <a:t>dependence structure </a:t>
                </a:r>
                <a:r>
                  <a:rPr lang="en-US" dirty="0"/>
                  <a:t>between two </a:t>
                </a:r>
                <a:r>
                  <a:rPr lang="en-US" b="1" dirty="0"/>
                  <a:t>uniformly distributed </a:t>
                </a:r>
                <a:r>
                  <a:rPr lang="en-US" dirty="0"/>
                  <a:t>covariates</a:t>
                </a:r>
              </a:p>
              <a:p>
                <a:pPr>
                  <a:spcAft>
                    <a:spcPts val="0"/>
                  </a:spcAft>
                </a:pPr>
                <a:r>
                  <a:rPr lang="en-US" b="0" dirty="0"/>
                  <a:t>Transform marginals to uniform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i="1" dirty="0"/>
                  <a:t>Inverse density: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266700" indent="0">
                  <a:buNone/>
                </a:pPr>
                <a:r>
                  <a:rPr lang="en-US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nl-NL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l-NL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l-NL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nl-NL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nl-NL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nl-NL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 and</a:t>
                </a:r>
                <a:r>
                  <a:rPr lang="nl-NL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nl-NL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nl-NL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l-NL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l-NL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nl-NL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nl-NL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nl-NL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bg2"/>
                  </a:solidFill>
                </a:endParaRPr>
              </a:p>
              <a:p>
                <a:r>
                  <a:rPr lang="en-US" dirty="0">
                    <a:solidFill>
                      <a:schemeClr val="bg2"/>
                    </a:solidFill>
                  </a:rPr>
                  <a:t>Joint density:</a:t>
                </a: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NL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nl-NL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l-NL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nl-NL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l-NL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nl-NL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l-NL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nl-NL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nl-NL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nl-NL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b="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nl-NL" b="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NL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nl-NL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nl-NL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b="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B3C617D9-6D0A-4A97-831E-AD05217DE5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74" t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Afbeelding 25">
            <a:extLst>
              <a:ext uri="{FF2B5EF4-FFF2-40B4-BE49-F238E27FC236}">
                <a16:creationId xmlns:a16="http://schemas.microsoft.com/office/drawing/2014/main" id="{4B580A07-F667-EF3C-2FF3-8FD412FC4A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1372" y="1750453"/>
            <a:ext cx="4669828" cy="4541889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48877BE8-8D38-5B6A-C714-08856435E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61" r="2089" b="2783"/>
          <a:stretch/>
        </p:blipFill>
        <p:spPr>
          <a:xfrm>
            <a:off x="7414223" y="1757349"/>
            <a:ext cx="4777777" cy="4579952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EFFA2F93-CD13-BE53-D651-CF935221B6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61" r="2089" b="2783"/>
          <a:stretch/>
        </p:blipFill>
        <p:spPr>
          <a:xfrm>
            <a:off x="7414223" y="1757349"/>
            <a:ext cx="4777776" cy="457995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4A5DCF8-C771-4308-B65E-4A8E7D30C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Copula</a:t>
            </a:r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3C536D5B-8A86-4025-8FA5-B76CC4F831E8}"/>
              </a:ext>
            </a:extLst>
          </p:cNvPr>
          <p:cNvGrpSpPr/>
          <p:nvPr/>
        </p:nvGrpSpPr>
        <p:grpSpPr>
          <a:xfrm>
            <a:off x="4657060" y="4687390"/>
            <a:ext cx="2748895" cy="1363023"/>
            <a:chOff x="5413520" y="4226944"/>
            <a:chExt cx="2748895" cy="1363023"/>
          </a:xfrm>
        </p:grpSpPr>
        <p:cxnSp>
          <p:nvCxnSpPr>
            <p:cNvPr id="7" name="Rechte verbindingslijn met pijl 6">
              <a:extLst>
                <a:ext uri="{FF2B5EF4-FFF2-40B4-BE49-F238E27FC236}">
                  <a16:creationId xmlns:a16="http://schemas.microsoft.com/office/drawing/2014/main" id="{98A89D5D-7060-47D9-A1CE-6870917B41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6113" y="4718649"/>
              <a:ext cx="0" cy="491709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147AA642-D2DB-479B-BCA3-C6804987143A}"/>
                </a:ext>
              </a:extLst>
            </p:cNvPr>
            <p:cNvSpPr txBox="1"/>
            <p:nvPr/>
          </p:nvSpPr>
          <p:spPr>
            <a:xfrm>
              <a:off x="5621544" y="5184525"/>
              <a:ext cx="2346390" cy="405442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copula</a:t>
              </a:r>
              <a:r>
                <a:rPr lang="en-US" sz="2000" b="1" noProof="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density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387E6B42-EC75-47C0-ABD2-34BBE1A8FF5C}"/>
                </a:ext>
              </a:extLst>
            </p:cNvPr>
            <p:cNvSpPr/>
            <p:nvPr/>
          </p:nvSpPr>
          <p:spPr>
            <a:xfrm>
              <a:off x="5413520" y="4226944"/>
              <a:ext cx="2748895" cy="491705"/>
            </a:xfrm>
            <a:prstGeom prst="rect">
              <a:avLst/>
            </a:prstGeom>
            <a:noFill/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C6F5EB-0323-4AE8-AB1C-B8448B7C9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0374-35AA-4F26-9E54-22CE1F7A19B8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2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0EB8E30-B538-1C6F-6CD9-1B2458362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aims</a:t>
            </a:r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26891152-B6A4-DFF7-4BBC-DED85C913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4452" y="1252836"/>
            <a:ext cx="11383094" cy="52202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How </a:t>
            </a:r>
            <a:r>
              <a:rPr lang="en-US" b="1" i="1" dirty="0"/>
              <a:t>realistic</a:t>
            </a:r>
            <a:r>
              <a:rPr lang="en-US" dirty="0"/>
              <a:t> are simulated patients from a copula model?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performance of different simulation techniques</a:t>
            </a:r>
          </a:p>
          <a:p>
            <a:pPr marL="695234" lvl="1" indent="-51435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b="1" dirty="0"/>
              <a:t>covariate</a:t>
            </a:r>
            <a:r>
              <a:rPr lang="en-US" dirty="0"/>
              <a:t> </a:t>
            </a:r>
            <a:r>
              <a:rPr lang="en-US" b="1" dirty="0"/>
              <a:t>distributions</a:t>
            </a:r>
          </a:p>
          <a:p>
            <a:pPr marL="695234" lvl="1" indent="-51435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b="1" dirty="0"/>
              <a:t>PK profiles</a:t>
            </a:r>
          </a:p>
          <a:p>
            <a:pPr marL="180884" lvl="1" indent="0">
              <a:buNone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applications of covariate simulations</a:t>
            </a:r>
          </a:p>
          <a:p>
            <a:pPr marL="695234" lvl="1" indent="-51435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b="1" dirty="0"/>
              <a:t>time-dependent</a:t>
            </a:r>
            <a:r>
              <a:rPr lang="en-US" dirty="0"/>
              <a:t> covariates</a:t>
            </a:r>
          </a:p>
          <a:p>
            <a:pPr marL="695234" lvl="1" indent="-514350">
              <a:buFont typeface="+mj-lt"/>
              <a:buAutoNum type="alphaLcParenR"/>
            </a:pPr>
            <a:r>
              <a:rPr lang="en-US" dirty="0"/>
              <a:t>scaling up to </a:t>
            </a:r>
            <a:r>
              <a:rPr lang="en-US" b="1" dirty="0"/>
              <a:t>large data</a:t>
            </a:r>
            <a:endParaRPr lang="en-US" dirty="0"/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9B9017C-A38A-9016-A140-F9D6A536C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0A1445-BC4C-4131-9CC0-DEB80E3ED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4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7DE8B092-D559-2A78-A3D1-B175A900AB49}"/>
                  </a:ext>
                </a:extLst>
              </p:cNvPr>
              <p:cNvSpPr txBox="1"/>
              <p:nvPr/>
            </p:nvSpPr>
            <p:spPr>
              <a:xfrm>
                <a:off x="2495518" y="4831760"/>
                <a:ext cx="3194608" cy="1026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statistics (𝑆): covariance, mean, standard deviation</a:t>
                </a:r>
              </a:p>
              <a:p>
                <a:pPr algn="ctr"/>
                <a:r>
                  <a:rPr lang="en-US" sz="2000" dirty="0">
                    <a:solidFill>
                      <a:schemeClr val="bg2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𝑒𝑟𝑟𝑜𝑟</m:t>
                    </m:r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 (</m:t>
                    </m:r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20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</m:acc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)/</m:t>
                    </m:r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endParaRPr lang="en-US" sz="2000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7DE8B092-D559-2A78-A3D1-B175A900A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518" y="4831760"/>
                <a:ext cx="3194608" cy="1026115"/>
              </a:xfrm>
              <a:prstGeom prst="rect">
                <a:avLst/>
              </a:prstGeom>
              <a:blipFill>
                <a:blip r:embed="rId2"/>
                <a:stretch>
                  <a:fillRect t="-4762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14015A18-D17A-ED2D-8018-596B74343B28}"/>
              </a:ext>
            </a:extLst>
          </p:cNvPr>
          <p:cNvSpPr/>
          <p:nvPr/>
        </p:nvSpPr>
        <p:spPr>
          <a:xfrm>
            <a:off x="2591544" y="1121164"/>
            <a:ext cx="3092932" cy="4736711"/>
          </a:xfrm>
          <a:prstGeom prst="roundRect">
            <a:avLst>
              <a:gd name="adj" fmla="val 3052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 covariate distributions</a:t>
            </a:r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39B9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copulas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>
                <a:solidFill>
                  <a:srgbClr val="DB7E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conditional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dirty="0">
                <a:solidFill>
                  <a:srgbClr val="E3AB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distribution</a:t>
            </a:r>
          </a:p>
        </p:txBody>
      </p:sp>
      <p:sp>
        <p:nvSpPr>
          <p:cNvPr id="39" name="Rechthoek: afgeronde hoeken 38">
            <a:extLst>
              <a:ext uri="{FF2B5EF4-FFF2-40B4-BE49-F238E27FC236}">
                <a16:creationId xmlns:a16="http://schemas.microsoft.com/office/drawing/2014/main" id="{2E31FAB8-279E-FF03-3A1F-C2678E626E78}"/>
              </a:ext>
            </a:extLst>
          </p:cNvPr>
          <p:cNvSpPr/>
          <p:nvPr/>
        </p:nvSpPr>
        <p:spPr>
          <a:xfrm>
            <a:off x="3130797" y="3930294"/>
            <a:ext cx="1924050" cy="718473"/>
          </a:xfrm>
          <a:prstGeom prst="roundRect">
            <a:avLst>
              <a:gd name="adj" fmla="val 8655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simulation of 12 covariates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E927B6-D476-4294-99BF-7CF614453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52" y="404664"/>
            <a:ext cx="7780427" cy="432048"/>
          </a:xfrm>
        </p:spPr>
        <p:txBody>
          <a:bodyPr/>
          <a:lstStyle/>
          <a:p>
            <a:r>
              <a:rPr lang="en-US" dirty="0"/>
              <a:t>Covariate simulation performance</a:t>
            </a:r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5219D838-953C-D5F1-EC3A-7D5102176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8030" y="6473106"/>
            <a:ext cx="2743358" cy="365125"/>
          </a:xfrm>
        </p:spPr>
        <p:txBody>
          <a:bodyPr/>
          <a:lstStyle/>
          <a:p>
            <a:fld id="{E20A1445-BC4C-4131-9CC0-DEB80E3ED58F}" type="slidenum">
              <a:rPr lang="en-US" smtClean="0"/>
              <a:t>8</a:t>
            </a:fld>
            <a:endParaRPr lang="en-US" dirty="0"/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6E47AC99-3430-197D-3F91-410D2EEA0F6A}"/>
              </a:ext>
            </a:extLst>
          </p:cNvPr>
          <p:cNvSpPr/>
          <p:nvPr/>
        </p:nvSpPr>
        <p:spPr>
          <a:xfrm>
            <a:off x="97033" y="2862622"/>
            <a:ext cx="2025948" cy="1695926"/>
          </a:xfrm>
          <a:prstGeom prst="roundRect">
            <a:avLst>
              <a:gd name="adj" fmla="val 8655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pediatric: neonates and children</a:t>
            </a:r>
          </a:p>
          <a:p>
            <a:pPr algn="ctr"/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covariates</a:t>
            </a:r>
          </a:p>
          <a:p>
            <a:pPr algn="ctr"/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445 patients</a:t>
            </a:r>
          </a:p>
        </p:txBody>
      </p:sp>
      <p:sp>
        <p:nvSpPr>
          <p:cNvPr id="25" name="Graphic 5" descr="Pijl: lichte curve">
            <a:extLst>
              <a:ext uri="{FF2B5EF4-FFF2-40B4-BE49-F238E27FC236}">
                <a16:creationId xmlns:a16="http://schemas.microsoft.com/office/drawing/2014/main" id="{5D89B2CD-4A22-8115-66BF-1B90BE99A7E6}"/>
              </a:ext>
            </a:extLst>
          </p:cNvPr>
          <p:cNvSpPr/>
          <p:nvPr/>
        </p:nvSpPr>
        <p:spPr>
          <a:xfrm>
            <a:off x="2066892" y="3854390"/>
            <a:ext cx="914358" cy="557480"/>
          </a:xfrm>
          <a:custGeom>
            <a:avLst/>
            <a:gdLst>
              <a:gd name="connsiteX0" fmla="*/ 1086512 w 1086546"/>
              <a:gd name="connsiteY0" fmla="*/ 278740 h 557480"/>
              <a:gd name="connsiteX1" fmla="*/ 790191 w 1086546"/>
              <a:gd name="connsiteY1" fmla="*/ 0 h 557480"/>
              <a:gd name="connsiteX2" fmla="*/ 790191 w 1086546"/>
              <a:gd name="connsiteY2" fmla="*/ 174213 h 557480"/>
              <a:gd name="connsiteX3" fmla="*/ 0 w 1086546"/>
              <a:gd name="connsiteY3" fmla="*/ 174213 h 557480"/>
              <a:gd name="connsiteX4" fmla="*/ 790191 w 1086546"/>
              <a:gd name="connsiteY4" fmla="*/ 441338 h 557480"/>
              <a:gd name="connsiteX5" fmla="*/ 790191 w 1086546"/>
              <a:gd name="connsiteY5" fmla="*/ 557480 h 557480"/>
              <a:gd name="connsiteX6" fmla="*/ 1086512 w 1086546"/>
              <a:gd name="connsiteY6" fmla="*/ 278740 h 55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546" h="557480">
                <a:moveTo>
                  <a:pt x="1086512" y="278740"/>
                </a:moveTo>
                <a:cubicBezTo>
                  <a:pt x="1090216" y="278740"/>
                  <a:pt x="790191" y="0"/>
                  <a:pt x="790191" y="0"/>
                </a:cubicBezTo>
                <a:lnTo>
                  <a:pt x="790191" y="174213"/>
                </a:lnTo>
                <a:cubicBezTo>
                  <a:pt x="593878" y="257835"/>
                  <a:pt x="0" y="174213"/>
                  <a:pt x="0" y="174213"/>
                </a:cubicBezTo>
                <a:cubicBezTo>
                  <a:pt x="0" y="174213"/>
                  <a:pt x="421023" y="477342"/>
                  <a:pt x="790191" y="441338"/>
                </a:cubicBezTo>
                <a:lnTo>
                  <a:pt x="790191" y="557480"/>
                </a:lnTo>
                <a:lnTo>
                  <a:pt x="1086512" y="278740"/>
                </a:lnTo>
                <a:close/>
              </a:path>
            </a:pathLst>
          </a:custGeom>
          <a:solidFill>
            <a:schemeClr val="tx2"/>
          </a:solidFill>
          <a:ln w="123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16" descr="Pijl: lichte curve">
            <a:extLst>
              <a:ext uri="{FF2B5EF4-FFF2-40B4-BE49-F238E27FC236}">
                <a16:creationId xmlns:a16="http://schemas.microsoft.com/office/drawing/2014/main" id="{190B2CB5-3534-163A-C8F7-89B633BB5A58}"/>
              </a:ext>
            </a:extLst>
          </p:cNvPr>
          <p:cNvSpPr/>
          <p:nvPr/>
        </p:nvSpPr>
        <p:spPr>
          <a:xfrm flipV="1">
            <a:off x="2066892" y="2895166"/>
            <a:ext cx="914358" cy="557480"/>
          </a:xfrm>
          <a:custGeom>
            <a:avLst/>
            <a:gdLst>
              <a:gd name="connsiteX0" fmla="*/ 1086512 w 1086546"/>
              <a:gd name="connsiteY0" fmla="*/ 278740 h 557480"/>
              <a:gd name="connsiteX1" fmla="*/ 790191 w 1086546"/>
              <a:gd name="connsiteY1" fmla="*/ 0 h 557480"/>
              <a:gd name="connsiteX2" fmla="*/ 790191 w 1086546"/>
              <a:gd name="connsiteY2" fmla="*/ 174213 h 557480"/>
              <a:gd name="connsiteX3" fmla="*/ 0 w 1086546"/>
              <a:gd name="connsiteY3" fmla="*/ 174213 h 557480"/>
              <a:gd name="connsiteX4" fmla="*/ 790191 w 1086546"/>
              <a:gd name="connsiteY4" fmla="*/ 441338 h 557480"/>
              <a:gd name="connsiteX5" fmla="*/ 790191 w 1086546"/>
              <a:gd name="connsiteY5" fmla="*/ 557480 h 557480"/>
              <a:gd name="connsiteX6" fmla="*/ 1086512 w 1086546"/>
              <a:gd name="connsiteY6" fmla="*/ 278740 h 55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546" h="557480">
                <a:moveTo>
                  <a:pt x="1086512" y="278740"/>
                </a:moveTo>
                <a:cubicBezTo>
                  <a:pt x="1090216" y="278740"/>
                  <a:pt x="790191" y="0"/>
                  <a:pt x="790191" y="0"/>
                </a:cubicBezTo>
                <a:lnTo>
                  <a:pt x="790191" y="174213"/>
                </a:lnTo>
                <a:cubicBezTo>
                  <a:pt x="593878" y="257835"/>
                  <a:pt x="0" y="174213"/>
                  <a:pt x="0" y="174213"/>
                </a:cubicBezTo>
                <a:cubicBezTo>
                  <a:pt x="0" y="174213"/>
                  <a:pt x="421023" y="477342"/>
                  <a:pt x="790191" y="441338"/>
                </a:cubicBezTo>
                <a:lnTo>
                  <a:pt x="790191" y="557480"/>
                </a:lnTo>
                <a:lnTo>
                  <a:pt x="1086512" y="278740"/>
                </a:lnTo>
                <a:close/>
              </a:path>
            </a:pathLst>
          </a:custGeom>
          <a:solidFill>
            <a:schemeClr val="tx2"/>
          </a:solidFill>
          <a:ln w="123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3BADF006-F846-595F-8A91-A2006191AE86}"/>
              </a:ext>
            </a:extLst>
          </p:cNvPr>
          <p:cNvSpPr/>
          <p:nvPr/>
        </p:nvSpPr>
        <p:spPr>
          <a:xfrm>
            <a:off x="3135956" y="2863621"/>
            <a:ext cx="1924050" cy="718473"/>
          </a:xfrm>
          <a:prstGeom prst="roundRect">
            <a:avLst>
              <a:gd name="adj" fmla="val 8655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simulation of 3 covariates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742387B5-C037-734F-9DCF-C0CE3EC65C4A}"/>
              </a:ext>
            </a:extLst>
          </p:cNvPr>
          <p:cNvSpPr txBox="1"/>
          <p:nvPr/>
        </p:nvSpPr>
        <p:spPr>
          <a:xfrm>
            <a:off x="97033" y="2455002"/>
            <a:ext cx="20406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US" sz="14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Cock, </a:t>
            </a:r>
            <a:r>
              <a:rPr 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al. (</a:t>
            </a:r>
            <a:r>
              <a:rPr lang="en-US" sz="14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4938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194EAFA2-C196-451E-2564-5B1F65C25CE7}"/>
              </a:ext>
            </a:extLst>
          </p:cNvPr>
          <p:cNvSpPr/>
          <p:nvPr/>
        </p:nvSpPr>
        <p:spPr>
          <a:xfrm>
            <a:off x="0" y="6429829"/>
            <a:ext cx="12192000" cy="428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jdelijke aanduiding voor dianummer 3">
            <a:extLst>
              <a:ext uri="{FF2B5EF4-FFF2-40B4-BE49-F238E27FC236}">
                <a16:creationId xmlns:a16="http://schemas.microsoft.com/office/drawing/2014/main" id="{41D918B4-372F-D624-0941-A8E8F0787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8030" y="6473106"/>
            <a:ext cx="2743358" cy="365125"/>
          </a:xfrm>
        </p:spPr>
        <p:txBody>
          <a:bodyPr/>
          <a:lstStyle/>
          <a:p>
            <a:fld id="{E20A1445-BC4C-4131-9CC0-DEB80E3ED58F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942A63-7170-45B2-83E1-02BDE3ABD0C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Simulated distributions in 3 dimensions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F0F5318-067E-652E-339A-AC475B036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7" y="873125"/>
            <a:ext cx="5984875" cy="5984875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725DFC94-96CB-0BB7-C8C0-2BA637D3297B}"/>
              </a:ext>
            </a:extLst>
          </p:cNvPr>
          <p:cNvSpPr/>
          <p:nvPr/>
        </p:nvSpPr>
        <p:spPr>
          <a:xfrm>
            <a:off x="6356195" y="975518"/>
            <a:ext cx="5431352" cy="4461655"/>
          </a:xfrm>
          <a:prstGeom prst="roundRect">
            <a:avLst>
              <a:gd name="adj" fmla="val 3171"/>
            </a:avLst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FEBF5AA5-00CE-6532-AA9E-A4FF6D472E7A}"/>
              </a:ext>
            </a:extLst>
          </p:cNvPr>
          <p:cNvSpPr/>
          <p:nvPr/>
        </p:nvSpPr>
        <p:spPr>
          <a:xfrm>
            <a:off x="59531" y="4833792"/>
            <a:ext cx="2237620" cy="1890393"/>
          </a:xfrm>
          <a:prstGeom prst="roundRect">
            <a:avLst>
              <a:gd name="adj" fmla="val 3171"/>
            </a:avLst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0FD9521F-FE0B-3BF6-C21C-26E9EDD1AA38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278856" y="3206346"/>
            <a:ext cx="4077339" cy="1649023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ep 20">
            <a:extLst>
              <a:ext uri="{FF2B5EF4-FFF2-40B4-BE49-F238E27FC236}">
                <a16:creationId xmlns:a16="http://schemas.microsoft.com/office/drawing/2014/main" id="{CF3BEB9A-3BEC-6C35-85EC-4E29539C45D8}"/>
              </a:ext>
            </a:extLst>
          </p:cNvPr>
          <p:cNvGrpSpPr/>
          <p:nvPr/>
        </p:nvGrpSpPr>
        <p:grpSpPr>
          <a:xfrm>
            <a:off x="6409819" y="1086810"/>
            <a:ext cx="5042159" cy="4282257"/>
            <a:chOff x="6603148" y="1113298"/>
            <a:chExt cx="4737800" cy="4023768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B87C250C-1C9F-ACE8-0D70-A3A190F96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03148" y="1113298"/>
              <a:ext cx="4737800" cy="3689142"/>
            </a:xfrm>
            <a:prstGeom prst="rect">
              <a:avLst/>
            </a:prstGeom>
          </p:spPr>
        </p:pic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468FA9E2-CA79-E3F4-CC3E-A3323F592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59189" y="4842942"/>
              <a:ext cx="1614487" cy="294124"/>
            </a:xfrm>
            <a:prstGeom prst="rect">
              <a:avLst/>
            </a:prstGeom>
          </p:spPr>
        </p:pic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21373D54-A771-59AF-445C-9BF43D73FD7A}"/>
              </a:ext>
            </a:extLst>
          </p:cNvPr>
          <p:cNvGrpSpPr/>
          <p:nvPr/>
        </p:nvGrpSpPr>
        <p:grpSpPr>
          <a:xfrm>
            <a:off x="6021720" y="1059366"/>
            <a:ext cx="6170280" cy="5526210"/>
            <a:chOff x="6021720" y="1059366"/>
            <a:chExt cx="6170280" cy="5526210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C6AA88BC-4F39-B705-3C22-244EDE1FFB46}"/>
                </a:ext>
              </a:extLst>
            </p:cNvPr>
            <p:cNvSpPr/>
            <p:nvPr/>
          </p:nvSpPr>
          <p:spPr>
            <a:xfrm>
              <a:off x="6021720" y="1059366"/>
              <a:ext cx="6170280" cy="5526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84F6B8CC-E283-6F24-B4CA-46A0BBEC1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74301" y="5317296"/>
              <a:ext cx="2088177" cy="1268280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08BF31E5-289E-5DBE-517F-8CA7964F5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53725" y="1359234"/>
              <a:ext cx="6106269" cy="4354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625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theme/theme1.xml><?xml version="1.0" encoding="utf-8"?>
<a:theme xmlns:a="http://schemas.openxmlformats.org/drawingml/2006/main" name="lacdr_use">
  <a:themeElements>
    <a:clrScheme name="Universiteit Leiden">
      <a:dk1>
        <a:srgbClr val="000000"/>
      </a:dk1>
      <a:lt1>
        <a:srgbClr val="FFFFFF"/>
      </a:lt1>
      <a:dk2>
        <a:srgbClr val="8592BC"/>
      </a:dk2>
      <a:lt2>
        <a:srgbClr val="001158"/>
      </a:lt2>
      <a:accent1>
        <a:srgbClr val="9EBA2E"/>
      </a:accent1>
      <a:accent2>
        <a:srgbClr val="5CB1EB"/>
      </a:accent2>
      <a:accent3>
        <a:srgbClr val="34A3A9"/>
      </a:accent3>
      <a:accent4>
        <a:srgbClr val="F46E32"/>
      </a:accent4>
      <a:accent5>
        <a:srgbClr val="2C712D"/>
      </a:accent5>
      <a:accent6>
        <a:srgbClr val="B02079"/>
      </a:accent6>
      <a:hlink>
        <a:srgbClr val="0033CC"/>
      </a:hlink>
      <a:folHlink>
        <a:srgbClr val="7030A0"/>
      </a:folHlink>
    </a:clrScheme>
    <a:fontScheme name="Universiteit Leide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tIns="108000" rIns="108000" bIns="108000" rtlCol="0">
        <a:noAutofit/>
      </a:bodyPr>
      <a:lstStyle>
        <a:defPPr>
          <a:defRPr noProof="0" dirty="0" err="1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acdr_use" id="{D01688E3-1B76-4965-9DD0-D2063CA5A1D5}" vid="{211E2AA3-A7DC-4776-94A6-67C80F75D31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lacdr_use</Template>
  <TotalTime>5964</TotalTime>
  <Words>601</Words>
  <Application>Microsoft Office PowerPoint</Application>
  <PresentationFormat>Breedbeeld</PresentationFormat>
  <Paragraphs>149</Paragraphs>
  <Slides>16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Georgia</vt:lpstr>
      <vt:lpstr>Minion</vt:lpstr>
      <vt:lpstr>lacdr_use</vt:lpstr>
      <vt:lpstr>Virtual patient simulation:  a copula approach</vt:lpstr>
      <vt:lpstr>Covariate simulation in pharmacometrics</vt:lpstr>
      <vt:lpstr>Covariates</vt:lpstr>
      <vt:lpstr>Covariates: dependence structure</vt:lpstr>
      <vt:lpstr>Current simulation methods</vt:lpstr>
      <vt:lpstr>Copula</vt:lpstr>
      <vt:lpstr>Research aims</vt:lpstr>
      <vt:lpstr>Covariate simulation performance</vt:lpstr>
      <vt:lpstr>Simulated distributions in 3 dimensions</vt:lpstr>
      <vt:lpstr>Simulated distributions in 12 dimensions</vt:lpstr>
      <vt:lpstr>Covariate simulation performance</vt:lpstr>
      <vt:lpstr>Pharmacokinetic predictions</vt:lpstr>
      <vt:lpstr>Time-dependent covariates</vt:lpstr>
      <vt:lpstr>Upscaling: large data copula</vt:lpstr>
      <vt:lpstr>Conclusion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patient simulation:  A copula approach</dc:title>
  <dc:creator>Laura Zwep</dc:creator>
  <cp:lastModifiedBy>Laura Zwep</cp:lastModifiedBy>
  <cp:revision>366</cp:revision>
  <dcterms:created xsi:type="dcterms:W3CDTF">2022-02-17T16:10:50Z</dcterms:created>
  <dcterms:modified xsi:type="dcterms:W3CDTF">2022-07-05T15:04:22Z</dcterms:modified>
</cp:coreProperties>
</file>