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9" r:id="rId1"/>
  </p:sldMasterIdLst>
  <p:notesMasterIdLst>
    <p:notesMasterId r:id="rId3"/>
  </p:notesMasterIdLst>
  <p:sldIdLst>
    <p:sldId id="256" r:id="rId2"/>
  </p:sldIdLst>
  <p:sldSz cx="32918400" cy="43891200"/>
  <p:notesSz cx="6797675" cy="9928225"/>
  <p:embeddedFontLst>
    <p:embeddedFont>
      <p:font typeface="Arial Black" panose="020B0A04020102020204" pitchFamily="34" charset="0"/>
      <p:bold r:id="rId4"/>
    </p:embeddedFont>
    <p:embeddedFont>
      <p:font typeface="Play" panose="020B0604020202020204" charset="0"/>
      <p:regular r:id="rId5"/>
      <p:bold r:id="rId6"/>
    </p:embeddedFont>
    <p:embeddedFont>
      <p:font typeface="Calibri" panose="020F0502020204030204" pitchFamily="34" charset="0"/>
      <p:regular r:id="rId7"/>
      <p:bold r:id="rId8"/>
      <p:italic r:id="rId9"/>
      <p:boldItalic r:id="rId1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936">
          <p15:clr>
            <a:srgbClr val="A4A3A4"/>
          </p15:clr>
        </p15:guide>
        <p15:guide id="2" orient="horz" pos="26568">
          <p15:clr>
            <a:srgbClr val="A4A3A4"/>
          </p15:clr>
        </p15:guide>
        <p15:guide id="3"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233" autoAdjust="0"/>
    <p:restoredTop sz="94660"/>
  </p:normalViewPr>
  <p:slideViewPr>
    <p:cSldViewPr snapToGrid="0">
      <p:cViewPr varScale="1">
        <p:scale>
          <a:sx n="19" d="100"/>
          <a:sy n="19" d="100"/>
        </p:scale>
        <p:origin x="2970" y="138"/>
      </p:cViewPr>
      <p:guideLst>
        <p:guide orient="horz" pos="936"/>
        <p:guide orient="horz" pos="26568"/>
        <p:guide pos="10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presProps" Target="presProps.xml"/><Relationship Id="rId5" Type="http://schemas.openxmlformats.org/officeDocument/2006/relationships/font" Target="fonts/font2.fntdata"/><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2003425" y="744538"/>
            <a:ext cx="2792413" cy="37226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79768" y="4715907"/>
            <a:ext cx="5438140" cy="4467701"/>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92978846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
        <p:cNvGrpSpPr/>
        <p:nvPr/>
      </p:nvGrpSpPr>
      <p:grpSpPr>
        <a:xfrm>
          <a:off x="0" y="0"/>
          <a:ext cx="0" cy="0"/>
          <a:chOff x="0" y="0"/>
          <a:chExt cx="0" cy="0"/>
        </a:xfrm>
      </p:grpSpPr>
      <p:sp>
        <p:nvSpPr>
          <p:cNvPr id="17" name="Shape 17"/>
          <p:cNvSpPr txBox="1">
            <a:spLocks noGrp="1"/>
          </p:cNvSpPr>
          <p:nvPr>
            <p:ph type="body" idx="1"/>
          </p:nvPr>
        </p:nvSpPr>
        <p:spPr>
          <a:xfrm>
            <a:off x="679768" y="4715907"/>
            <a:ext cx="5438140" cy="4467701"/>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dirty="0"/>
          </a:p>
        </p:txBody>
      </p:sp>
      <p:sp>
        <p:nvSpPr>
          <p:cNvPr id="18" name="Shape 18"/>
          <p:cNvSpPr>
            <a:spLocks noGrp="1" noRot="1" noChangeAspect="1"/>
          </p:cNvSpPr>
          <p:nvPr>
            <p:ph type="sldImg" idx="2"/>
          </p:nvPr>
        </p:nvSpPr>
        <p:spPr>
          <a:xfrm>
            <a:off x="2003425" y="744538"/>
            <a:ext cx="27908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2"/>
        <p:cNvGrpSpPr/>
        <p:nvPr/>
      </p:nvGrpSpPr>
      <p:grpSpPr>
        <a:xfrm>
          <a:off x="0" y="0"/>
          <a:ext cx="0" cy="0"/>
          <a:chOff x="0" y="0"/>
          <a:chExt cx="0" cy="0"/>
        </a:xfrm>
      </p:grpSpPr>
      <p:sp>
        <p:nvSpPr>
          <p:cNvPr id="13" name="Shape 13"/>
          <p:cNvSpPr txBox="1">
            <a:spLocks noGrp="1"/>
          </p:cNvSpPr>
          <p:nvPr>
            <p:ph type="title"/>
          </p:nvPr>
        </p:nvSpPr>
        <p:spPr>
          <a:xfrm>
            <a:off x="2009140" y="2336811"/>
            <a:ext cx="28775660" cy="6029950"/>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lt1"/>
              </a:buClr>
              <a:buSzPts val="8000"/>
              <a:buFont typeface="Arial Black"/>
              <a:buNone/>
              <a:defRPr sz="8000" b="1" i="0" u="none" strike="noStrike" cap="none">
                <a:solidFill>
                  <a:schemeClr val="lt1"/>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4" name="Shape 14"/>
          <p:cNvSpPr txBox="1">
            <a:spLocks noGrp="1"/>
          </p:cNvSpPr>
          <p:nvPr>
            <p:ph type="body" idx="1"/>
          </p:nvPr>
        </p:nvSpPr>
        <p:spPr>
          <a:xfrm>
            <a:off x="2009140" y="9514848"/>
            <a:ext cx="13716000" cy="33502602"/>
          </a:xfrm>
          <a:prstGeom prst="rect">
            <a:avLst/>
          </a:prstGeom>
          <a:noFill/>
          <a:ln>
            <a:noFill/>
          </a:ln>
        </p:spPr>
        <p:txBody>
          <a:bodyPr spcFirstLastPara="1" wrap="square" lIns="91425" tIns="45700" rIns="91425" bIns="45700" anchor="t" anchorCtr="0"/>
          <a:lstStyle>
            <a:lvl1pPr marL="457200" marR="0" lvl="0" indent="-228600" algn="l" rtl="0">
              <a:lnSpc>
                <a:spcPct val="100000"/>
              </a:lnSpc>
              <a:spcBef>
                <a:spcPts val="0"/>
              </a:spcBef>
              <a:spcAft>
                <a:spcPts val="0"/>
              </a:spcAft>
              <a:buClr>
                <a:schemeClr val="dk1"/>
              </a:buClr>
              <a:buSzPts val="3000"/>
              <a:buFont typeface="Arial"/>
              <a:buNone/>
              <a:defRPr sz="3000" b="0" i="0" u="none" strike="noStrike" cap="none">
                <a:solidFill>
                  <a:schemeClr val="dk1"/>
                </a:solidFill>
                <a:latin typeface="Arial"/>
                <a:ea typeface="Arial"/>
                <a:cs typeface="Arial"/>
                <a:sym typeface="Arial"/>
              </a:defRPr>
            </a:lvl1pPr>
            <a:lvl2pPr marL="914400" marR="0" lvl="1" indent="-419100" algn="l" rtl="0">
              <a:lnSpc>
                <a:spcPct val="100000"/>
              </a:lnSpc>
              <a:spcBef>
                <a:spcPts val="0"/>
              </a:spcBef>
              <a:spcAft>
                <a:spcPts val="0"/>
              </a:spcAft>
              <a:buClr>
                <a:schemeClr val="dk1"/>
              </a:buClr>
              <a:buSzPts val="3000"/>
              <a:buFont typeface="Arial"/>
              <a:buChar char="•"/>
              <a:defRPr sz="3000" b="0" i="0" u="none" strike="noStrike" cap="none">
                <a:solidFill>
                  <a:schemeClr val="dk1"/>
                </a:solidFill>
                <a:latin typeface="Arial"/>
                <a:ea typeface="Arial"/>
                <a:cs typeface="Arial"/>
                <a:sym typeface="Arial"/>
              </a:defRPr>
            </a:lvl2pPr>
            <a:lvl3pPr marL="1371600" marR="0" lvl="2" indent="-419100" algn="l" rtl="0">
              <a:lnSpc>
                <a:spcPct val="100000"/>
              </a:lnSpc>
              <a:spcBef>
                <a:spcPts val="0"/>
              </a:spcBef>
              <a:spcAft>
                <a:spcPts val="0"/>
              </a:spcAft>
              <a:buClr>
                <a:schemeClr val="dk1"/>
              </a:buClr>
              <a:buSzPts val="3000"/>
              <a:buFont typeface="Arial"/>
              <a:buChar char="•"/>
              <a:defRPr sz="3000" b="0" i="0" u="none" strike="noStrike" cap="none">
                <a:solidFill>
                  <a:schemeClr val="dk1"/>
                </a:solidFill>
                <a:latin typeface="Arial"/>
                <a:ea typeface="Arial"/>
                <a:cs typeface="Arial"/>
                <a:sym typeface="Arial"/>
              </a:defRPr>
            </a:lvl3pPr>
            <a:lvl4pPr marL="1828800" marR="0" lvl="3" indent="-419100" algn="l" rtl="0">
              <a:lnSpc>
                <a:spcPct val="100000"/>
              </a:lnSpc>
              <a:spcBef>
                <a:spcPts val="0"/>
              </a:spcBef>
              <a:spcAft>
                <a:spcPts val="0"/>
              </a:spcAft>
              <a:buClr>
                <a:schemeClr val="dk1"/>
              </a:buClr>
              <a:buSzPts val="3000"/>
              <a:buFont typeface="Arial"/>
              <a:buChar char="•"/>
              <a:defRPr sz="3000" b="0" i="0" u="none" strike="noStrike" cap="none">
                <a:solidFill>
                  <a:schemeClr val="dk1"/>
                </a:solidFill>
                <a:latin typeface="Arial"/>
                <a:ea typeface="Arial"/>
                <a:cs typeface="Arial"/>
                <a:sym typeface="Arial"/>
              </a:defRPr>
            </a:lvl4pPr>
            <a:lvl5pPr marL="2286000" marR="0" lvl="4" indent="-419100" algn="l" rtl="0">
              <a:lnSpc>
                <a:spcPct val="100000"/>
              </a:lnSpc>
              <a:spcBef>
                <a:spcPts val="0"/>
              </a:spcBef>
              <a:spcAft>
                <a:spcPts val="0"/>
              </a:spcAft>
              <a:buClr>
                <a:schemeClr val="dk1"/>
              </a:buClr>
              <a:buSzPts val="3000"/>
              <a:buFont typeface="Arial"/>
              <a:buChar char="•"/>
              <a:defRPr sz="3000" b="0" i="0" u="none" strike="noStrike" cap="none">
                <a:solidFill>
                  <a:schemeClr val="dk1"/>
                </a:solidFill>
                <a:latin typeface="Arial"/>
                <a:ea typeface="Arial"/>
                <a:cs typeface="Arial"/>
                <a:sym typeface="Arial"/>
              </a:defRPr>
            </a:lvl5pPr>
            <a:lvl6pPr marL="2743200" marR="0" lvl="5"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Calibri"/>
                <a:ea typeface="Calibri"/>
                <a:cs typeface="Calibri"/>
                <a:sym typeface="Calibri"/>
              </a:defRPr>
            </a:lvl6pPr>
            <a:lvl7pPr marL="3200400" marR="0" lvl="6"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Calibri"/>
                <a:ea typeface="Calibri"/>
                <a:cs typeface="Calibri"/>
                <a:sym typeface="Calibri"/>
              </a:defRPr>
            </a:lvl7pPr>
            <a:lvl8pPr marL="3657600" marR="0" lvl="7"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Calibri"/>
                <a:ea typeface="Calibri"/>
                <a:cs typeface="Calibri"/>
                <a:sym typeface="Calibri"/>
              </a:defRPr>
            </a:lvl8pPr>
            <a:lvl9pPr marL="4114800" marR="0" lvl="8"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body" idx="2"/>
          </p:nvPr>
        </p:nvSpPr>
        <p:spPr>
          <a:xfrm>
            <a:off x="17348200" y="9514848"/>
            <a:ext cx="13716000" cy="33502602"/>
          </a:xfrm>
          <a:prstGeom prst="rect">
            <a:avLst/>
          </a:prstGeom>
          <a:noFill/>
          <a:ln>
            <a:noFill/>
          </a:ln>
        </p:spPr>
        <p:txBody>
          <a:bodyPr spcFirstLastPara="1" wrap="square" lIns="91425" tIns="45700" rIns="91425" bIns="45700" anchor="t" anchorCtr="0"/>
          <a:lstStyle>
            <a:lvl1pPr marL="457200" marR="0" lvl="0" indent="-228600" algn="l" rtl="0">
              <a:lnSpc>
                <a:spcPct val="100000"/>
              </a:lnSpc>
              <a:spcBef>
                <a:spcPts val="0"/>
              </a:spcBef>
              <a:spcAft>
                <a:spcPts val="0"/>
              </a:spcAft>
              <a:buClr>
                <a:schemeClr val="dk1"/>
              </a:buClr>
              <a:buSzPts val="3000"/>
              <a:buFont typeface="Arial"/>
              <a:buNone/>
              <a:defRPr sz="3000" b="0" i="0" u="none" strike="noStrike" cap="none">
                <a:solidFill>
                  <a:schemeClr val="dk1"/>
                </a:solidFill>
                <a:latin typeface="Arial"/>
                <a:ea typeface="Arial"/>
                <a:cs typeface="Arial"/>
                <a:sym typeface="Arial"/>
              </a:defRPr>
            </a:lvl1pPr>
            <a:lvl2pPr marL="914400" marR="0" lvl="1" indent="-419100" algn="l" rtl="0">
              <a:lnSpc>
                <a:spcPct val="100000"/>
              </a:lnSpc>
              <a:spcBef>
                <a:spcPts val="0"/>
              </a:spcBef>
              <a:spcAft>
                <a:spcPts val="0"/>
              </a:spcAft>
              <a:buClr>
                <a:schemeClr val="dk1"/>
              </a:buClr>
              <a:buSzPts val="3000"/>
              <a:buFont typeface="Arial"/>
              <a:buChar char="•"/>
              <a:defRPr sz="3000" b="0" i="0" u="none" strike="noStrike" cap="none">
                <a:solidFill>
                  <a:schemeClr val="dk1"/>
                </a:solidFill>
                <a:latin typeface="Arial"/>
                <a:ea typeface="Arial"/>
                <a:cs typeface="Arial"/>
                <a:sym typeface="Arial"/>
              </a:defRPr>
            </a:lvl2pPr>
            <a:lvl3pPr marL="1371600" marR="0" lvl="2" indent="-419100" algn="l" rtl="0">
              <a:lnSpc>
                <a:spcPct val="100000"/>
              </a:lnSpc>
              <a:spcBef>
                <a:spcPts val="0"/>
              </a:spcBef>
              <a:spcAft>
                <a:spcPts val="0"/>
              </a:spcAft>
              <a:buClr>
                <a:schemeClr val="dk1"/>
              </a:buClr>
              <a:buSzPts val="3000"/>
              <a:buFont typeface="Arial"/>
              <a:buChar char="•"/>
              <a:defRPr sz="3000" b="0" i="0" u="none" strike="noStrike" cap="none">
                <a:solidFill>
                  <a:schemeClr val="dk1"/>
                </a:solidFill>
                <a:latin typeface="Arial"/>
                <a:ea typeface="Arial"/>
                <a:cs typeface="Arial"/>
                <a:sym typeface="Arial"/>
              </a:defRPr>
            </a:lvl3pPr>
            <a:lvl4pPr marL="1828800" marR="0" lvl="3" indent="-419100" algn="l" rtl="0">
              <a:lnSpc>
                <a:spcPct val="100000"/>
              </a:lnSpc>
              <a:spcBef>
                <a:spcPts val="0"/>
              </a:spcBef>
              <a:spcAft>
                <a:spcPts val="0"/>
              </a:spcAft>
              <a:buClr>
                <a:schemeClr val="dk1"/>
              </a:buClr>
              <a:buSzPts val="3000"/>
              <a:buFont typeface="Arial"/>
              <a:buChar char="•"/>
              <a:defRPr sz="3000" b="0" i="0" u="none" strike="noStrike" cap="none">
                <a:solidFill>
                  <a:schemeClr val="dk1"/>
                </a:solidFill>
                <a:latin typeface="Arial"/>
                <a:ea typeface="Arial"/>
                <a:cs typeface="Arial"/>
                <a:sym typeface="Arial"/>
              </a:defRPr>
            </a:lvl4pPr>
            <a:lvl5pPr marL="2286000" marR="0" lvl="4" indent="-419100" algn="l" rtl="0">
              <a:lnSpc>
                <a:spcPct val="100000"/>
              </a:lnSpc>
              <a:spcBef>
                <a:spcPts val="0"/>
              </a:spcBef>
              <a:spcAft>
                <a:spcPts val="0"/>
              </a:spcAft>
              <a:buClr>
                <a:schemeClr val="dk1"/>
              </a:buClr>
              <a:buSzPts val="3000"/>
              <a:buFont typeface="Arial"/>
              <a:buChar char="•"/>
              <a:defRPr sz="3000" b="0" i="0" u="none" strike="noStrike" cap="none">
                <a:solidFill>
                  <a:schemeClr val="dk1"/>
                </a:solidFill>
                <a:latin typeface="Arial"/>
                <a:ea typeface="Arial"/>
                <a:cs typeface="Arial"/>
                <a:sym typeface="Arial"/>
              </a:defRPr>
            </a:lvl5pPr>
            <a:lvl6pPr marL="2743200" marR="0" lvl="5"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Calibri"/>
                <a:ea typeface="Calibri"/>
                <a:cs typeface="Calibri"/>
                <a:sym typeface="Calibri"/>
              </a:defRPr>
            </a:lvl6pPr>
            <a:lvl7pPr marL="3200400" marR="0" lvl="6"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Calibri"/>
                <a:ea typeface="Calibri"/>
                <a:cs typeface="Calibri"/>
                <a:sym typeface="Calibri"/>
              </a:defRPr>
            </a:lvl7pPr>
            <a:lvl8pPr marL="3657600" marR="0" lvl="7"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Calibri"/>
                <a:ea typeface="Calibri"/>
                <a:cs typeface="Calibri"/>
                <a:sym typeface="Calibri"/>
              </a:defRPr>
            </a:lvl8pPr>
            <a:lvl9pPr marL="4114800" marR="0" lvl="8"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body" idx="1"/>
          </p:nvPr>
        </p:nvSpPr>
        <p:spPr>
          <a:xfrm>
            <a:off x="2263140" y="9601200"/>
            <a:ext cx="28392119" cy="29931364"/>
          </a:xfrm>
          <a:prstGeom prst="rect">
            <a:avLst/>
          </a:prstGeom>
          <a:noFill/>
          <a:ln>
            <a:noFill/>
          </a:ln>
        </p:spPr>
        <p:txBody>
          <a:bodyPr spcFirstLastPara="1" wrap="square" lIns="91425" tIns="45700" rIns="91425" bIns="45700" anchor="t" anchorCtr="0"/>
          <a:lstStyle>
            <a:lvl1pPr marL="457200" marR="0" lvl="0" indent="-514350" algn="l" rtl="0">
              <a:lnSpc>
                <a:spcPct val="90000"/>
              </a:lnSpc>
              <a:spcBef>
                <a:spcPts val="3600"/>
              </a:spcBef>
              <a:spcAft>
                <a:spcPts val="0"/>
              </a:spcAft>
              <a:buClr>
                <a:schemeClr val="dk1"/>
              </a:buClr>
              <a:buSzPts val="4500"/>
              <a:buFont typeface="Arial"/>
              <a:buChar char="•"/>
              <a:defRPr sz="4500" b="0" i="0" u="none" strike="noStrike" cap="none">
                <a:solidFill>
                  <a:schemeClr val="dk1"/>
                </a:solidFill>
                <a:latin typeface="Play"/>
                <a:ea typeface="Play"/>
                <a:cs typeface="Play"/>
                <a:sym typeface="Play"/>
              </a:defRPr>
            </a:lvl1pPr>
            <a:lvl2pPr marL="914400" marR="0" lvl="1" indent="-514350" algn="l" rtl="0">
              <a:lnSpc>
                <a:spcPct val="90000"/>
              </a:lnSpc>
              <a:spcBef>
                <a:spcPts val="1800"/>
              </a:spcBef>
              <a:spcAft>
                <a:spcPts val="0"/>
              </a:spcAft>
              <a:buClr>
                <a:schemeClr val="dk1"/>
              </a:buClr>
              <a:buSzPts val="4500"/>
              <a:buFont typeface="Arial"/>
              <a:buChar char="•"/>
              <a:defRPr sz="4500" b="0" i="0" u="none" strike="noStrike" cap="none">
                <a:solidFill>
                  <a:schemeClr val="dk1"/>
                </a:solidFill>
                <a:latin typeface="Play"/>
                <a:ea typeface="Play"/>
                <a:cs typeface="Play"/>
                <a:sym typeface="Play"/>
              </a:defRPr>
            </a:lvl2pPr>
            <a:lvl3pPr marL="1371600" marR="0" lvl="2" indent="-514350" algn="l" rtl="0">
              <a:lnSpc>
                <a:spcPct val="90000"/>
              </a:lnSpc>
              <a:spcBef>
                <a:spcPts val="1800"/>
              </a:spcBef>
              <a:spcAft>
                <a:spcPts val="0"/>
              </a:spcAft>
              <a:buClr>
                <a:schemeClr val="dk1"/>
              </a:buClr>
              <a:buSzPts val="4500"/>
              <a:buFont typeface="Arial"/>
              <a:buChar char="•"/>
              <a:defRPr sz="4500" b="0" i="0" u="none" strike="noStrike" cap="none">
                <a:solidFill>
                  <a:schemeClr val="dk1"/>
                </a:solidFill>
                <a:latin typeface="Play"/>
                <a:ea typeface="Play"/>
                <a:cs typeface="Play"/>
                <a:sym typeface="Play"/>
              </a:defRPr>
            </a:lvl3pPr>
            <a:lvl4pPr marL="1828800" marR="0" lvl="3" indent="-514350" algn="l" rtl="0">
              <a:lnSpc>
                <a:spcPct val="90000"/>
              </a:lnSpc>
              <a:spcBef>
                <a:spcPts val="1800"/>
              </a:spcBef>
              <a:spcAft>
                <a:spcPts val="0"/>
              </a:spcAft>
              <a:buClr>
                <a:schemeClr val="dk1"/>
              </a:buClr>
              <a:buSzPts val="4500"/>
              <a:buFont typeface="Arial"/>
              <a:buChar char="•"/>
              <a:defRPr sz="4500" b="0" i="0" u="none" strike="noStrike" cap="none">
                <a:solidFill>
                  <a:schemeClr val="dk1"/>
                </a:solidFill>
                <a:latin typeface="Play"/>
                <a:ea typeface="Play"/>
                <a:cs typeface="Play"/>
                <a:sym typeface="Play"/>
              </a:defRPr>
            </a:lvl4pPr>
            <a:lvl5pPr marL="2286000" marR="0" lvl="4" indent="-514350" algn="l" rtl="0">
              <a:lnSpc>
                <a:spcPct val="90000"/>
              </a:lnSpc>
              <a:spcBef>
                <a:spcPts val="1800"/>
              </a:spcBef>
              <a:spcAft>
                <a:spcPts val="0"/>
              </a:spcAft>
              <a:buClr>
                <a:schemeClr val="dk1"/>
              </a:buClr>
              <a:buSzPts val="4500"/>
              <a:buFont typeface="Arial"/>
              <a:buChar char="•"/>
              <a:defRPr sz="4500" b="0" i="0" u="none" strike="noStrike" cap="none">
                <a:solidFill>
                  <a:schemeClr val="dk1"/>
                </a:solidFill>
                <a:latin typeface="Play"/>
                <a:ea typeface="Play"/>
                <a:cs typeface="Play"/>
                <a:sym typeface="Play"/>
              </a:defRPr>
            </a:lvl5pPr>
            <a:lvl6pPr marL="2743200" marR="0" lvl="5"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Calibri"/>
                <a:ea typeface="Calibri"/>
                <a:cs typeface="Calibri"/>
                <a:sym typeface="Calibri"/>
              </a:defRPr>
            </a:lvl6pPr>
            <a:lvl7pPr marL="3200400" marR="0" lvl="6"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Calibri"/>
                <a:ea typeface="Calibri"/>
                <a:cs typeface="Calibri"/>
                <a:sym typeface="Calibri"/>
              </a:defRPr>
            </a:lvl7pPr>
            <a:lvl8pPr marL="3657600" marR="0" lvl="7"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Calibri"/>
                <a:ea typeface="Calibri"/>
                <a:cs typeface="Calibri"/>
                <a:sym typeface="Calibri"/>
              </a:defRPr>
            </a:lvl8pPr>
            <a:lvl9pPr marL="4114800" marR="0" lvl="8"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dt" idx="10"/>
          </p:nvPr>
        </p:nvSpPr>
        <p:spPr>
          <a:xfrm>
            <a:off x="2263140" y="40680650"/>
            <a:ext cx="7406640" cy="2336800"/>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432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10904220" y="40680650"/>
            <a:ext cx="11109960" cy="23368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32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sldNum" idx="12"/>
          </p:nvPr>
        </p:nvSpPr>
        <p:spPr>
          <a:xfrm>
            <a:off x="23248620" y="40680650"/>
            <a:ext cx="7406640" cy="23368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4320" b="0" i="0" u="none" strike="noStrike" cap="none">
                <a:solidFill>
                  <a:srgbClr val="888888"/>
                </a:solidFill>
                <a:latin typeface="Calibri"/>
                <a:ea typeface="Calibri"/>
                <a:cs typeface="Calibri"/>
                <a:sym typeface="Calibri"/>
              </a:defRPr>
            </a:lvl1pPr>
            <a:lvl2pPr marL="0" marR="0" lvl="1" indent="0" algn="r" rtl="0">
              <a:spcBef>
                <a:spcPts val="0"/>
              </a:spcBef>
              <a:buNone/>
              <a:defRPr sz="4320" b="0" i="0" u="none" strike="noStrike" cap="none">
                <a:solidFill>
                  <a:srgbClr val="888888"/>
                </a:solidFill>
                <a:latin typeface="Calibri"/>
                <a:ea typeface="Calibri"/>
                <a:cs typeface="Calibri"/>
                <a:sym typeface="Calibri"/>
              </a:defRPr>
            </a:lvl2pPr>
            <a:lvl3pPr marL="0" marR="0" lvl="2" indent="0" algn="r" rtl="0">
              <a:spcBef>
                <a:spcPts val="0"/>
              </a:spcBef>
              <a:buNone/>
              <a:defRPr sz="4320" b="0" i="0" u="none" strike="noStrike" cap="none">
                <a:solidFill>
                  <a:srgbClr val="888888"/>
                </a:solidFill>
                <a:latin typeface="Calibri"/>
                <a:ea typeface="Calibri"/>
                <a:cs typeface="Calibri"/>
                <a:sym typeface="Calibri"/>
              </a:defRPr>
            </a:lvl3pPr>
            <a:lvl4pPr marL="0" marR="0" lvl="3" indent="0" algn="r" rtl="0">
              <a:spcBef>
                <a:spcPts val="0"/>
              </a:spcBef>
              <a:buNone/>
              <a:defRPr sz="4320" b="0" i="0" u="none" strike="noStrike" cap="none">
                <a:solidFill>
                  <a:srgbClr val="888888"/>
                </a:solidFill>
                <a:latin typeface="Calibri"/>
                <a:ea typeface="Calibri"/>
                <a:cs typeface="Calibri"/>
                <a:sym typeface="Calibri"/>
              </a:defRPr>
            </a:lvl4pPr>
            <a:lvl5pPr marL="0" marR="0" lvl="4" indent="0" algn="r" rtl="0">
              <a:spcBef>
                <a:spcPts val="0"/>
              </a:spcBef>
              <a:buNone/>
              <a:defRPr sz="4320" b="0" i="0" u="none" strike="noStrike" cap="none">
                <a:solidFill>
                  <a:srgbClr val="888888"/>
                </a:solidFill>
                <a:latin typeface="Calibri"/>
                <a:ea typeface="Calibri"/>
                <a:cs typeface="Calibri"/>
                <a:sym typeface="Calibri"/>
              </a:defRPr>
            </a:lvl5pPr>
            <a:lvl6pPr marL="0" marR="0" lvl="5" indent="0" algn="r" rtl="0">
              <a:spcBef>
                <a:spcPts val="0"/>
              </a:spcBef>
              <a:buNone/>
              <a:defRPr sz="4320" b="0" i="0" u="none" strike="noStrike" cap="none">
                <a:solidFill>
                  <a:srgbClr val="888888"/>
                </a:solidFill>
                <a:latin typeface="Calibri"/>
                <a:ea typeface="Calibri"/>
                <a:cs typeface="Calibri"/>
                <a:sym typeface="Calibri"/>
              </a:defRPr>
            </a:lvl6pPr>
            <a:lvl7pPr marL="0" marR="0" lvl="6" indent="0" algn="r" rtl="0">
              <a:spcBef>
                <a:spcPts val="0"/>
              </a:spcBef>
              <a:buNone/>
              <a:defRPr sz="4320" b="0" i="0" u="none" strike="noStrike" cap="none">
                <a:solidFill>
                  <a:srgbClr val="888888"/>
                </a:solidFill>
                <a:latin typeface="Calibri"/>
                <a:ea typeface="Calibri"/>
                <a:cs typeface="Calibri"/>
                <a:sym typeface="Calibri"/>
              </a:defRPr>
            </a:lvl7pPr>
            <a:lvl8pPr marL="0" marR="0" lvl="7" indent="0" algn="r" rtl="0">
              <a:spcBef>
                <a:spcPts val="0"/>
              </a:spcBef>
              <a:buNone/>
              <a:defRPr sz="4320" b="0" i="0" u="none" strike="noStrike" cap="none">
                <a:solidFill>
                  <a:srgbClr val="888888"/>
                </a:solidFill>
                <a:latin typeface="Calibri"/>
                <a:ea typeface="Calibri"/>
                <a:cs typeface="Calibri"/>
                <a:sym typeface="Calibri"/>
              </a:defRPr>
            </a:lvl8pPr>
            <a:lvl9pPr marL="0" marR="0" lvl="8" indent="0" algn="r" rtl="0">
              <a:spcBef>
                <a:spcPts val="0"/>
              </a:spcBef>
              <a:buNone/>
              <a:defRPr sz="432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de-CH"/>
              <a:t>‹#›</a:t>
            </a:fld>
            <a:endParaRPr/>
          </a:p>
        </p:txBody>
      </p:sp>
      <p:sp>
        <p:nvSpPr>
          <p:cNvPr id="10" name="Shape 10"/>
          <p:cNvSpPr/>
          <p:nvPr/>
        </p:nvSpPr>
        <p:spPr>
          <a:xfrm>
            <a:off x="0" y="0"/>
            <a:ext cx="32918401" cy="8366760"/>
          </a:xfrm>
          <a:prstGeom prst="rect">
            <a:avLst/>
          </a:prstGeom>
          <a:solidFill>
            <a:srgbClr val="0460A9"/>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7258" b="0" i="0" u="none" strike="noStrike" cap="none">
              <a:solidFill>
                <a:schemeClr val="lt1"/>
              </a:solidFill>
              <a:latin typeface="Calibri"/>
              <a:ea typeface="Calibri"/>
              <a:cs typeface="Calibri"/>
              <a:sym typeface="Calibri"/>
            </a:endParaRPr>
          </a:p>
        </p:txBody>
      </p:sp>
      <p:sp>
        <p:nvSpPr>
          <p:cNvPr id="11" name="Shape 11"/>
          <p:cNvSpPr txBox="1">
            <a:spLocks noGrp="1"/>
          </p:cNvSpPr>
          <p:nvPr>
            <p:ph type="title"/>
          </p:nvPr>
        </p:nvSpPr>
        <p:spPr>
          <a:xfrm>
            <a:off x="2263140" y="2336811"/>
            <a:ext cx="28392119" cy="6029950"/>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lt1"/>
              </a:buClr>
              <a:buSzPts val="8000"/>
              <a:buFont typeface="Play"/>
              <a:buNone/>
              <a:defRPr sz="8000" b="1" i="0" u="none" strike="noStrike" cap="none">
                <a:solidFill>
                  <a:schemeClr val="lt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9"/>
        <p:cNvGrpSpPr/>
        <p:nvPr/>
      </p:nvGrpSpPr>
      <p:grpSpPr>
        <a:xfrm>
          <a:off x="0" y="0"/>
          <a:ext cx="0" cy="0"/>
          <a:chOff x="0" y="0"/>
          <a:chExt cx="0" cy="0"/>
        </a:xfrm>
      </p:grpSpPr>
      <p:sp>
        <p:nvSpPr>
          <p:cNvPr id="20" name="Shape 20"/>
          <p:cNvSpPr/>
          <p:nvPr/>
        </p:nvSpPr>
        <p:spPr>
          <a:xfrm>
            <a:off x="17113549" y="9824745"/>
            <a:ext cx="14835859" cy="3630243"/>
          </a:xfrm>
          <a:prstGeom prst="roundRect">
            <a:avLst>
              <a:gd name="adj" fmla="val 5504"/>
            </a:avLst>
          </a:prstGeom>
          <a:solidFill>
            <a:schemeClr val="accent1">
              <a:lumMod val="7500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chemeClr val="bg2"/>
              </a:solidFill>
            </a:endParaRPr>
          </a:p>
        </p:txBody>
      </p:sp>
      <p:sp>
        <p:nvSpPr>
          <p:cNvPr id="21" name="Shape 21"/>
          <p:cNvSpPr txBox="1">
            <a:spLocks noGrp="1"/>
          </p:cNvSpPr>
          <p:nvPr>
            <p:ph type="body" idx="2"/>
          </p:nvPr>
        </p:nvSpPr>
        <p:spPr>
          <a:xfrm>
            <a:off x="17291774" y="8868026"/>
            <a:ext cx="14848703" cy="6030444"/>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5400"/>
              <a:buFont typeface="Arial"/>
              <a:buNone/>
            </a:pPr>
            <a:r>
              <a:rPr lang="de-CH" sz="5400" b="1" i="0" u="none" strike="noStrike" cap="none" dirty="0">
                <a:solidFill>
                  <a:srgbClr val="0460A9"/>
                </a:solidFill>
              </a:rPr>
              <a:t>Code</a:t>
            </a:r>
            <a:endParaRPr b="1" dirty="0">
              <a:solidFill>
                <a:srgbClr val="0460A9"/>
              </a:solidFill>
            </a:endParaRPr>
          </a:p>
          <a:p>
            <a:pPr marL="0" marR="0" lvl="0" indent="0" algn="l" rtl="0">
              <a:lnSpc>
                <a:spcPct val="100000"/>
              </a:lnSpc>
              <a:spcBef>
                <a:spcPts val="1800"/>
              </a:spcBef>
              <a:spcAft>
                <a:spcPts val="0"/>
              </a:spcAft>
              <a:buClr>
                <a:schemeClr val="dk1"/>
              </a:buClr>
              <a:buSzPts val="3000"/>
              <a:buFont typeface="Arial"/>
              <a:buNone/>
            </a:pPr>
            <a:r>
              <a:rPr lang="de-CH" sz="2800" b="1" i="0" u="none" strike="noStrike" cap="none" dirty="0">
                <a:solidFill>
                  <a:schemeClr val="accent4">
                    <a:lumMod val="60000"/>
                    <a:lumOff val="40000"/>
                  </a:schemeClr>
                </a:solidFill>
                <a:latin typeface="Courier New"/>
                <a:ea typeface="Courier New"/>
                <a:cs typeface="Courier New"/>
                <a:sym typeface="Courier New"/>
              </a:rPr>
              <a:t># </a:t>
            </a:r>
            <a:r>
              <a:rPr lang="de-CH" sz="2800" b="1" i="0" u="none" strike="noStrike" cap="none" dirty="0" smtClean="0">
                <a:solidFill>
                  <a:schemeClr val="accent4">
                    <a:lumMod val="60000"/>
                    <a:lumOff val="40000"/>
                  </a:schemeClr>
                </a:solidFill>
                <a:latin typeface="Courier New"/>
                <a:ea typeface="Courier New"/>
                <a:cs typeface="Courier New"/>
                <a:sym typeface="Courier New"/>
              </a:rPr>
              <a:t>Initiate </a:t>
            </a:r>
            <a:r>
              <a:rPr lang="de-CH" sz="2800" b="1" i="0" u="none" strike="noStrike" cap="none" dirty="0">
                <a:solidFill>
                  <a:schemeClr val="accent4">
                    <a:lumMod val="60000"/>
                    <a:lumOff val="40000"/>
                  </a:schemeClr>
                </a:solidFill>
                <a:latin typeface="Courier New"/>
                <a:ea typeface="Courier New"/>
                <a:cs typeface="Courier New"/>
                <a:sym typeface="Courier New"/>
              </a:rPr>
              <a:t>ggPMX </a:t>
            </a:r>
            <a:r>
              <a:rPr lang="de-CH" sz="2800" b="1" dirty="0" smtClean="0">
                <a:solidFill>
                  <a:schemeClr val="accent4">
                    <a:lumMod val="60000"/>
                    <a:lumOff val="40000"/>
                  </a:schemeClr>
                </a:solidFill>
                <a:latin typeface="Courier New"/>
                <a:ea typeface="Courier New"/>
                <a:cs typeface="Courier New"/>
                <a:sym typeface="Courier New"/>
              </a:rPr>
              <a:t>C</a:t>
            </a:r>
            <a:r>
              <a:rPr lang="de-CH" sz="2800" b="1" i="0" u="none" strike="noStrike" cap="none" dirty="0" smtClean="0">
                <a:solidFill>
                  <a:schemeClr val="accent4">
                    <a:lumMod val="60000"/>
                    <a:lumOff val="40000"/>
                  </a:schemeClr>
                </a:solidFill>
                <a:latin typeface="Courier New"/>
                <a:ea typeface="Courier New"/>
                <a:cs typeface="Courier New"/>
                <a:sym typeface="Courier New"/>
              </a:rPr>
              <a:t>ontroller:</a:t>
            </a:r>
            <a:endParaRPr sz="2800" b="1" i="0" u="none" strike="noStrike" cap="none" dirty="0">
              <a:solidFill>
                <a:schemeClr val="accent4">
                  <a:lumMod val="60000"/>
                  <a:lumOff val="40000"/>
                </a:schemeClr>
              </a:solidFill>
              <a:latin typeface="Courier New"/>
              <a:ea typeface="Courier New"/>
              <a:cs typeface="Courier New"/>
              <a:sym typeface="Courier New"/>
            </a:endParaRPr>
          </a:p>
          <a:p>
            <a:pPr marL="0" marR="0" lvl="0" indent="0" algn="l" rtl="0">
              <a:lnSpc>
                <a:spcPct val="100000"/>
              </a:lnSpc>
              <a:spcBef>
                <a:spcPts val="1800"/>
              </a:spcBef>
              <a:spcAft>
                <a:spcPts val="0"/>
              </a:spcAft>
              <a:buClr>
                <a:schemeClr val="dk1"/>
              </a:buClr>
              <a:buSzPts val="3000"/>
              <a:buFont typeface="Arial"/>
              <a:buNone/>
            </a:pPr>
            <a:r>
              <a:rPr lang="de-CH" sz="2800" b="1" i="0" u="none" strike="noStrike" cap="none" dirty="0">
                <a:solidFill>
                  <a:srgbClr val="F3F3F3"/>
                </a:solidFill>
                <a:latin typeface="Courier New"/>
                <a:ea typeface="Courier New"/>
                <a:cs typeface="Courier New"/>
                <a:sym typeface="Courier New"/>
              </a:rPr>
              <a:t>ctr &lt;- </a:t>
            </a:r>
            <a:r>
              <a:rPr lang="de-CH" sz="2800" b="1" i="0" u="none" strike="noStrike" cap="none" dirty="0" smtClean="0">
                <a:solidFill>
                  <a:srgbClr val="F3F3F3"/>
                </a:solidFill>
                <a:latin typeface="Courier New"/>
                <a:ea typeface="Courier New"/>
                <a:cs typeface="Courier New"/>
                <a:sym typeface="Courier New"/>
              </a:rPr>
              <a:t>pmx(sys </a:t>
            </a:r>
            <a:r>
              <a:rPr lang="de-CH" sz="2800" b="1" i="0" u="none" strike="noStrike" cap="none" dirty="0">
                <a:solidFill>
                  <a:srgbClr val="F3F3F3"/>
                </a:solidFill>
                <a:latin typeface="Courier New"/>
                <a:ea typeface="Courier New"/>
                <a:cs typeface="Courier New"/>
                <a:sym typeface="Courier New"/>
              </a:rPr>
              <a:t>= "mlx", config = "standing", directory </a:t>
            </a:r>
            <a:r>
              <a:rPr lang="de-CH" sz="2800" b="1" i="0" u="none" strike="noStrike" cap="none" dirty="0" smtClean="0">
                <a:solidFill>
                  <a:srgbClr val="F3F3F3"/>
                </a:solidFill>
                <a:latin typeface="Courier New"/>
                <a:ea typeface="Courier New"/>
                <a:cs typeface="Courier New"/>
                <a:sym typeface="Courier New"/>
              </a:rPr>
              <a:t>= work_dir, 				input </a:t>
            </a:r>
            <a:r>
              <a:rPr lang="de-CH" sz="2800" b="1" i="0" u="none" strike="noStrike" cap="none" dirty="0">
                <a:solidFill>
                  <a:srgbClr val="F3F3F3"/>
                </a:solidFill>
                <a:latin typeface="Courier New"/>
                <a:ea typeface="Courier New"/>
                <a:cs typeface="Courier New"/>
                <a:sym typeface="Courier New"/>
              </a:rPr>
              <a:t>= input_data, dv = "Y", dvid = "DVID")</a:t>
            </a:r>
            <a:endParaRPr sz="2800" b="1" dirty="0">
              <a:solidFill>
                <a:srgbClr val="F3F3F3"/>
              </a:solidFill>
            </a:endParaRPr>
          </a:p>
          <a:p>
            <a:pPr marL="0" marR="0" lvl="0" indent="0" algn="l" rtl="0">
              <a:lnSpc>
                <a:spcPct val="100000"/>
              </a:lnSpc>
              <a:spcBef>
                <a:spcPts val="1800"/>
              </a:spcBef>
              <a:spcAft>
                <a:spcPts val="0"/>
              </a:spcAft>
              <a:buClr>
                <a:schemeClr val="dk1"/>
              </a:buClr>
              <a:buSzPts val="3000"/>
              <a:buFont typeface="Arial"/>
              <a:buNone/>
            </a:pPr>
            <a:r>
              <a:rPr lang="de-CH" sz="2800" b="1" i="0" u="none" strike="noStrike" cap="none" dirty="0">
                <a:solidFill>
                  <a:schemeClr val="accent4">
                    <a:lumMod val="60000"/>
                    <a:lumOff val="40000"/>
                  </a:schemeClr>
                </a:solidFill>
                <a:latin typeface="Courier New"/>
                <a:ea typeface="Courier New"/>
                <a:cs typeface="Courier New"/>
                <a:sym typeface="Courier New"/>
              </a:rPr>
              <a:t># </a:t>
            </a:r>
            <a:r>
              <a:rPr lang="de-CH" sz="2800" b="1" i="0" u="none" strike="noStrike" cap="none" dirty="0" smtClean="0">
                <a:solidFill>
                  <a:schemeClr val="accent4">
                    <a:lumMod val="60000"/>
                    <a:lumOff val="40000"/>
                  </a:schemeClr>
                </a:solidFill>
                <a:latin typeface="Courier New"/>
                <a:ea typeface="Courier New"/>
                <a:cs typeface="Courier New"/>
                <a:sym typeface="Courier New"/>
              </a:rPr>
              <a:t>Generate mini-report </a:t>
            </a:r>
            <a:r>
              <a:rPr lang="de-CH" sz="2800" b="1" i="0" u="none" strike="noStrike" cap="none" dirty="0">
                <a:solidFill>
                  <a:schemeClr val="accent4">
                    <a:lumMod val="60000"/>
                    <a:lumOff val="40000"/>
                  </a:schemeClr>
                </a:solidFill>
                <a:latin typeface="Courier New"/>
                <a:ea typeface="Courier New"/>
                <a:cs typeface="Courier New"/>
                <a:sym typeface="Courier New"/>
              </a:rPr>
              <a:t>with model </a:t>
            </a:r>
            <a:r>
              <a:rPr lang="de-CH" sz="2800" b="1" i="0" u="none" strike="noStrike" cap="none" dirty="0" smtClean="0">
                <a:solidFill>
                  <a:schemeClr val="accent4">
                    <a:lumMod val="60000"/>
                    <a:lumOff val="40000"/>
                  </a:schemeClr>
                </a:solidFill>
                <a:latin typeface="Courier New"/>
                <a:ea typeface="Courier New"/>
                <a:cs typeface="Courier New"/>
                <a:sym typeface="Courier New"/>
              </a:rPr>
              <a:t>diagnostics:</a:t>
            </a:r>
            <a:endParaRPr sz="2800" b="1" i="0" u="none" strike="noStrike" cap="none" dirty="0">
              <a:solidFill>
                <a:schemeClr val="accent4">
                  <a:lumMod val="60000"/>
                  <a:lumOff val="40000"/>
                </a:schemeClr>
              </a:solidFill>
              <a:latin typeface="Courier New"/>
              <a:ea typeface="Courier New"/>
              <a:cs typeface="Courier New"/>
              <a:sym typeface="Courier New"/>
            </a:endParaRPr>
          </a:p>
          <a:p>
            <a:pPr marL="0" lvl="0" indent="0">
              <a:spcBef>
                <a:spcPts val="1800"/>
              </a:spcBef>
            </a:pPr>
            <a:r>
              <a:rPr lang="de-CH" sz="2800" b="1" i="0" u="none" strike="noStrike" cap="none" dirty="0">
                <a:solidFill>
                  <a:srgbClr val="F3F3F3"/>
                </a:solidFill>
                <a:latin typeface="Courier New"/>
                <a:ea typeface="Courier New"/>
                <a:cs typeface="Courier New"/>
                <a:sym typeface="Courier New"/>
              </a:rPr>
              <a:t>ctr %&gt;% </a:t>
            </a:r>
            <a:r>
              <a:rPr lang="de-CH" sz="2800" b="1" i="0" u="none" strike="noStrike" cap="none" dirty="0" smtClean="0">
                <a:solidFill>
                  <a:srgbClr val="F3F3F3"/>
                </a:solidFill>
                <a:latin typeface="Courier New"/>
                <a:ea typeface="Courier New"/>
                <a:cs typeface="Courier New"/>
                <a:sym typeface="Courier New"/>
              </a:rPr>
              <a:t>pmx_report(name </a:t>
            </a:r>
            <a:r>
              <a:rPr lang="de-CH" sz="2800" b="1" i="0" u="none" strike="noStrike" cap="none" dirty="0">
                <a:solidFill>
                  <a:srgbClr val="F3F3F3"/>
                </a:solidFill>
                <a:latin typeface="Courier New"/>
                <a:ea typeface="Courier New"/>
                <a:cs typeface="Courier New"/>
                <a:sym typeface="Courier New"/>
              </a:rPr>
              <a:t>= "my_report", output_type="report", </a:t>
            </a:r>
            <a:r>
              <a:rPr lang="de-CH" sz="2800" b="1" i="0" u="none" strike="noStrike" cap="none" dirty="0" smtClean="0">
                <a:solidFill>
                  <a:srgbClr val="F3F3F3"/>
                </a:solidFill>
                <a:latin typeface="Courier New"/>
                <a:ea typeface="Courier New"/>
                <a:cs typeface="Courier New"/>
                <a:sym typeface="Courier New"/>
              </a:rPr>
              <a:t>							save_dir </a:t>
            </a:r>
            <a:r>
              <a:rPr lang="de-CH" sz="2800" b="1" i="0" u="none" strike="noStrike" cap="none" dirty="0">
                <a:solidFill>
                  <a:srgbClr val="F3F3F3"/>
                </a:solidFill>
                <a:latin typeface="Courier New"/>
                <a:ea typeface="Courier New"/>
                <a:cs typeface="Courier New"/>
                <a:sym typeface="Courier New"/>
              </a:rPr>
              <a:t>= "</a:t>
            </a:r>
            <a:r>
              <a:rPr lang="de-CH" sz="2800" b="1" dirty="0" smtClean="0">
                <a:solidFill>
                  <a:srgbClr val="F3F3F3"/>
                </a:solidFill>
                <a:latin typeface="Courier New"/>
                <a:ea typeface="Courier New"/>
                <a:cs typeface="Courier New"/>
                <a:sym typeface="Courier New"/>
              </a:rPr>
              <a:t>some_location</a:t>
            </a:r>
            <a:r>
              <a:rPr lang="de-CH" sz="2800" b="1" dirty="0">
                <a:solidFill>
                  <a:srgbClr val="F3F3F3"/>
                </a:solidFill>
                <a:latin typeface="Courier New"/>
                <a:ea typeface="Courier New"/>
                <a:cs typeface="Courier New"/>
                <a:sym typeface="Courier New"/>
              </a:rPr>
              <a:t>"</a:t>
            </a:r>
            <a:r>
              <a:rPr lang="de-CH" sz="2800" b="1" dirty="0" smtClean="0">
                <a:solidFill>
                  <a:srgbClr val="F3F3F3"/>
                </a:solidFill>
                <a:latin typeface="Courier New"/>
                <a:ea typeface="Courier New"/>
                <a:cs typeface="Courier New"/>
                <a:sym typeface="Courier New"/>
              </a:rPr>
              <a:t>, footnote = TRUE)</a:t>
            </a:r>
            <a:endParaRPr sz="2800" b="1" dirty="0">
              <a:solidFill>
                <a:srgbClr val="F3F3F3"/>
              </a:solidFill>
            </a:endParaRPr>
          </a:p>
          <a:p>
            <a:pPr marL="0" marR="0" lvl="0" indent="0" algn="l" rtl="0">
              <a:lnSpc>
                <a:spcPct val="100000"/>
              </a:lnSpc>
              <a:spcBef>
                <a:spcPts val="1800"/>
              </a:spcBef>
              <a:spcAft>
                <a:spcPts val="0"/>
              </a:spcAft>
              <a:buClr>
                <a:schemeClr val="dk1"/>
              </a:buClr>
              <a:buSzPts val="3000"/>
              <a:buFont typeface="Arial"/>
              <a:buNone/>
            </a:pPr>
            <a:endParaRPr sz="3000" b="0" i="0" u="none" strike="noStrike" cap="none" dirty="0">
              <a:solidFill>
                <a:schemeClr val="dk1"/>
              </a:solidFill>
              <a:latin typeface="Arial"/>
              <a:ea typeface="Arial"/>
              <a:cs typeface="Arial"/>
              <a:sym typeface="Arial"/>
            </a:endParaRPr>
          </a:p>
        </p:txBody>
      </p:sp>
      <p:sp>
        <p:nvSpPr>
          <p:cNvPr id="36" name="Shape 36"/>
          <p:cNvSpPr/>
          <p:nvPr/>
        </p:nvSpPr>
        <p:spPr>
          <a:xfrm>
            <a:off x="18131853" y="13826942"/>
            <a:ext cx="1064400" cy="1091100"/>
          </a:xfrm>
          <a:prstGeom prst="downArrow">
            <a:avLst>
              <a:gd name="adj1" fmla="val 46898"/>
              <a:gd name="adj2" fmla="val 43431"/>
            </a:avLst>
          </a:prstGeom>
          <a:solidFill>
            <a:srgbClr val="0460A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3200" b="0" i="0" u="none" strike="noStrike" cap="none">
              <a:solidFill>
                <a:schemeClr val="lt1"/>
              </a:solidFill>
              <a:latin typeface="Calibri"/>
              <a:ea typeface="Calibri"/>
              <a:cs typeface="Calibri"/>
              <a:sym typeface="Calibri"/>
            </a:endParaRPr>
          </a:p>
        </p:txBody>
      </p:sp>
      <p:sp>
        <p:nvSpPr>
          <p:cNvPr id="37" name="Shape 37"/>
          <p:cNvSpPr txBox="1">
            <a:spLocks noGrp="1"/>
          </p:cNvSpPr>
          <p:nvPr>
            <p:ph type="body" idx="1"/>
          </p:nvPr>
        </p:nvSpPr>
        <p:spPr>
          <a:xfrm>
            <a:off x="1763486" y="9057648"/>
            <a:ext cx="13716000" cy="1690096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2400"/>
              </a:spcAft>
              <a:buClr>
                <a:schemeClr val="dk1"/>
              </a:buClr>
              <a:buSzPts val="5400"/>
              <a:buFont typeface="Arial"/>
              <a:buNone/>
            </a:pPr>
            <a:r>
              <a:rPr lang="de-CH" sz="5400" b="1" i="0" u="none" strike="noStrike" cap="none" dirty="0" smtClean="0">
                <a:solidFill>
                  <a:srgbClr val="0460A9"/>
                </a:solidFill>
                <a:latin typeface="Arial"/>
                <a:ea typeface="Arial"/>
                <a:cs typeface="Arial"/>
                <a:sym typeface="Arial"/>
              </a:rPr>
              <a:t>Key features of ggPMX</a:t>
            </a:r>
            <a:endParaRPr dirty="0">
              <a:solidFill>
                <a:srgbClr val="0460A9"/>
              </a:solidFill>
            </a:endParaRPr>
          </a:p>
          <a:p>
            <a:pPr marL="685800" lvl="0" indent="-457200">
              <a:spcAft>
                <a:spcPts val="600"/>
              </a:spcAft>
              <a:buFont typeface="Arial" panose="020B0604020202020204" pitchFamily="34" charset="0"/>
              <a:buChar char="•"/>
            </a:pPr>
            <a:r>
              <a:rPr lang="en-US" b="1" dirty="0" smtClean="0"/>
              <a:t>Open-source </a:t>
            </a:r>
            <a:r>
              <a:rPr lang="en-US" b="1" dirty="0"/>
              <a:t>R </a:t>
            </a:r>
            <a:r>
              <a:rPr lang="en-US" b="1" dirty="0" smtClean="0"/>
              <a:t>package</a:t>
            </a:r>
            <a:r>
              <a:rPr lang="en-US" dirty="0" smtClean="0"/>
              <a:t> based on ggplot2</a:t>
            </a:r>
            <a:r>
              <a:rPr lang="en-US" b="1" dirty="0" smtClean="0"/>
              <a:t>,</a:t>
            </a:r>
            <a:r>
              <a:rPr lang="en-US" dirty="0" smtClean="0"/>
              <a:t> </a:t>
            </a:r>
            <a:r>
              <a:rPr lang="en-US" dirty="0"/>
              <a:t>freely available on </a:t>
            </a:r>
            <a:r>
              <a:rPr lang="en-US" dirty="0" smtClean="0"/>
              <a:t>CRAN</a:t>
            </a:r>
            <a:endParaRPr lang="en-US" dirty="0"/>
          </a:p>
          <a:p>
            <a:pPr marL="685800" lvl="0" indent="-457200">
              <a:spcAft>
                <a:spcPts val="600"/>
              </a:spcAft>
              <a:buFont typeface="Arial" panose="020B0604020202020204" pitchFamily="34" charset="0"/>
              <a:buChar char="•"/>
            </a:pPr>
            <a:r>
              <a:rPr lang="en-US" dirty="0" smtClean="0"/>
              <a:t>Library </a:t>
            </a:r>
            <a:r>
              <a:rPr lang="en-US" dirty="0"/>
              <a:t>of </a:t>
            </a:r>
            <a:r>
              <a:rPr lang="en-US" b="1" dirty="0" smtClean="0"/>
              <a:t>diagnostic </a:t>
            </a:r>
            <a:r>
              <a:rPr lang="en-US" b="1" dirty="0"/>
              <a:t>plots</a:t>
            </a:r>
            <a:r>
              <a:rPr lang="en-US" dirty="0"/>
              <a:t> needed </a:t>
            </a:r>
            <a:r>
              <a:rPr lang="en-US" dirty="0" smtClean="0"/>
              <a:t>for nonlinear mixed-effects model building </a:t>
            </a:r>
            <a:r>
              <a:rPr lang="en-US" dirty="0"/>
              <a:t>and validation</a:t>
            </a:r>
          </a:p>
          <a:p>
            <a:pPr marL="685800" lvl="0" indent="-457200">
              <a:spcAft>
                <a:spcPts val="600"/>
              </a:spcAft>
              <a:buFont typeface="Arial" panose="020B0604020202020204" pitchFamily="34" charset="0"/>
              <a:buChar char="•"/>
            </a:pPr>
            <a:r>
              <a:rPr lang="en-US" dirty="0" smtClean="0"/>
              <a:t>Enables a consistent, reproducible </a:t>
            </a:r>
            <a:r>
              <a:rPr lang="en-US" dirty="0"/>
              <a:t>and </a:t>
            </a:r>
            <a:r>
              <a:rPr lang="en-US" dirty="0" smtClean="0"/>
              <a:t>efficient workflow</a:t>
            </a:r>
          </a:p>
          <a:p>
            <a:pPr marL="685800" lvl="0" indent="-457200">
              <a:spcAft>
                <a:spcPts val="600"/>
              </a:spcAft>
              <a:buFont typeface="Arial" panose="020B0604020202020204" pitchFamily="34" charset="0"/>
              <a:buChar char="•"/>
            </a:pPr>
            <a:r>
              <a:rPr lang="en-US" dirty="0" smtClean="0"/>
              <a:t>High </a:t>
            </a:r>
            <a:r>
              <a:rPr lang="en-US" dirty="0"/>
              <a:t>quality </a:t>
            </a:r>
            <a:r>
              <a:rPr lang="en-US" dirty="0" smtClean="0"/>
              <a:t>graphics, ready-to-use </a:t>
            </a:r>
            <a:r>
              <a:rPr lang="en-US" dirty="0"/>
              <a:t>in </a:t>
            </a:r>
            <a:r>
              <a:rPr lang="en-US" b="1" dirty="0"/>
              <a:t>submission documents and publications</a:t>
            </a:r>
            <a:endParaRPr lang="en-US" dirty="0"/>
          </a:p>
          <a:p>
            <a:pPr marL="685800" lvl="0" indent="-457200">
              <a:spcAft>
                <a:spcPts val="600"/>
              </a:spcAft>
              <a:buFont typeface="Arial" panose="020B0604020202020204" pitchFamily="34" charset="0"/>
              <a:buChar char="•"/>
            </a:pPr>
            <a:r>
              <a:rPr lang="en-US" dirty="0"/>
              <a:t>Optimal figure </a:t>
            </a:r>
            <a:r>
              <a:rPr lang="en-US" b="1" dirty="0"/>
              <a:t>customization</a:t>
            </a:r>
            <a:r>
              <a:rPr lang="en-US" dirty="0"/>
              <a:t> and graphics </a:t>
            </a:r>
            <a:r>
              <a:rPr lang="en-US" b="1" dirty="0"/>
              <a:t>stratification</a:t>
            </a:r>
            <a:endParaRPr lang="en-US" dirty="0"/>
          </a:p>
          <a:p>
            <a:pPr marL="685800" lvl="0" indent="-457200">
              <a:spcAft>
                <a:spcPts val="600"/>
              </a:spcAft>
              <a:buFont typeface="Arial" panose="020B0604020202020204" pitchFamily="34" charset="0"/>
              <a:buChar char="•"/>
            </a:pPr>
            <a:r>
              <a:rPr lang="en-US" dirty="0" smtClean="0"/>
              <a:t>Straightforward generation of </a:t>
            </a:r>
            <a:r>
              <a:rPr lang="en-US" dirty="0"/>
              <a:t>PDF, Word or PNG output files </a:t>
            </a:r>
            <a:r>
              <a:rPr lang="en-US" dirty="0" smtClean="0"/>
              <a:t>for </a:t>
            </a:r>
            <a:r>
              <a:rPr lang="en-US" dirty="0"/>
              <a:t>keeping track of modeling results</a:t>
            </a:r>
          </a:p>
          <a:p>
            <a:pPr marL="685800" lvl="0" indent="-457200">
              <a:spcAft>
                <a:spcPts val="600"/>
              </a:spcAft>
              <a:buFont typeface="Arial" panose="020B0604020202020204" pitchFamily="34" charset="0"/>
              <a:buChar char="•"/>
            </a:pPr>
            <a:r>
              <a:rPr lang="en-US" dirty="0"/>
              <a:t>Currently compatible with </a:t>
            </a:r>
            <a:r>
              <a:rPr lang="en-US" b="1" dirty="0" err="1"/>
              <a:t>Monolix</a:t>
            </a:r>
            <a:r>
              <a:rPr lang="en-US" dirty="0"/>
              <a:t> versions 2016 and 2018R1</a:t>
            </a:r>
          </a:p>
          <a:p>
            <a:pPr marL="0" marR="0" lvl="0" indent="0" algn="l" rtl="0">
              <a:lnSpc>
                <a:spcPct val="100000"/>
              </a:lnSpc>
              <a:spcBef>
                <a:spcPts val="1800"/>
              </a:spcBef>
              <a:spcAft>
                <a:spcPts val="0"/>
              </a:spcAft>
              <a:buClr>
                <a:schemeClr val="dk1"/>
              </a:buClr>
              <a:buSzPts val="5400"/>
              <a:buFont typeface="Arial"/>
              <a:buNone/>
            </a:pPr>
            <a:r>
              <a:rPr lang="de-CH" sz="5400" b="1" i="0" u="none" strike="noStrike" cap="none" dirty="0" smtClean="0">
                <a:solidFill>
                  <a:srgbClr val="0460A9"/>
                </a:solidFill>
                <a:latin typeface="Arial"/>
                <a:ea typeface="Arial"/>
                <a:cs typeface="Arial"/>
                <a:sym typeface="Arial"/>
              </a:rPr>
              <a:t>Architecture</a:t>
            </a:r>
            <a:endParaRPr lang="de-CH" sz="5400" b="1" i="0" u="none" strike="noStrike" cap="none" dirty="0" smtClean="0">
              <a:solidFill>
                <a:srgbClr val="0460A9"/>
              </a:solidFill>
              <a:latin typeface="Arial"/>
              <a:ea typeface="Arial"/>
              <a:cs typeface="Arial"/>
              <a:sym typeface="Arial"/>
            </a:endParaRPr>
          </a:p>
          <a:p>
            <a:pPr marL="0" indent="0" algn="just">
              <a:spcBef>
                <a:spcPts val="2400"/>
              </a:spcBef>
              <a:spcAft>
                <a:spcPts val="1200"/>
              </a:spcAft>
            </a:pPr>
            <a:r>
              <a:rPr lang="en-US" dirty="0" smtClean="0"/>
              <a:t>The implementation of </a:t>
            </a:r>
            <a:r>
              <a:rPr lang="en-US" dirty="0" err="1" smtClean="0"/>
              <a:t>ggPMX</a:t>
            </a:r>
            <a:r>
              <a:rPr lang="en-US" dirty="0" smtClean="0"/>
              <a:t> uses </a:t>
            </a:r>
            <a:r>
              <a:rPr lang="en-US" dirty="0"/>
              <a:t>object-oriented programming, which allows having code that is modular and easy to customize. The architecture consists of the following four components:</a:t>
            </a:r>
          </a:p>
          <a:p>
            <a:pPr marL="685800" lvl="0" indent="-457200" algn="just">
              <a:spcAft>
                <a:spcPts val="1200"/>
              </a:spcAft>
              <a:buFont typeface="Arial" panose="020B0604020202020204" pitchFamily="34" charset="0"/>
              <a:buChar char="•"/>
            </a:pPr>
            <a:r>
              <a:rPr lang="en-US" b="1" dirty="0"/>
              <a:t>Reader</a:t>
            </a:r>
            <a:r>
              <a:rPr lang="en-US" dirty="0"/>
              <a:t> - reads model outputs from different sources (i.e. text files containing population parameters, model predictions, individual random effects, simulations and data-related inputs like covariates) and restructures these outputs into standard formats, which can be easily processed by the Generator.</a:t>
            </a:r>
          </a:p>
          <a:p>
            <a:pPr marL="685800" lvl="0" indent="-457200" algn="just">
              <a:spcAft>
                <a:spcPts val="1200"/>
              </a:spcAft>
              <a:buFont typeface="Arial" panose="020B0604020202020204" pitchFamily="34" charset="0"/>
              <a:buChar char="•"/>
            </a:pPr>
            <a:r>
              <a:rPr lang="en-US" b="1" dirty="0"/>
              <a:t>Generator</a:t>
            </a:r>
            <a:r>
              <a:rPr lang="en-US" dirty="0"/>
              <a:t> - processes outputs from Reader and produces the diagnostic plots. A set of default plots is defined in a configuration file. The configuration file can be adapted, e.g., to have different configurations for different types of modeling activities (health authority submission, publication, internal report).</a:t>
            </a:r>
          </a:p>
          <a:p>
            <a:pPr marL="685800" lvl="0" indent="-457200" algn="just">
              <a:spcAft>
                <a:spcPts val="1200"/>
              </a:spcAft>
              <a:buFont typeface="Arial" panose="020B0604020202020204" pitchFamily="34" charset="0"/>
              <a:buChar char="•"/>
            </a:pPr>
            <a:r>
              <a:rPr lang="en-US" b="1" dirty="0"/>
              <a:t>Controller </a:t>
            </a:r>
            <a:r>
              <a:rPr lang="en-US" dirty="0"/>
              <a:t>- serves as user interface. The user will call Generator functions via the Controller to produce either the default plots or customized versions.</a:t>
            </a:r>
          </a:p>
          <a:p>
            <a:pPr marL="685800" indent="-457200" algn="just">
              <a:spcAft>
                <a:spcPts val="1200"/>
              </a:spcAft>
              <a:buFont typeface="Arial" panose="020B0604020202020204" pitchFamily="34" charset="0"/>
              <a:buChar char="•"/>
            </a:pPr>
            <a:r>
              <a:rPr lang="en-US" b="1" dirty="0"/>
              <a:t>Reporter </a:t>
            </a:r>
            <a:r>
              <a:rPr lang="en-US" dirty="0"/>
              <a:t>- generates sets of graphs and tables as individual PNG files and integrates them all into one single output document (Word or PDF) with annotations pointing to the locations of the individual PNG files. The report generation is based on </a:t>
            </a:r>
            <a:r>
              <a:rPr lang="en-US" dirty="0" err="1"/>
              <a:t>Rmarkdown</a:t>
            </a:r>
            <a:r>
              <a:rPr lang="en-US" dirty="0"/>
              <a:t>, which enables the user to create his own report template.</a:t>
            </a:r>
            <a:endParaRPr dirty="0"/>
          </a:p>
        </p:txBody>
      </p:sp>
      <p:sp>
        <p:nvSpPr>
          <p:cNvPr id="38" name="Shape 38"/>
          <p:cNvSpPr txBox="1"/>
          <p:nvPr/>
        </p:nvSpPr>
        <p:spPr>
          <a:xfrm>
            <a:off x="1327151" y="32522424"/>
            <a:ext cx="14020799" cy="1057469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5400"/>
              <a:buFont typeface="Arial"/>
              <a:buNone/>
            </a:pPr>
            <a:r>
              <a:rPr lang="de-CH" sz="5400" b="1" i="0" u="none" strike="noStrike" cap="none" dirty="0" smtClean="0">
                <a:solidFill>
                  <a:srgbClr val="0460A9"/>
                </a:solidFill>
                <a:latin typeface="Arial"/>
                <a:ea typeface="Arial"/>
                <a:cs typeface="Arial"/>
                <a:sym typeface="Arial"/>
              </a:rPr>
              <a:t>Available plots</a:t>
            </a:r>
            <a:endParaRPr lang="de-CH" sz="5400" b="1" i="0" u="none" strike="noStrike" cap="none" dirty="0" smtClean="0">
              <a:solidFill>
                <a:srgbClr val="0460A9"/>
              </a:solidFill>
              <a:latin typeface="Arial"/>
              <a:ea typeface="Arial"/>
              <a:cs typeface="Arial"/>
              <a:sym typeface="Arial"/>
            </a:endParaRPr>
          </a:p>
          <a:p>
            <a:pPr lvl="0" algn="just">
              <a:spcBef>
                <a:spcPts val="2400"/>
              </a:spcBef>
              <a:buClr>
                <a:schemeClr val="dk1"/>
              </a:buClr>
              <a:buSzPts val="5400"/>
            </a:pPr>
            <a:r>
              <a:rPr lang="en-US" sz="3000" dirty="0"/>
              <a:t>Using simple syntax, the toolbox produces various model </a:t>
            </a:r>
            <a:r>
              <a:rPr lang="en-US" sz="3000" dirty="0" smtClean="0"/>
              <a:t>diagnostics that can be customized by adjusting graphical parameters and by applying various stratifications by </a:t>
            </a:r>
            <a:r>
              <a:rPr lang="en-US" sz="3000" dirty="0" smtClean="0"/>
              <a:t>covariates </a:t>
            </a:r>
            <a:endParaRPr lang="en-US" sz="3000" dirty="0" smtClean="0"/>
          </a:p>
          <a:p>
            <a:pPr marL="687600" lvl="8" indent="-457200">
              <a:spcBef>
                <a:spcPts val="1200"/>
              </a:spcBef>
              <a:buClr>
                <a:schemeClr val="dk1"/>
              </a:buClr>
              <a:buSzPct val="100000"/>
              <a:buFont typeface="Arial" panose="020B0604020202020204" pitchFamily="34" charset="0"/>
              <a:buChar char="•"/>
            </a:pPr>
            <a:r>
              <a:rPr lang="en-US" sz="3000" dirty="0" smtClean="0"/>
              <a:t>Individual plots</a:t>
            </a:r>
          </a:p>
          <a:p>
            <a:pPr marL="687600" lvl="8" indent="-457200">
              <a:spcBef>
                <a:spcPts val="1200"/>
              </a:spcBef>
              <a:buClr>
                <a:schemeClr val="dk1"/>
              </a:buClr>
              <a:buSzPct val="100000"/>
              <a:buFont typeface="Arial" panose="020B0604020202020204" pitchFamily="34" charset="0"/>
              <a:buChar char="•"/>
            </a:pPr>
            <a:r>
              <a:rPr lang="en-US" sz="3000" dirty="0"/>
              <a:t>R</a:t>
            </a:r>
            <a:r>
              <a:rPr lang="en-US" sz="3000" dirty="0" smtClean="0"/>
              <a:t>esidual-based plots</a:t>
            </a:r>
            <a:endParaRPr lang="en-US" sz="3000" dirty="0" smtClean="0"/>
          </a:p>
          <a:p>
            <a:pPr marL="687600" lvl="8" indent="-457200">
              <a:spcBef>
                <a:spcPts val="1200"/>
              </a:spcBef>
              <a:buClr>
                <a:schemeClr val="dk1"/>
              </a:buClr>
              <a:buSzPct val="100000"/>
              <a:buFont typeface="Arial" panose="020B0604020202020204" pitchFamily="34" charset="0"/>
              <a:buChar char="•"/>
            </a:pPr>
            <a:r>
              <a:rPr lang="en-US" sz="3000" dirty="0"/>
              <a:t>E</a:t>
            </a:r>
            <a:r>
              <a:rPr lang="en-US" sz="3000" dirty="0" smtClean="0"/>
              <a:t>mpirical </a:t>
            </a:r>
            <a:r>
              <a:rPr lang="en-US" sz="3000" dirty="0"/>
              <a:t>Bayes estimate (EBE)-based </a:t>
            </a:r>
            <a:r>
              <a:rPr lang="en-US" sz="3000" dirty="0" smtClean="0"/>
              <a:t>plots</a:t>
            </a:r>
            <a:endParaRPr lang="en-US" sz="3000" dirty="0" smtClean="0"/>
          </a:p>
          <a:p>
            <a:pPr marL="687600" lvl="8" indent="-457200">
              <a:spcBef>
                <a:spcPts val="1200"/>
              </a:spcBef>
              <a:buClr>
                <a:schemeClr val="dk1"/>
              </a:buClr>
              <a:buSzPct val="100000"/>
              <a:buFont typeface="Arial" panose="020B0604020202020204" pitchFamily="34" charset="0"/>
              <a:buChar char="•"/>
            </a:pPr>
            <a:r>
              <a:rPr lang="en-US" sz="3000" dirty="0"/>
              <a:t>D</a:t>
            </a:r>
            <a:r>
              <a:rPr lang="en-US" sz="3000" dirty="0" smtClean="0"/>
              <a:t>istribution plots</a:t>
            </a:r>
            <a:endParaRPr lang="en-US" sz="3000" dirty="0" smtClean="0"/>
          </a:p>
          <a:p>
            <a:pPr marL="687600" lvl="8" indent="-457200">
              <a:spcBef>
                <a:spcPts val="1200"/>
              </a:spcBef>
              <a:buClr>
                <a:schemeClr val="dk1"/>
              </a:buClr>
              <a:buSzPct val="100000"/>
              <a:buFont typeface="Arial" panose="020B0604020202020204" pitchFamily="34" charset="0"/>
              <a:buChar char="•"/>
            </a:pPr>
            <a:r>
              <a:rPr lang="en-US" sz="3000" dirty="0"/>
              <a:t>P</a:t>
            </a:r>
            <a:r>
              <a:rPr lang="en-US" sz="3000" dirty="0" smtClean="0"/>
              <a:t>rediction- </a:t>
            </a:r>
            <a:r>
              <a:rPr lang="en-US" sz="3000" dirty="0" smtClean="0"/>
              <a:t>and simulation-based diagnostics </a:t>
            </a:r>
            <a:r>
              <a:rPr lang="en-US" sz="3000" dirty="0"/>
              <a:t>(visual predictive checks</a:t>
            </a:r>
            <a:r>
              <a:rPr lang="en-US" sz="3000" dirty="0" smtClean="0"/>
              <a:t>)</a:t>
            </a:r>
            <a:endParaRPr lang="en-US" sz="3000" dirty="0" smtClean="0"/>
          </a:p>
          <a:p>
            <a:pPr marL="687600" lvl="8" indent="-457200">
              <a:spcBef>
                <a:spcPts val="1200"/>
              </a:spcBef>
              <a:buClr>
                <a:schemeClr val="dk1"/>
              </a:buClr>
              <a:buSzPct val="100000"/>
              <a:buFont typeface="Arial" panose="020B0604020202020204" pitchFamily="34" charset="0"/>
              <a:buChar char="•"/>
            </a:pPr>
            <a:r>
              <a:rPr lang="en-US" sz="3000" dirty="0"/>
              <a:t>S</a:t>
            </a:r>
            <a:r>
              <a:rPr lang="en-US" sz="3000" dirty="0" smtClean="0"/>
              <a:t>hrinkage</a:t>
            </a:r>
            <a:endParaRPr lang="en-US" sz="3000" dirty="0" smtClean="0"/>
          </a:p>
          <a:p>
            <a:pPr marL="687600" lvl="8" indent="-457200">
              <a:spcBef>
                <a:spcPts val="1200"/>
              </a:spcBef>
              <a:buClr>
                <a:schemeClr val="dk1"/>
              </a:buClr>
              <a:buSzPct val="100000"/>
              <a:buFont typeface="Arial" panose="020B0604020202020204" pitchFamily="34" charset="0"/>
              <a:buChar char="•"/>
            </a:pPr>
            <a:r>
              <a:rPr lang="en-US" sz="3000" dirty="0"/>
              <a:t>S</a:t>
            </a:r>
            <a:r>
              <a:rPr lang="en-US" sz="3000" dirty="0" smtClean="0"/>
              <a:t>ummary </a:t>
            </a:r>
            <a:r>
              <a:rPr lang="en-US" sz="3000" dirty="0" smtClean="0"/>
              <a:t>parameters </a:t>
            </a:r>
            <a:r>
              <a:rPr lang="en-US" sz="3000" dirty="0" smtClean="0"/>
              <a:t>table</a:t>
            </a:r>
          </a:p>
          <a:p>
            <a:pPr lvl="0">
              <a:spcBef>
                <a:spcPts val="2400"/>
              </a:spcBef>
              <a:buClr>
                <a:srgbClr val="0460A9"/>
              </a:buClr>
              <a:buSzPts val="5400"/>
            </a:pPr>
            <a:r>
              <a:rPr lang="en-US" sz="5400" b="1" dirty="0">
                <a:solidFill>
                  <a:srgbClr val="0460A9"/>
                </a:solidFill>
              </a:rPr>
              <a:t>Summary</a:t>
            </a:r>
          </a:p>
          <a:p>
            <a:pPr lvl="0" algn="just">
              <a:spcBef>
                <a:spcPts val="2400"/>
              </a:spcBef>
              <a:buClr>
                <a:srgbClr val="0460A9"/>
              </a:buClr>
              <a:buSzPts val="3000"/>
            </a:pPr>
            <a:r>
              <a:rPr lang="en-US" sz="3000" dirty="0"/>
              <a:t>The </a:t>
            </a:r>
            <a:r>
              <a:rPr lang="en-US" sz="3000" dirty="0" err="1"/>
              <a:t>ggPMX</a:t>
            </a:r>
            <a:r>
              <a:rPr lang="en-US" sz="3000" dirty="0"/>
              <a:t> R package generates standard diagnostic plots for mixed effect models used in </a:t>
            </a:r>
            <a:r>
              <a:rPr lang="en-US" sz="3000" dirty="0" err="1"/>
              <a:t>pharmacometric</a:t>
            </a:r>
            <a:r>
              <a:rPr lang="en-US" sz="3000" dirty="0"/>
              <a:t> activities. The tool is built upon ggplot2 and currently supports models developed with </a:t>
            </a:r>
            <a:r>
              <a:rPr lang="en-US" sz="3000" dirty="0" err="1"/>
              <a:t>Monolix</a:t>
            </a:r>
            <a:r>
              <a:rPr lang="en-US" sz="3000" dirty="0"/>
              <a:t> 2016 and 2018R1. Future plans are to make </a:t>
            </a:r>
            <a:r>
              <a:rPr lang="en-US" sz="3000" dirty="0" err="1"/>
              <a:t>ggPMX</a:t>
            </a:r>
            <a:r>
              <a:rPr lang="en-US" sz="3000" dirty="0"/>
              <a:t> compatible with </a:t>
            </a:r>
            <a:r>
              <a:rPr lang="en-US" sz="3000" dirty="0" err="1"/>
              <a:t>nlmixr</a:t>
            </a:r>
            <a:r>
              <a:rPr lang="en-US" sz="3000" dirty="0"/>
              <a:t> and NONMEM outputs. </a:t>
            </a:r>
            <a:r>
              <a:rPr lang="en-US" sz="3000" dirty="0" err="1"/>
              <a:t>ggPMX</a:t>
            </a:r>
            <a:r>
              <a:rPr lang="en-US" sz="3000" dirty="0"/>
              <a:t> is now ready for inputs and enhancements by the </a:t>
            </a:r>
            <a:r>
              <a:rPr lang="en-US" sz="3000" dirty="0" err="1"/>
              <a:t>pharmacometrics</a:t>
            </a:r>
            <a:r>
              <a:rPr lang="en-US" sz="3000" dirty="0"/>
              <a:t> community</a:t>
            </a:r>
            <a:r>
              <a:rPr lang="en-US" sz="3000" dirty="0" smtClean="0"/>
              <a:t>.</a:t>
            </a:r>
            <a:endParaRPr lang="en-US" sz="3000" dirty="0"/>
          </a:p>
        </p:txBody>
      </p:sp>
      <p:sp>
        <p:nvSpPr>
          <p:cNvPr id="39" name="Shape 39"/>
          <p:cNvSpPr txBox="1"/>
          <p:nvPr/>
        </p:nvSpPr>
        <p:spPr>
          <a:xfrm>
            <a:off x="17570202" y="40573347"/>
            <a:ext cx="14020799" cy="2523768"/>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5400"/>
              <a:buFont typeface="Arial"/>
              <a:buNone/>
            </a:pPr>
            <a:r>
              <a:rPr lang="de-CH" sz="5400" b="1" i="0" u="none" strike="noStrike" cap="none" dirty="0">
                <a:solidFill>
                  <a:schemeClr val="tx1"/>
                </a:solidFill>
                <a:latin typeface="Arial"/>
                <a:ea typeface="Arial"/>
                <a:cs typeface="Arial"/>
                <a:sym typeface="Arial"/>
              </a:rPr>
              <a:t>Disclosures</a:t>
            </a:r>
            <a:endParaRPr sz="3000" b="0" i="0" u="none" strike="noStrike" cap="none" dirty="0">
              <a:solidFill>
                <a:schemeClr val="tx1"/>
              </a:solidFill>
              <a:latin typeface="Arial"/>
              <a:ea typeface="Arial"/>
              <a:cs typeface="Arial"/>
              <a:sym typeface="Arial"/>
            </a:endParaRPr>
          </a:p>
          <a:p>
            <a:pPr marL="0" marR="0" lvl="0" indent="0" algn="l" rtl="0">
              <a:lnSpc>
                <a:spcPct val="100000"/>
              </a:lnSpc>
              <a:spcBef>
                <a:spcPts val="2400"/>
              </a:spcBef>
              <a:spcAft>
                <a:spcPts val="0"/>
              </a:spcAft>
              <a:buClr>
                <a:srgbClr val="000000"/>
              </a:buClr>
              <a:buSzPts val="3000"/>
              <a:buFont typeface="Arial"/>
              <a:buNone/>
            </a:pPr>
            <a:r>
              <a:rPr lang="de-CH" sz="3000" b="1" i="0" u="none" strike="noStrike" cap="none" dirty="0">
                <a:solidFill>
                  <a:schemeClr val="tx1"/>
                </a:solidFill>
                <a:latin typeface="Arial"/>
                <a:ea typeface="Arial"/>
                <a:cs typeface="Arial"/>
                <a:sym typeface="Arial"/>
              </a:rPr>
              <a:t>Poster presented at Population Approach Group Europe (PAGE), </a:t>
            </a:r>
            <a:r>
              <a:rPr lang="de-CH" sz="3000" b="1" i="0" u="none" strike="noStrike" cap="none" dirty="0" smtClean="0">
                <a:solidFill>
                  <a:schemeClr val="tx1"/>
                </a:solidFill>
                <a:latin typeface="Arial"/>
                <a:ea typeface="Arial"/>
                <a:cs typeface="Arial"/>
                <a:sym typeface="Arial"/>
              </a:rPr>
              <a:t>June 11 </a:t>
            </a:r>
            <a:r>
              <a:rPr lang="de-CH" sz="3000" b="1" i="0" u="none" strike="noStrike" cap="none" dirty="0">
                <a:solidFill>
                  <a:schemeClr val="tx1"/>
                </a:solidFill>
                <a:latin typeface="Arial"/>
                <a:ea typeface="Arial"/>
                <a:cs typeface="Arial"/>
                <a:sym typeface="Arial"/>
              </a:rPr>
              <a:t>to </a:t>
            </a:r>
            <a:r>
              <a:rPr lang="de-CH" sz="3000" b="1" i="0" u="none" strike="noStrike" cap="none" dirty="0" smtClean="0">
                <a:solidFill>
                  <a:schemeClr val="tx1"/>
                </a:solidFill>
                <a:latin typeface="Arial"/>
                <a:ea typeface="Arial"/>
                <a:cs typeface="Arial"/>
                <a:sym typeface="Arial"/>
              </a:rPr>
              <a:t>June 14 2019, Stockholm, Swiden. </a:t>
            </a:r>
            <a:r>
              <a:rPr lang="de-CH" sz="3000" b="1" i="0" u="none" strike="noStrike" cap="none" dirty="0">
                <a:solidFill>
                  <a:schemeClr val="tx1"/>
                </a:solidFill>
                <a:latin typeface="Arial"/>
                <a:ea typeface="Arial"/>
                <a:cs typeface="Arial"/>
                <a:sym typeface="Arial"/>
              </a:rPr>
              <a:t>This project was sponsored by Novartis Pharma </a:t>
            </a:r>
            <a:r>
              <a:rPr lang="de-CH" sz="3000" b="1" i="0" u="none" strike="noStrike" cap="none" dirty="0" smtClean="0">
                <a:solidFill>
                  <a:schemeClr val="tx1"/>
                </a:solidFill>
                <a:latin typeface="Arial"/>
                <a:ea typeface="Arial"/>
                <a:cs typeface="Arial"/>
                <a:sym typeface="Arial"/>
              </a:rPr>
              <a:t>AG.</a:t>
            </a:r>
            <a:endParaRPr sz="3000" b="1" i="0" u="none" strike="noStrike" cap="none" dirty="0">
              <a:solidFill>
                <a:schemeClr val="tx1"/>
              </a:solidFill>
              <a:latin typeface="Arial"/>
              <a:ea typeface="Arial"/>
              <a:cs typeface="Arial"/>
              <a:sym typeface="Arial"/>
            </a:endParaRPr>
          </a:p>
        </p:txBody>
      </p:sp>
      <p:sp>
        <p:nvSpPr>
          <p:cNvPr id="40" name="Shape 40"/>
          <p:cNvSpPr txBox="1">
            <a:spLocks noGrp="1"/>
          </p:cNvSpPr>
          <p:nvPr>
            <p:ph type="title"/>
          </p:nvPr>
        </p:nvSpPr>
        <p:spPr>
          <a:xfrm>
            <a:off x="1763486" y="1500686"/>
            <a:ext cx="27097439" cy="347472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lt1"/>
              </a:buClr>
              <a:buSzPts val="8640"/>
              <a:buFont typeface="Arial"/>
              <a:buNone/>
            </a:pPr>
            <a:r>
              <a:rPr lang="de-CH" sz="9600" b="1" i="0" u="none" strike="noStrike" cap="none" dirty="0">
                <a:solidFill>
                  <a:schemeClr val="lt1"/>
                </a:solidFill>
                <a:latin typeface="Arial"/>
                <a:ea typeface="Arial"/>
                <a:cs typeface="Arial"/>
                <a:sym typeface="Arial"/>
              </a:rPr>
              <a:t>ggPMX: an </a:t>
            </a:r>
            <a:r>
              <a:rPr lang="de-CH" sz="9600" b="1" i="0" u="none" strike="noStrike" cap="none" dirty="0" smtClean="0">
                <a:solidFill>
                  <a:schemeClr val="lt1"/>
                </a:solidFill>
                <a:latin typeface="Arial"/>
                <a:ea typeface="Arial"/>
                <a:cs typeface="Arial"/>
                <a:sym typeface="Arial"/>
              </a:rPr>
              <a:t>open-source R package for pharmacometric model diagnostic plots</a:t>
            </a:r>
            <a:endParaRPr sz="9600" dirty="0"/>
          </a:p>
        </p:txBody>
      </p:sp>
      <p:sp>
        <p:nvSpPr>
          <p:cNvPr id="41" name="Shape 41"/>
          <p:cNvSpPr txBox="1"/>
          <p:nvPr/>
        </p:nvSpPr>
        <p:spPr>
          <a:xfrm>
            <a:off x="29412887" y="3408753"/>
            <a:ext cx="3018464" cy="846327"/>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chemeClr val="lt1"/>
              </a:buClr>
              <a:buSzPts val="5400"/>
              <a:buFont typeface="Arial"/>
              <a:buNone/>
            </a:pPr>
            <a:r>
              <a:rPr lang="de-CH" sz="5400" b="1" i="0" u="none" strike="noStrike" cap="none" dirty="0" smtClean="0">
                <a:solidFill>
                  <a:schemeClr val="lt1"/>
                </a:solidFill>
                <a:latin typeface="Arial"/>
                <a:ea typeface="Arial"/>
                <a:cs typeface="Arial"/>
                <a:sym typeface="Arial"/>
              </a:rPr>
              <a:t>I-30</a:t>
            </a:r>
            <a:endParaRPr sz="5400" b="1" i="0" u="none" strike="noStrike" cap="none" dirty="0">
              <a:solidFill>
                <a:schemeClr val="lt1"/>
              </a:solidFill>
              <a:latin typeface="Arial"/>
              <a:ea typeface="Arial"/>
              <a:cs typeface="Arial"/>
              <a:sym typeface="Arial"/>
            </a:endParaRPr>
          </a:p>
        </p:txBody>
      </p:sp>
      <p:sp>
        <p:nvSpPr>
          <p:cNvPr id="42" name="Shape 42"/>
          <p:cNvSpPr txBox="1"/>
          <p:nvPr/>
        </p:nvSpPr>
        <p:spPr>
          <a:xfrm>
            <a:off x="1763486" y="5160795"/>
            <a:ext cx="26478953" cy="2373085"/>
          </a:xfrm>
          <a:prstGeom prst="rect">
            <a:avLst/>
          </a:prstGeom>
          <a:noFill/>
          <a:ln>
            <a:noFill/>
          </a:ln>
        </p:spPr>
        <p:txBody>
          <a:bodyPr spcFirstLastPara="1" wrap="square" lIns="0" tIns="0" rIns="0" bIns="0" anchor="t" anchorCtr="0">
            <a:noAutofit/>
          </a:bodyPr>
          <a:lstStyle/>
          <a:p>
            <a:pPr lvl="0">
              <a:buClr>
                <a:schemeClr val="lt1"/>
              </a:buClr>
              <a:buSzPts val="5000"/>
            </a:pPr>
            <a:r>
              <a:rPr lang="de-CH" sz="5000" b="1" i="0" u="none" strike="noStrike" cap="none" dirty="0" smtClean="0">
                <a:solidFill>
                  <a:schemeClr val="lt1"/>
                </a:solidFill>
                <a:latin typeface="Arial"/>
                <a:ea typeface="Arial"/>
                <a:cs typeface="Arial"/>
                <a:sym typeface="Arial"/>
              </a:rPr>
              <a:t>I</a:t>
            </a:r>
            <a:r>
              <a:rPr lang="de-CH" sz="5000" b="1" i="0" u="none" strike="noStrike" cap="none" dirty="0" smtClean="0">
                <a:solidFill>
                  <a:schemeClr val="lt1"/>
                </a:solidFill>
                <a:latin typeface="Arial"/>
                <a:ea typeface="Arial"/>
                <a:cs typeface="Arial"/>
                <a:sym typeface="Arial"/>
              </a:rPr>
              <a:t>. Baltcheva</a:t>
            </a:r>
            <a:r>
              <a:rPr lang="de-CH" sz="5000" b="1" baseline="30000" dirty="0">
                <a:solidFill>
                  <a:schemeClr val="lt1"/>
                </a:solidFill>
              </a:rPr>
              <a:t>1</a:t>
            </a:r>
            <a:r>
              <a:rPr lang="de-CH" sz="5000" b="1" i="0" u="none" strike="noStrike" cap="none" dirty="0" smtClean="0">
                <a:solidFill>
                  <a:schemeClr val="lt1"/>
                </a:solidFill>
                <a:latin typeface="Arial"/>
                <a:ea typeface="Arial"/>
                <a:cs typeface="Arial"/>
                <a:sym typeface="Arial"/>
              </a:rPr>
              <a:t>, C</a:t>
            </a:r>
            <a:r>
              <a:rPr lang="de-CH" sz="5000" b="1" i="0" u="none" strike="noStrike" cap="none" dirty="0">
                <a:solidFill>
                  <a:schemeClr val="lt1"/>
                </a:solidFill>
                <a:latin typeface="Arial"/>
                <a:ea typeface="Arial"/>
                <a:cs typeface="Arial"/>
                <a:sym typeface="Arial"/>
              </a:rPr>
              <a:t>. </a:t>
            </a:r>
            <a:r>
              <a:rPr lang="de-CH" sz="5000" b="1" i="0" u="none" strike="noStrike" cap="none" dirty="0" smtClean="0">
                <a:solidFill>
                  <a:schemeClr val="lt1"/>
                </a:solidFill>
                <a:latin typeface="Arial"/>
                <a:ea typeface="Arial"/>
                <a:cs typeface="Arial"/>
                <a:sym typeface="Arial"/>
              </a:rPr>
              <a:t>Bartels</a:t>
            </a:r>
            <a:r>
              <a:rPr lang="de-CH" sz="5000" b="1" i="0" u="none" strike="noStrike" cap="none" baseline="30000" dirty="0" smtClean="0">
                <a:solidFill>
                  <a:schemeClr val="lt1"/>
                </a:solidFill>
                <a:latin typeface="Arial"/>
                <a:ea typeface="Arial"/>
                <a:cs typeface="Arial"/>
                <a:sym typeface="Arial"/>
              </a:rPr>
              <a:t>1</a:t>
            </a:r>
            <a:r>
              <a:rPr lang="de-CH" sz="5000" b="1" i="0" u="none" strike="noStrike" cap="none" dirty="0" smtClean="0">
                <a:solidFill>
                  <a:schemeClr val="lt1"/>
                </a:solidFill>
                <a:latin typeface="Arial"/>
                <a:ea typeface="Arial"/>
                <a:cs typeface="Arial"/>
                <a:sym typeface="Arial"/>
              </a:rPr>
              <a:t>, T</a:t>
            </a:r>
            <a:r>
              <a:rPr lang="de-CH" sz="5000" b="1" i="0" u="none" strike="noStrike" cap="none" dirty="0">
                <a:solidFill>
                  <a:schemeClr val="lt1"/>
                </a:solidFill>
                <a:latin typeface="Arial"/>
                <a:ea typeface="Arial"/>
                <a:cs typeface="Arial"/>
                <a:sym typeface="Arial"/>
              </a:rPr>
              <a:t>. Dumortier</a:t>
            </a:r>
            <a:r>
              <a:rPr lang="de-CH" sz="5000" b="1" i="0" u="none" strike="noStrike" cap="none" baseline="30000" dirty="0">
                <a:solidFill>
                  <a:schemeClr val="lt1"/>
                </a:solidFill>
                <a:latin typeface="Arial"/>
                <a:ea typeface="Arial"/>
                <a:cs typeface="Arial"/>
                <a:sym typeface="Arial"/>
              </a:rPr>
              <a:t>1</a:t>
            </a:r>
            <a:r>
              <a:rPr lang="de-CH" sz="5000" b="1" i="0" u="none" strike="noStrike" cap="none" dirty="0" smtClean="0">
                <a:solidFill>
                  <a:schemeClr val="lt1"/>
                </a:solidFill>
                <a:latin typeface="Arial"/>
                <a:ea typeface="Arial"/>
                <a:cs typeface="Arial"/>
                <a:sym typeface="Arial"/>
              </a:rPr>
              <a:t>, </a:t>
            </a:r>
            <a:r>
              <a:rPr lang="de-CH" sz="5000" b="1" i="0" u="none" strike="noStrike" cap="none" dirty="0">
                <a:solidFill>
                  <a:schemeClr val="lt1"/>
                </a:solidFill>
                <a:latin typeface="Arial"/>
                <a:ea typeface="Arial"/>
                <a:cs typeface="Arial"/>
                <a:sym typeface="Arial"/>
              </a:rPr>
              <a:t>S. Bhattacharya</a:t>
            </a:r>
            <a:r>
              <a:rPr lang="de-CH" sz="5000" b="1" i="0" u="none" strike="noStrike" cap="none" baseline="30000" dirty="0">
                <a:solidFill>
                  <a:schemeClr val="lt1"/>
                </a:solidFill>
                <a:latin typeface="Arial"/>
                <a:ea typeface="Arial"/>
                <a:cs typeface="Arial"/>
                <a:sym typeface="Arial"/>
              </a:rPr>
              <a:t>2</a:t>
            </a:r>
            <a:r>
              <a:rPr lang="de-CH" sz="5000" b="1" i="0" u="none" strike="noStrike" cap="none" dirty="0">
                <a:solidFill>
                  <a:schemeClr val="lt1"/>
                </a:solidFill>
                <a:latin typeface="Arial"/>
                <a:ea typeface="Arial"/>
                <a:cs typeface="Arial"/>
                <a:sym typeface="Arial"/>
              </a:rPr>
              <a:t>, </a:t>
            </a:r>
            <a:r>
              <a:rPr lang="de-CH" sz="5000" b="1" dirty="0">
                <a:solidFill>
                  <a:schemeClr val="lt1"/>
                </a:solidFill>
              </a:rPr>
              <a:t>I. </a:t>
            </a:r>
            <a:r>
              <a:rPr lang="de-CH" sz="5000" b="1" dirty="0" smtClean="0">
                <a:solidFill>
                  <a:schemeClr val="lt1"/>
                </a:solidFill>
              </a:rPr>
              <a:t>Paule</a:t>
            </a:r>
            <a:r>
              <a:rPr lang="de-CH" sz="5000" b="1" baseline="30000" dirty="0" smtClean="0">
                <a:solidFill>
                  <a:schemeClr val="lt1"/>
                </a:solidFill>
              </a:rPr>
              <a:t>1</a:t>
            </a:r>
            <a:r>
              <a:rPr lang="de-CH" sz="5000" b="1" dirty="0">
                <a:solidFill>
                  <a:schemeClr val="lt1"/>
                </a:solidFill>
              </a:rPr>
              <a:t>, I</a:t>
            </a:r>
            <a:r>
              <a:rPr lang="de-CH" sz="5000" b="1" i="0" u="none" strike="noStrike" cap="none" dirty="0">
                <a:solidFill>
                  <a:schemeClr val="lt1"/>
                </a:solidFill>
                <a:latin typeface="Arial"/>
                <a:ea typeface="Arial"/>
                <a:cs typeface="Arial"/>
                <a:sym typeface="Arial"/>
              </a:rPr>
              <a:t>. Ludwig</a:t>
            </a:r>
            <a:r>
              <a:rPr lang="de-CH" sz="5000" b="1" i="0" u="none" strike="noStrike" cap="none" baseline="30000" dirty="0">
                <a:solidFill>
                  <a:schemeClr val="lt1"/>
                </a:solidFill>
                <a:latin typeface="Arial"/>
                <a:ea typeface="Arial"/>
                <a:cs typeface="Arial"/>
                <a:sym typeface="Arial"/>
              </a:rPr>
              <a:t>1</a:t>
            </a:r>
            <a:r>
              <a:rPr lang="de-CH" sz="5000" b="1" i="0" u="none" strike="noStrike" cap="none" dirty="0">
                <a:solidFill>
                  <a:schemeClr val="lt1"/>
                </a:solidFill>
                <a:latin typeface="Arial"/>
                <a:ea typeface="Arial"/>
                <a:cs typeface="Arial"/>
                <a:sym typeface="Arial"/>
              </a:rPr>
              <a:t>, I. Demin</a:t>
            </a:r>
            <a:r>
              <a:rPr lang="de-CH" sz="5000" b="1" i="0" u="none" strike="noStrike" cap="none" baseline="30000" dirty="0">
                <a:solidFill>
                  <a:schemeClr val="lt1"/>
                </a:solidFill>
                <a:latin typeface="Arial"/>
                <a:ea typeface="Arial"/>
                <a:cs typeface="Arial"/>
                <a:sym typeface="Arial"/>
              </a:rPr>
              <a:t>1</a:t>
            </a:r>
            <a:r>
              <a:rPr lang="de-CH" sz="5000" b="1" i="0" u="none" strike="noStrike" cap="none" dirty="0">
                <a:solidFill>
                  <a:schemeClr val="lt1"/>
                </a:solidFill>
                <a:latin typeface="Arial"/>
                <a:ea typeface="Arial"/>
                <a:cs typeface="Arial"/>
                <a:sym typeface="Arial"/>
              </a:rPr>
              <a:t>, </a:t>
            </a:r>
            <a:r>
              <a:rPr lang="de-CH" sz="5000" b="1" i="0" u="none" strike="noStrike" cap="none" dirty="0" smtClean="0">
                <a:solidFill>
                  <a:schemeClr val="lt1"/>
                </a:solidFill>
                <a:latin typeface="Arial"/>
                <a:ea typeface="Arial"/>
                <a:cs typeface="Arial"/>
                <a:sym typeface="Arial"/>
              </a:rPr>
              <a:t>A</a:t>
            </a:r>
            <a:r>
              <a:rPr lang="de-CH" sz="5000" b="1" i="0" u="none" strike="noStrike" cap="none" dirty="0">
                <a:solidFill>
                  <a:schemeClr val="lt1"/>
                </a:solidFill>
                <a:latin typeface="Arial"/>
                <a:ea typeface="Arial"/>
                <a:cs typeface="Arial"/>
                <a:sym typeface="Arial"/>
              </a:rPr>
              <a:t>. Gassem</a:t>
            </a:r>
            <a:r>
              <a:rPr lang="de-CH" sz="5000" b="1" i="0" u="none" strike="noStrike" cap="none" baseline="30000" dirty="0">
                <a:solidFill>
                  <a:schemeClr val="lt1"/>
                </a:solidFill>
                <a:latin typeface="Arial"/>
                <a:ea typeface="Arial"/>
                <a:cs typeface="Arial"/>
                <a:sym typeface="Arial"/>
              </a:rPr>
              <a:t>3</a:t>
            </a:r>
            <a:r>
              <a:rPr lang="de-CH" sz="5000" b="1" i="0" u="none" strike="noStrike" cap="none" dirty="0">
                <a:solidFill>
                  <a:schemeClr val="lt1"/>
                </a:solidFill>
                <a:latin typeface="Arial"/>
                <a:ea typeface="Arial"/>
                <a:cs typeface="Arial"/>
                <a:sym typeface="Arial"/>
              </a:rPr>
              <a:t>, D. </a:t>
            </a:r>
            <a:r>
              <a:rPr lang="de-CH" sz="5000" b="1" i="0" u="none" strike="noStrike" cap="none" dirty="0" smtClean="0">
                <a:solidFill>
                  <a:schemeClr val="lt1"/>
                </a:solidFill>
                <a:latin typeface="Arial"/>
                <a:ea typeface="Arial"/>
                <a:cs typeface="Arial"/>
                <a:sym typeface="Arial"/>
              </a:rPr>
              <a:t>Renard</a:t>
            </a:r>
            <a:r>
              <a:rPr lang="de-CH" sz="5000" b="1" i="0" u="none" strike="noStrike" cap="none" baseline="30000" dirty="0" smtClean="0">
                <a:solidFill>
                  <a:schemeClr val="lt1"/>
                </a:solidFill>
                <a:latin typeface="Arial"/>
                <a:ea typeface="Arial"/>
                <a:cs typeface="Arial"/>
                <a:sym typeface="Arial"/>
              </a:rPr>
              <a:t>1</a:t>
            </a:r>
            <a:r>
              <a:rPr lang="de-CH" sz="5000" b="1" dirty="0" smtClean="0">
                <a:solidFill>
                  <a:schemeClr val="lt1"/>
                </a:solidFill>
              </a:rPr>
              <a:t>, B</a:t>
            </a:r>
            <a:r>
              <a:rPr lang="de-CH" sz="5000" b="1" dirty="0">
                <a:solidFill>
                  <a:schemeClr val="lt1"/>
                </a:solidFill>
              </a:rPr>
              <a:t>. </a:t>
            </a:r>
            <a:r>
              <a:rPr lang="de-CH" sz="5000" b="1" dirty="0" smtClean="0">
                <a:solidFill>
                  <a:schemeClr val="lt1"/>
                </a:solidFill>
              </a:rPr>
              <a:t>Bieth</a:t>
            </a:r>
            <a:r>
              <a:rPr lang="de-CH" sz="5000" b="1" baseline="30000" dirty="0" smtClean="0">
                <a:solidFill>
                  <a:schemeClr val="lt1"/>
                </a:solidFill>
              </a:rPr>
              <a:t>1</a:t>
            </a:r>
          </a:p>
          <a:p>
            <a:pPr lvl="0">
              <a:buClr>
                <a:schemeClr val="lt1"/>
              </a:buClr>
              <a:buSzPts val="5000"/>
            </a:pPr>
            <a:endParaRPr sz="5000" b="1" i="0" u="none" strike="noStrike" cap="none" dirty="0">
              <a:solidFill>
                <a:schemeClr val="lt1"/>
              </a:solidFill>
              <a:latin typeface="Arial"/>
              <a:ea typeface="Arial"/>
              <a:cs typeface="Arial"/>
              <a:sym typeface="Arial"/>
            </a:endParaRPr>
          </a:p>
          <a:p>
            <a:pPr marL="0" marR="0" lvl="0" indent="0" algn="l" rtl="0">
              <a:lnSpc>
                <a:spcPct val="100000"/>
              </a:lnSpc>
              <a:spcBef>
                <a:spcPts val="600"/>
              </a:spcBef>
              <a:spcAft>
                <a:spcPts val="0"/>
              </a:spcAft>
              <a:buClr>
                <a:schemeClr val="lt1"/>
              </a:buClr>
              <a:buSzPts val="2400"/>
              <a:buFont typeface="Arial"/>
              <a:buNone/>
            </a:pPr>
            <a:r>
              <a:rPr lang="de-CH" sz="2400" b="1" i="0" u="none" strike="noStrike" cap="none" baseline="30000" dirty="0">
                <a:solidFill>
                  <a:schemeClr val="lt1"/>
                </a:solidFill>
                <a:latin typeface="Arial"/>
                <a:ea typeface="Arial"/>
                <a:cs typeface="Arial"/>
                <a:sym typeface="Arial"/>
              </a:rPr>
              <a:t>1</a:t>
            </a:r>
            <a:r>
              <a:rPr lang="de-CH" sz="2400" b="1" i="0" u="none" strike="noStrike" cap="none" dirty="0">
                <a:solidFill>
                  <a:schemeClr val="lt1"/>
                </a:solidFill>
                <a:latin typeface="Arial"/>
                <a:ea typeface="Arial"/>
                <a:cs typeface="Arial"/>
                <a:sym typeface="Arial"/>
              </a:rPr>
              <a:t>Pharmacometrics, Novartis, Basel, Switzerland;  </a:t>
            </a:r>
            <a:r>
              <a:rPr lang="de-CH" sz="2400" b="1" i="0" u="none" strike="noStrike" cap="none" baseline="30000" dirty="0">
                <a:solidFill>
                  <a:schemeClr val="lt1"/>
                </a:solidFill>
                <a:latin typeface="Arial"/>
                <a:ea typeface="Arial"/>
                <a:cs typeface="Arial"/>
                <a:sym typeface="Arial"/>
              </a:rPr>
              <a:t>2</a:t>
            </a:r>
            <a:r>
              <a:rPr lang="de-CH" sz="2400" b="1" i="0" u="none" strike="noStrike" cap="none" dirty="0">
                <a:solidFill>
                  <a:schemeClr val="lt1"/>
                </a:solidFill>
                <a:latin typeface="Arial"/>
                <a:ea typeface="Arial"/>
                <a:cs typeface="Arial"/>
                <a:sym typeface="Arial"/>
              </a:rPr>
              <a:t>Pharmacometrics, Novartis Inst of Biomedical Research Inc, Cambridge, USA; </a:t>
            </a:r>
            <a:r>
              <a:rPr lang="de-CH" sz="2400" b="1" i="0" u="none" strike="noStrike" cap="none" baseline="30000" dirty="0">
                <a:solidFill>
                  <a:schemeClr val="lt1"/>
                </a:solidFill>
                <a:latin typeface="Arial"/>
                <a:ea typeface="Arial"/>
                <a:cs typeface="Arial"/>
                <a:sym typeface="Arial"/>
              </a:rPr>
              <a:t>3</a:t>
            </a:r>
            <a:r>
              <a:rPr lang="de-CH" sz="2400" b="1" i="0" u="none" strike="noStrike" cap="none" dirty="0">
                <a:solidFill>
                  <a:schemeClr val="lt1"/>
                </a:solidFill>
                <a:latin typeface="Arial"/>
                <a:ea typeface="Arial"/>
                <a:cs typeface="Arial"/>
                <a:sym typeface="Arial"/>
              </a:rPr>
              <a:t>AG-Sudy, 18 rue Philibert Lucot, 75013 Paris, France </a:t>
            </a:r>
            <a:endParaRPr dirty="0"/>
          </a:p>
        </p:txBody>
      </p:sp>
      <p:sp>
        <p:nvSpPr>
          <p:cNvPr id="45" name="Shape 45"/>
          <p:cNvSpPr txBox="1"/>
          <p:nvPr/>
        </p:nvSpPr>
        <p:spPr>
          <a:xfrm>
            <a:off x="24426411" y="36273923"/>
            <a:ext cx="6994964" cy="3734766"/>
          </a:xfrm>
          <a:prstGeom prst="rect">
            <a:avLst/>
          </a:prstGeom>
          <a:noFill/>
          <a:ln>
            <a:noFill/>
          </a:ln>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chemeClr val="dk1"/>
              </a:buClr>
              <a:buSzPts val="3000"/>
              <a:buFont typeface="Arial"/>
              <a:buChar char="-"/>
            </a:pPr>
            <a:r>
              <a:rPr lang="de-CH" sz="3000" b="0" i="0" u="none" strike="noStrike" cap="none" dirty="0">
                <a:solidFill>
                  <a:schemeClr val="dk1"/>
                </a:solidFill>
                <a:latin typeface="Arial"/>
                <a:ea typeface="Arial"/>
                <a:cs typeface="Arial"/>
                <a:sym typeface="Arial"/>
              </a:rPr>
              <a:t>Change time axis label in </a:t>
            </a:r>
            <a:r>
              <a:rPr lang="de-CH" sz="3000" b="0" i="0" u="none" strike="noStrike" cap="none" dirty="0" smtClean="0">
                <a:solidFill>
                  <a:schemeClr val="dk1"/>
                </a:solidFill>
                <a:latin typeface="Arial"/>
                <a:ea typeface="Arial"/>
                <a:cs typeface="Arial"/>
                <a:sym typeface="Arial"/>
              </a:rPr>
              <a:t>some or all </a:t>
            </a:r>
            <a:r>
              <a:rPr lang="de-CH" sz="3000" b="0" i="0" u="none" strike="noStrike" cap="none" dirty="0">
                <a:solidFill>
                  <a:schemeClr val="dk1"/>
                </a:solidFill>
                <a:latin typeface="Arial"/>
                <a:ea typeface="Arial"/>
                <a:cs typeface="Arial"/>
                <a:sym typeface="Arial"/>
              </a:rPr>
              <a:t>plots</a:t>
            </a:r>
            <a:endParaRPr dirty="0"/>
          </a:p>
          <a:p>
            <a:pPr marL="457200" marR="0" lvl="0" indent="-457200" algn="l" rtl="0">
              <a:lnSpc>
                <a:spcPct val="100000"/>
              </a:lnSpc>
              <a:spcBef>
                <a:spcPts val="0"/>
              </a:spcBef>
              <a:spcAft>
                <a:spcPts val="0"/>
              </a:spcAft>
              <a:buClr>
                <a:schemeClr val="dk1"/>
              </a:buClr>
              <a:buSzPts val="3000"/>
              <a:buFont typeface="Arial"/>
              <a:buChar char="-"/>
            </a:pPr>
            <a:r>
              <a:rPr lang="de-CH" sz="3000" b="0" i="0" u="none" strike="noStrike" cap="none" dirty="0">
                <a:solidFill>
                  <a:schemeClr val="dk1"/>
                </a:solidFill>
                <a:latin typeface="Arial"/>
                <a:ea typeface="Arial"/>
                <a:cs typeface="Arial"/>
                <a:sym typeface="Arial"/>
              </a:rPr>
              <a:t>Zoom into </a:t>
            </a:r>
            <a:r>
              <a:rPr lang="de-CH" sz="3000" b="0" i="0" u="none" strike="noStrike" cap="none" dirty="0" smtClean="0">
                <a:solidFill>
                  <a:schemeClr val="dk1"/>
                </a:solidFill>
                <a:latin typeface="Arial"/>
                <a:ea typeface="Arial"/>
                <a:cs typeface="Arial"/>
                <a:sym typeface="Arial"/>
              </a:rPr>
              <a:t>a time period (filtering)</a:t>
            </a:r>
            <a:endParaRPr dirty="0"/>
          </a:p>
          <a:p>
            <a:pPr marL="457200" marR="0" lvl="0" indent="-457200" algn="l" rtl="0">
              <a:lnSpc>
                <a:spcPct val="100000"/>
              </a:lnSpc>
              <a:spcBef>
                <a:spcPts val="0"/>
              </a:spcBef>
              <a:spcAft>
                <a:spcPts val="0"/>
              </a:spcAft>
              <a:buClr>
                <a:schemeClr val="dk1"/>
              </a:buClr>
              <a:buSzPts val="3000"/>
              <a:buFont typeface="Arial"/>
              <a:buChar char="-"/>
            </a:pPr>
            <a:r>
              <a:rPr lang="de-CH" sz="3000" b="0" i="0" u="none" strike="noStrike" cap="none" dirty="0" smtClean="0">
                <a:solidFill>
                  <a:schemeClr val="dk1"/>
                </a:solidFill>
                <a:latin typeface="Arial"/>
                <a:ea typeface="Arial"/>
                <a:cs typeface="Arial"/>
                <a:sym typeface="Arial"/>
              </a:rPr>
              <a:t>Stratification </a:t>
            </a:r>
            <a:r>
              <a:rPr lang="de-CH" sz="3000" b="0" i="0" u="none" strike="noStrike" cap="none" dirty="0">
                <a:solidFill>
                  <a:schemeClr val="dk1"/>
                </a:solidFill>
                <a:latin typeface="Arial"/>
                <a:ea typeface="Arial"/>
                <a:cs typeface="Arial"/>
                <a:sym typeface="Arial"/>
              </a:rPr>
              <a:t>by study and sex</a:t>
            </a:r>
            <a:endParaRPr dirty="0"/>
          </a:p>
          <a:p>
            <a:pPr marL="457200" marR="0" lvl="0" indent="-457200" algn="l" rtl="0">
              <a:lnSpc>
                <a:spcPct val="100000"/>
              </a:lnSpc>
              <a:spcBef>
                <a:spcPts val="0"/>
              </a:spcBef>
              <a:spcAft>
                <a:spcPts val="0"/>
              </a:spcAft>
              <a:buClr>
                <a:schemeClr val="dk1"/>
              </a:buClr>
              <a:buSzPts val="3000"/>
              <a:buFont typeface="Arial"/>
              <a:buChar char="-"/>
            </a:pPr>
            <a:r>
              <a:rPr lang="de-CH" sz="3000" b="0" i="0" u="none" strike="noStrike" cap="none" dirty="0">
                <a:solidFill>
                  <a:schemeClr val="dk1"/>
                </a:solidFill>
                <a:latin typeface="Arial"/>
                <a:ea typeface="Arial"/>
                <a:cs typeface="Arial"/>
                <a:sym typeface="Arial"/>
              </a:rPr>
              <a:t>Change attributes of loess </a:t>
            </a:r>
            <a:r>
              <a:rPr lang="de-CH" sz="3000" b="0" i="0" u="none" strike="noStrike" cap="none" dirty="0" smtClean="0">
                <a:solidFill>
                  <a:schemeClr val="dk1"/>
                </a:solidFill>
                <a:latin typeface="Arial"/>
                <a:ea typeface="Arial"/>
                <a:cs typeface="Arial"/>
                <a:sym typeface="Arial"/>
              </a:rPr>
              <a:t>line and of data points</a:t>
            </a:r>
            <a:endParaRPr dirty="0"/>
          </a:p>
          <a:p>
            <a:pPr marL="457200" marR="0" lvl="0" indent="-457200" algn="l" rtl="0">
              <a:lnSpc>
                <a:spcPct val="100000"/>
              </a:lnSpc>
              <a:spcBef>
                <a:spcPts val="0"/>
              </a:spcBef>
              <a:spcAft>
                <a:spcPts val="0"/>
              </a:spcAft>
              <a:buClr>
                <a:schemeClr val="dk1"/>
              </a:buClr>
              <a:buSzPts val="3000"/>
              <a:buFont typeface="Arial"/>
              <a:buChar char="-"/>
            </a:pPr>
            <a:r>
              <a:rPr lang="de-CH" sz="3000" b="0" i="0" u="none" strike="noStrike" cap="none" dirty="0" smtClean="0">
                <a:solidFill>
                  <a:schemeClr val="dk1"/>
                </a:solidFill>
                <a:latin typeface="Arial"/>
                <a:ea typeface="Arial"/>
                <a:cs typeface="Arial"/>
                <a:sym typeface="Arial"/>
              </a:rPr>
              <a:t>Add DRAFT label</a:t>
            </a:r>
          </a:p>
          <a:p>
            <a:pPr marL="457200" indent="-457200">
              <a:buClr>
                <a:schemeClr val="dk1"/>
              </a:buClr>
              <a:buSzPts val="3000"/>
              <a:buFont typeface="Arial"/>
              <a:buChar char="-"/>
            </a:pPr>
            <a:r>
              <a:rPr lang="de-CH" sz="3000" dirty="0">
                <a:solidFill>
                  <a:schemeClr val="dk1"/>
                </a:solidFill>
              </a:rPr>
              <a:t>....</a:t>
            </a:r>
          </a:p>
          <a:p>
            <a:pPr marL="457200" marR="0" lvl="0" indent="-457200" algn="l" rtl="0">
              <a:lnSpc>
                <a:spcPct val="100000"/>
              </a:lnSpc>
              <a:spcBef>
                <a:spcPts val="0"/>
              </a:spcBef>
              <a:spcAft>
                <a:spcPts val="0"/>
              </a:spcAft>
              <a:buClr>
                <a:schemeClr val="dk1"/>
              </a:buClr>
              <a:buSzPts val="3000"/>
              <a:buFont typeface="Arial"/>
              <a:buChar char="-"/>
            </a:pPr>
            <a:endParaRPr sz="3000" b="0" i="0" u="none" strike="noStrike" cap="none" dirty="0">
              <a:solidFill>
                <a:schemeClr val="dk1"/>
              </a:solidFill>
              <a:latin typeface="Arial"/>
              <a:ea typeface="Arial"/>
              <a:cs typeface="Arial"/>
              <a:sym typeface="Arial"/>
            </a:endParaRPr>
          </a:p>
        </p:txBody>
      </p:sp>
      <p:sp>
        <p:nvSpPr>
          <p:cNvPr id="67" name="Shape 67"/>
          <p:cNvSpPr txBox="1"/>
          <p:nvPr/>
        </p:nvSpPr>
        <p:spPr>
          <a:xfrm>
            <a:off x="19607093" y="13691385"/>
            <a:ext cx="9461201" cy="846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Clr>
                <a:schemeClr val="dk1"/>
              </a:buClr>
              <a:buFont typeface="Arial"/>
              <a:buNone/>
            </a:pPr>
            <a:r>
              <a:rPr lang="de-CH" sz="4000" b="1" dirty="0">
                <a:solidFill>
                  <a:srgbClr val="0460A9"/>
                </a:solidFill>
                <a:latin typeface="Calibri"/>
                <a:ea typeface="Calibri"/>
                <a:cs typeface="Calibri"/>
                <a:sym typeface="Calibri"/>
              </a:rPr>
              <a:t>Generates PDF/word document</a:t>
            </a:r>
            <a:endParaRPr sz="4000" b="1" dirty="0">
              <a:solidFill>
                <a:srgbClr val="0460A9"/>
              </a:solidFill>
              <a:latin typeface="Calibri"/>
              <a:ea typeface="Calibri"/>
              <a:cs typeface="Calibri"/>
              <a:sym typeface="Calibri"/>
            </a:endParaRPr>
          </a:p>
          <a:p>
            <a:pPr marL="0" lvl="0" indent="0">
              <a:spcBef>
                <a:spcPts val="0"/>
              </a:spcBef>
              <a:spcAft>
                <a:spcPts val="0"/>
              </a:spcAft>
              <a:buNone/>
            </a:pPr>
            <a:endParaRPr sz="1800" b="1" dirty="0">
              <a:solidFill>
                <a:srgbClr val="0460A9"/>
              </a:solidFill>
            </a:endParaRPr>
          </a:p>
        </p:txBody>
      </p:sp>
      <p:sp>
        <p:nvSpPr>
          <p:cNvPr id="69" name="Shape 69"/>
          <p:cNvSpPr txBox="1"/>
          <p:nvPr/>
        </p:nvSpPr>
        <p:spPr>
          <a:xfrm>
            <a:off x="19607094" y="19676906"/>
            <a:ext cx="10904991" cy="846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de-CH" sz="4000" b="1" dirty="0">
                <a:solidFill>
                  <a:srgbClr val="0460A9"/>
                </a:solidFill>
                <a:latin typeface="Calibri"/>
                <a:ea typeface="Calibri"/>
                <a:cs typeface="Calibri"/>
                <a:sym typeface="Calibri"/>
              </a:rPr>
              <a:t>Key diagnostics, annotated with file location</a:t>
            </a:r>
            <a:endParaRPr sz="4000" b="1" dirty="0">
              <a:solidFill>
                <a:srgbClr val="0460A9"/>
              </a:solidFill>
              <a:latin typeface="Calibri"/>
              <a:ea typeface="Calibri"/>
              <a:cs typeface="Calibri"/>
              <a:sym typeface="Calibri"/>
            </a:endParaRPr>
          </a:p>
          <a:p>
            <a:pPr marL="0" lvl="0" indent="0" rtl="0">
              <a:spcBef>
                <a:spcPts val="0"/>
              </a:spcBef>
              <a:spcAft>
                <a:spcPts val="0"/>
              </a:spcAft>
              <a:buNone/>
            </a:pPr>
            <a:endParaRPr sz="1800" b="1" dirty="0">
              <a:solidFill>
                <a:srgbClr val="0460A9"/>
              </a:solidFill>
            </a:endParaRPr>
          </a:p>
        </p:txBody>
      </p:sp>
      <p:sp>
        <p:nvSpPr>
          <p:cNvPr id="71" name="Shape 71"/>
          <p:cNvSpPr txBox="1"/>
          <p:nvPr/>
        </p:nvSpPr>
        <p:spPr>
          <a:xfrm>
            <a:off x="19607094" y="34336427"/>
            <a:ext cx="3218400" cy="846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de-CH" sz="4000" b="1" dirty="0">
                <a:solidFill>
                  <a:srgbClr val="0460A9"/>
                </a:solidFill>
                <a:latin typeface="Calibri"/>
                <a:ea typeface="Calibri"/>
                <a:cs typeface="Calibri"/>
                <a:sym typeface="Calibri"/>
              </a:rPr>
              <a:t>Customization</a:t>
            </a:r>
            <a:endParaRPr sz="4000" b="1" dirty="0">
              <a:solidFill>
                <a:srgbClr val="0460A9"/>
              </a:solidFill>
              <a:latin typeface="Calibri"/>
              <a:ea typeface="Calibri"/>
              <a:cs typeface="Calibri"/>
              <a:sym typeface="Calibri"/>
            </a:endParaRPr>
          </a:p>
          <a:p>
            <a:pPr marL="0" lvl="0" indent="0" rtl="0">
              <a:spcBef>
                <a:spcPts val="0"/>
              </a:spcBef>
              <a:spcAft>
                <a:spcPts val="0"/>
              </a:spcAft>
              <a:buNone/>
            </a:pPr>
            <a:endParaRPr sz="1800" b="1" dirty="0">
              <a:solidFill>
                <a:srgbClr val="0460A9"/>
              </a:solidFill>
            </a:endParaRPr>
          </a:p>
        </p:txBody>
      </p:sp>
      <p:sp>
        <p:nvSpPr>
          <p:cNvPr id="75" name="Shape 36"/>
          <p:cNvSpPr/>
          <p:nvPr/>
        </p:nvSpPr>
        <p:spPr>
          <a:xfrm>
            <a:off x="18131853" y="19201355"/>
            <a:ext cx="1064400" cy="1091100"/>
          </a:xfrm>
          <a:prstGeom prst="downArrow">
            <a:avLst>
              <a:gd name="adj1" fmla="val 46898"/>
              <a:gd name="adj2" fmla="val 43431"/>
            </a:avLst>
          </a:prstGeom>
          <a:solidFill>
            <a:srgbClr val="0460A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3200" b="0" i="0" u="none" strike="noStrike" cap="none">
              <a:solidFill>
                <a:schemeClr val="lt1"/>
              </a:solidFill>
              <a:latin typeface="Calibri"/>
              <a:ea typeface="Calibri"/>
              <a:cs typeface="Calibri"/>
              <a:sym typeface="Calibri"/>
            </a:endParaRPr>
          </a:p>
        </p:txBody>
      </p:sp>
      <p:pic>
        <p:nvPicPr>
          <p:cNvPr id="6" name="Picture 5"/>
          <p:cNvPicPr>
            <a:picLocks noChangeAspect="1"/>
          </p:cNvPicPr>
          <p:nvPr/>
        </p:nvPicPr>
        <p:blipFill>
          <a:blip r:embed="rId3"/>
          <a:stretch>
            <a:fillRect/>
          </a:stretch>
        </p:blipFill>
        <p:spPr>
          <a:xfrm>
            <a:off x="17570202" y="20592296"/>
            <a:ext cx="13382451" cy="2828144"/>
          </a:xfrm>
          <a:prstGeom prst="rect">
            <a:avLst/>
          </a:prstGeom>
        </p:spPr>
      </p:pic>
      <p:pic>
        <p:nvPicPr>
          <p:cNvPr id="7" name="Picture 6"/>
          <p:cNvPicPr>
            <a:picLocks noChangeAspect="1"/>
          </p:cNvPicPr>
          <p:nvPr/>
        </p:nvPicPr>
        <p:blipFill>
          <a:blip r:embed="rId4"/>
          <a:stretch>
            <a:fillRect/>
          </a:stretch>
        </p:blipFill>
        <p:spPr>
          <a:xfrm>
            <a:off x="17722327" y="23382955"/>
            <a:ext cx="13408911" cy="4533731"/>
          </a:xfrm>
          <a:prstGeom prst="rect">
            <a:avLst/>
          </a:prstGeom>
        </p:spPr>
      </p:pic>
      <p:sp>
        <p:nvSpPr>
          <p:cNvPr id="76" name="Shape 36"/>
          <p:cNvSpPr/>
          <p:nvPr/>
        </p:nvSpPr>
        <p:spPr>
          <a:xfrm>
            <a:off x="18131853" y="34024454"/>
            <a:ext cx="1064400" cy="1091100"/>
          </a:xfrm>
          <a:prstGeom prst="downArrow">
            <a:avLst>
              <a:gd name="adj1" fmla="val 46898"/>
              <a:gd name="adj2" fmla="val 43431"/>
            </a:avLst>
          </a:prstGeom>
          <a:solidFill>
            <a:srgbClr val="0460A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3200" b="0" i="0" u="none" strike="noStrike" cap="none">
              <a:solidFill>
                <a:schemeClr val="lt1"/>
              </a:solidFill>
              <a:latin typeface="Calibri"/>
              <a:ea typeface="Calibri"/>
              <a:cs typeface="Calibri"/>
              <a:sym typeface="Calibri"/>
            </a:endParaRPr>
          </a:p>
        </p:txBody>
      </p:sp>
      <p:pic>
        <p:nvPicPr>
          <p:cNvPr id="11" name="Picture 10"/>
          <p:cNvPicPr>
            <a:picLocks noChangeAspect="1"/>
          </p:cNvPicPr>
          <p:nvPr/>
        </p:nvPicPr>
        <p:blipFill>
          <a:blip r:embed="rId5"/>
          <a:stretch>
            <a:fillRect/>
          </a:stretch>
        </p:blipFill>
        <p:spPr>
          <a:xfrm>
            <a:off x="17831511" y="28065129"/>
            <a:ext cx="13408911" cy="5818000"/>
          </a:xfrm>
          <a:prstGeom prst="rect">
            <a:avLst/>
          </a:prstGeom>
        </p:spPr>
      </p:pic>
      <p:pic>
        <p:nvPicPr>
          <p:cNvPr id="12" name="Picture 11"/>
          <p:cNvPicPr>
            <a:picLocks noChangeAspect="1"/>
          </p:cNvPicPr>
          <p:nvPr/>
        </p:nvPicPr>
        <p:blipFill>
          <a:blip r:embed="rId6"/>
          <a:stretch>
            <a:fillRect/>
          </a:stretch>
        </p:blipFill>
        <p:spPr>
          <a:xfrm>
            <a:off x="19847725" y="14548235"/>
            <a:ext cx="9013200" cy="4918832"/>
          </a:xfrm>
          <a:prstGeom prst="rect">
            <a:avLst/>
          </a:prstGeom>
        </p:spPr>
      </p:pic>
      <p:pic>
        <p:nvPicPr>
          <p:cNvPr id="15" name="Picture 14"/>
          <p:cNvPicPr>
            <a:picLocks noChangeAspect="1"/>
          </p:cNvPicPr>
          <p:nvPr/>
        </p:nvPicPr>
        <p:blipFill>
          <a:blip r:embed="rId7"/>
          <a:stretch>
            <a:fillRect/>
          </a:stretch>
        </p:blipFill>
        <p:spPr>
          <a:xfrm>
            <a:off x="17831511" y="35249899"/>
            <a:ext cx="6302118" cy="4818002"/>
          </a:xfrm>
          <a:prstGeom prst="rect">
            <a:avLst/>
          </a:prstGeom>
        </p:spPr>
      </p:pic>
      <p:grpSp>
        <p:nvGrpSpPr>
          <p:cNvPr id="3" name="Group 2"/>
          <p:cNvGrpSpPr/>
          <p:nvPr/>
        </p:nvGrpSpPr>
        <p:grpSpPr>
          <a:xfrm>
            <a:off x="1501319" y="26254359"/>
            <a:ext cx="13716000" cy="5957638"/>
            <a:chOff x="1501319" y="26041229"/>
            <a:chExt cx="13716000" cy="5957638"/>
          </a:xfrm>
        </p:grpSpPr>
        <p:sp>
          <p:nvSpPr>
            <p:cNvPr id="50" name="Shape 50"/>
            <p:cNvSpPr txBox="1"/>
            <p:nvPr/>
          </p:nvSpPr>
          <p:spPr>
            <a:xfrm>
              <a:off x="1501319" y="26041229"/>
              <a:ext cx="13716000" cy="553998"/>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3600"/>
                <a:buFont typeface="Arial"/>
                <a:buNone/>
              </a:pPr>
              <a:r>
                <a:rPr lang="de-CH" sz="3600" b="1" u="none" dirty="0">
                  <a:solidFill>
                    <a:srgbClr val="000000"/>
                  </a:solidFill>
                  <a:latin typeface="Arial"/>
                  <a:ea typeface="Arial"/>
                  <a:cs typeface="Arial"/>
                  <a:sym typeface="Arial"/>
                </a:rPr>
                <a:t>Figure 1. Use of ggPMX package</a:t>
              </a:r>
              <a:endParaRPr dirty="0"/>
            </a:p>
          </p:txBody>
        </p:sp>
        <p:grpSp>
          <p:nvGrpSpPr>
            <p:cNvPr id="2" name="Group 1"/>
            <p:cNvGrpSpPr/>
            <p:nvPr/>
          </p:nvGrpSpPr>
          <p:grpSpPr>
            <a:xfrm>
              <a:off x="1950726" y="26862645"/>
              <a:ext cx="13241193" cy="5136222"/>
              <a:chOff x="1950726" y="26732017"/>
              <a:chExt cx="13241193" cy="5136222"/>
            </a:xfrm>
          </p:grpSpPr>
          <p:grpSp>
            <p:nvGrpSpPr>
              <p:cNvPr id="51" name="Shape 51"/>
              <p:cNvGrpSpPr/>
              <p:nvPr/>
            </p:nvGrpSpPr>
            <p:grpSpPr>
              <a:xfrm>
                <a:off x="1950726" y="26732017"/>
                <a:ext cx="13241193" cy="5136222"/>
                <a:chOff x="1950726" y="27899453"/>
                <a:chExt cx="13241193" cy="5136222"/>
              </a:xfrm>
            </p:grpSpPr>
            <p:grpSp>
              <p:nvGrpSpPr>
                <p:cNvPr id="52" name="Shape 52"/>
                <p:cNvGrpSpPr/>
                <p:nvPr/>
              </p:nvGrpSpPr>
              <p:grpSpPr>
                <a:xfrm>
                  <a:off x="1950726" y="27899453"/>
                  <a:ext cx="13241193" cy="5136222"/>
                  <a:chOff x="17457323" y="18007368"/>
                  <a:chExt cx="13911676" cy="5480420"/>
                </a:xfrm>
              </p:grpSpPr>
              <p:grpSp>
                <p:nvGrpSpPr>
                  <p:cNvPr id="53" name="Shape 53"/>
                  <p:cNvGrpSpPr/>
                  <p:nvPr/>
                </p:nvGrpSpPr>
                <p:grpSpPr>
                  <a:xfrm>
                    <a:off x="17457323" y="18007368"/>
                    <a:ext cx="13911676" cy="5480420"/>
                    <a:chOff x="1085849" y="28237218"/>
                    <a:chExt cx="13911676" cy="5480420"/>
                  </a:xfrm>
                </p:grpSpPr>
                <p:sp>
                  <p:nvSpPr>
                    <p:cNvPr id="54" name="Shape 54"/>
                    <p:cNvSpPr/>
                    <p:nvPr/>
                  </p:nvSpPr>
                  <p:spPr>
                    <a:xfrm>
                      <a:off x="4310067" y="28237218"/>
                      <a:ext cx="4326326" cy="1435502"/>
                    </a:xfrm>
                    <a:prstGeom prst="flowChartDocument">
                      <a:avLst/>
                    </a:prstGeom>
                    <a:solidFill>
                      <a:srgbClr val="0460A9"/>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de-CH" sz="2400" dirty="0">
                          <a:solidFill>
                            <a:schemeClr val="lt1"/>
                          </a:solidFill>
                          <a:latin typeface="Calibri"/>
                          <a:ea typeface="Calibri"/>
                          <a:cs typeface="Calibri"/>
                          <a:sym typeface="Calibri"/>
                        </a:rPr>
                        <a:t>Guidance</a:t>
                      </a:r>
                      <a:br>
                        <a:rPr lang="de-CH" sz="2400" dirty="0">
                          <a:solidFill>
                            <a:schemeClr val="lt1"/>
                          </a:solidFill>
                          <a:latin typeface="Calibri"/>
                          <a:ea typeface="Calibri"/>
                          <a:cs typeface="Calibri"/>
                          <a:sym typeface="Calibri"/>
                        </a:rPr>
                      </a:br>
                      <a:r>
                        <a:rPr lang="de-CH" sz="2000" dirty="0">
                          <a:solidFill>
                            <a:schemeClr val="lt1"/>
                          </a:solidFill>
                          <a:latin typeface="Calibri"/>
                          <a:ea typeface="Calibri"/>
                          <a:cs typeface="Calibri"/>
                          <a:sym typeface="Calibri"/>
                        </a:rPr>
                        <a:t>Good practices for model building, evaluation and qualification</a:t>
                      </a:r>
                      <a:endParaRPr dirty="0"/>
                    </a:p>
                  </p:txBody>
                </p:sp>
                <p:sp>
                  <p:nvSpPr>
                    <p:cNvPr id="55" name="Shape 55"/>
                    <p:cNvSpPr/>
                    <p:nvPr/>
                  </p:nvSpPr>
                  <p:spPr>
                    <a:xfrm>
                      <a:off x="1085849" y="29295851"/>
                      <a:ext cx="2879991" cy="2068929"/>
                    </a:xfrm>
                    <a:prstGeom prst="flowChartManualInput">
                      <a:avLst/>
                    </a:prstGeom>
                    <a:solidFill>
                      <a:srgbClr val="0460A9"/>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de-CH" sz="2400">
                          <a:solidFill>
                            <a:schemeClr val="lt1"/>
                          </a:solidFill>
                          <a:latin typeface="Calibri"/>
                          <a:ea typeface="Calibri"/>
                          <a:cs typeface="Calibri"/>
                          <a:sym typeface="Calibri"/>
                        </a:rPr>
                        <a:t>A few lines of R-code</a:t>
                      </a:r>
                      <a:endParaRPr sz="2400">
                        <a:solidFill>
                          <a:schemeClr val="lt1"/>
                        </a:solidFill>
                        <a:latin typeface="Calibri"/>
                        <a:ea typeface="Calibri"/>
                        <a:cs typeface="Calibri"/>
                        <a:sym typeface="Calibri"/>
                      </a:endParaRPr>
                    </a:p>
                  </p:txBody>
                </p:sp>
                <p:sp>
                  <p:nvSpPr>
                    <p:cNvPr id="56" name="Shape 56"/>
                    <p:cNvSpPr/>
                    <p:nvPr/>
                  </p:nvSpPr>
                  <p:spPr>
                    <a:xfrm>
                      <a:off x="4974407" y="30782803"/>
                      <a:ext cx="2880000" cy="1728000"/>
                    </a:xfrm>
                    <a:prstGeom prst="flowChartPunchedCard">
                      <a:avLst/>
                    </a:prstGeom>
                    <a:solidFill>
                      <a:srgbClr val="0460A9"/>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a:solidFill>
                          <a:schemeClr val="lt1"/>
                        </a:solidFill>
                        <a:latin typeface="Calibri"/>
                        <a:ea typeface="Calibri"/>
                        <a:cs typeface="Calibri"/>
                        <a:sym typeface="Calibri"/>
                      </a:endParaRPr>
                    </a:p>
                    <a:p>
                      <a:pPr marL="0" marR="0" lvl="0" indent="0" algn="ctr" rtl="0">
                        <a:spcBef>
                          <a:spcPts val="0"/>
                        </a:spcBef>
                        <a:spcAft>
                          <a:spcPts val="0"/>
                        </a:spcAft>
                        <a:buNone/>
                      </a:pPr>
                      <a:r>
                        <a:rPr lang="de-CH" sz="2400">
                          <a:solidFill>
                            <a:schemeClr val="lt1"/>
                          </a:solidFill>
                          <a:latin typeface="Calibri"/>
                          <a:ea typeface="Calibri"/>
                          <a:cs typeface="Calibri"/>
                          <a:sym typeface="Calibri"/>
                        </a:rPr>
                        <a:t>Plot configuration</a:t>
                      </a:r>
                      <a:endParaRPr sz="2400">
                        <a:solidFill>
                          <a:schemeClr val="lt1"/>
                        </a:solidFill>
                        <a:latin typeface="Calibri"/>
                        <a:ea typeface="Calibri"/>
                        <a:cs typeface="Calibri"/>
                        <a:sym typeface="Calibri"/>
                      </a:endParaRPr>
                    </a:p>
                    <a:p>
                      <a:pPr marL="0" marR="0" lvl="0" indent="0" algn="ctr" rtl="0">
                        <a:spcBef>
                          <a:spcPts val="0"/>
                        </a:spcBef>
                        <a:spcAft>
                          <a:spcPts val="0"/>
                        </a:spcAft>
                        <a:buNone/>
                      </a:pPr>
                      <a:r>
                        <a:rPr lang="de-CH" sz="2400">
                          <a:solidFill>
                            <a:schemeClr val="lt1"/>
                          </a:solidFill>
                          <a:latin typeface="Calibri"/>
                          <a:ea typeface="Calibri"/>
                          <a:cs typeface="Calibri"/>
                          <a:sym typeface="Calibri"/>
                        </a:rPr>
                        <a:t>&amp;</a:t>
                      </a:r>
                      <a:endParaRPr sz="2400">
                        <a:solidFill>
                          <a:schemeClr val="lt1"/>
                        </a:solidFill>
                        <a:latin typeface="Calibri"/>
                        <a:ea typeface="Calibri"/>
                        <a:cs typeface="Calibri"/>
                        <a:sym typeface="Calibri"/>
                      </a:endParaRPr>
                    </a:p>
                    <a:p>
                      <a:pPr marL="0" marR="0" lvl="0" indent="0" algn="ctr" rtl="0">
                        <a:spcBef>
                          <a:spcPts val="0"/>
                        </a:spcBef>
                        <a:spcAft>
                          <a:spcPts val="0"/>
                        </a:spcAft>
                        <a:buNone/>
                      </a:pPr>
                      <a:r>
                        <a:rPr lang="de-CH" sz="2400">
                          <a:solidFill>
                            <a:schemeClr val="lt1"/>
                          </a:solidFill>
                          <a:latin typeface="Calibri"/>
                          <a:ea typeface="Calibri"/>
                          <a:cs typeface="Calibri"/>
                          <a:sym typeface="Calibri"/>
                        </a:rPr>
                        <a:t>Report template</a:t>
                      </a:r>
                      <a:endParaRPr sz="7258">
                        <a:solidFill>
                          <a:schemeClr val="lt1"/>
                        </a:solidFill>
                        <a:latin typeface="Calibri"/>
                        <a:ea typeface="Calibri"/>
                        <a:cs typeface="Calibri"/>
                        <a:sym typeface="Calibri"/>
                      </a:endParaRPr>
                    </a:p>
                    <a:p>
                      <a:pPr marL="0" marR="0" lvl="0" indent="0" algn="ctr" rtl="0">
                        <a:spcBef>
                          <a:spcPts val="0"/>
                        </a:spcBef>
                        <a:spcAft>
                          <a:spcPts val="0"/>
                        </a:spcAft>
                        <a:buNone/>
                      </a:pPr>
                      <a:endParaRPr sz="2400">
                        <a:solidFill>
                          <a:schemeClr val="lt1"/>
                        </a:solidFill>
                        <a:latin typeface="Calibri"/>
                        <a:ea typeface="Calibri"/>
                        <a:cs typeface="Calibri"/>
                        <a:sym typeface="Calibri"/>
                      </a:endParaRPr>
                    </a:p>
                    <a:p>
                      <a:pPr marL="0" marR="0" lvl="0" indent="0" algn="ctr" rtl="0">
                        <a:spcBef>
                          <a:spcPts val="0"/>
                        </a:spcBef>
                        <a:spcAft>
                          <a:spcPts val="0"/>
                        </a:spcAft>
                        <a:buNone/>
                      </a:pPr>
                      <a:endParaRPr sz="2400">
                        <a:solidFill>
                          <a:schemeClr val="lt1"/>
                        </a:solidFill>
                        <a:latin typeface="Calibri"/>
                        <a:ea typeface="Calibri"/>
                        <a:cs typeface="Calibri"/>
                        <a:sym typeface="Calibri"/>
                      </a:endParaRPr>
                    </a:p>
                  </p:txBody>
                </p:sp>
                <p:sp>
                  <p:nvSpPr>
                    <p:cNvPr id="57" name="Shape 57"/>
                    <p:cNvSpPr/>
                    <p:nvPr/>
                  </p:nvSpPr>
                  <p:spPr>
                    <a:xfrm>
                      <a:off x="8276591" y="30782803"/>
                      <a:ext cx="2880000" cy="1728000"/>
                    </a:xfrm>
                    <a:prstGeom prst="flowChartProcess">
                      <a:avLst/>
                    </a:prstGeom>
                    <a:solidFill>
                      <a:srgbClr val="0460A9"/>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de-CH" sz="2400" dirty="0">
                          <a:solidFill>
                            <a:schemeClr val="lt1"/>
                          </a:solidFill>
                          <a:latin typeface="Calibri"/>
                          <a:ea typeface="Calibri"/>
                          <a:cs typeface="Calibri"/>
                          <a:sym typeface="Calibri"/>
                        </a:rPr>
                        <a:t>ggPMX package</a:t>
                      </a:r>
                      <a:endParaRPr sz="2400" dirty="0">
                        <a:solidFill>
                          <a:schemeClr val="lt1"/>
                        </a:solidFill>
                        <a:latin typeface="Calibri"/>
                        <a:ea typeface="Calibri"/>
                        <a:cs typeface="Calibri"/>
                        <a:sym typeface="Calibri"/>
                      </a:endParaRPr>
                    </a:p>
                  </p:txBody>
                </p:sp>
                <p:sp>
                  <p:nvSpPr>
                    <p:cNvPr id="58" name="Shape 58"/>
                    <p:cNvSpPr/>
                    <p:nvPr/>
                  </p:nvSpPr>
                  <p:spPr>
                    <a:xfrm>
                      <a:off x="12117525" y="29497406"/>
                      <a:ext cx="2880000" cy="1728000"/>
                    </a:xfrm>
                    <a:prstGeom prst="flowChartDocument">
                      <a:avLst/>
                    </a:prstGeom>
                    <a:solidFill>
                      <a:srgbClr val="0460A9"/>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de-CH" sz="2400" dirty="0">
                          <a:solidFill>
                            <a:schemeClr val="lt1"/>
                          </a:solidFill>
                          <a:latin typeface="Calibri"/>
                          <a:ea typeface="Calibri"/>
                          <a:cs typeface="Calibri"/>
                          <a:sym typeface="Calibri"/>
                        </a:rPr>
                        <a:t>Mini-report with default diagnostics</a:t>
                      </a:r>
                      <a:r>
                        <a:rPr lang="de-CH" sz="3000" dirty="0">
                          <a:solidFill>
                            <a:schemeClr val="lt1"/>
                          </a:solidFill>
                          <a:latin typeface="Calibri"/>
                          <a:ea typeface="Calibri"/>
                          <a:cs typeface="Calibri"/>
                          <a:sym typeface="Calibri"/>
                        </a:rPr>
                        <a:t/>
                      </a:r>
                      <a:br>
                        <a:rPr lang="de-CH" sz="3000" dirty="0">
                          <a:solidFill>
                            <a:schemeClr val="lt1"/>
                          </a:solidFill>
                          <a:latin typeface="Calibri"/>
                          <a:ea typeface="Calibri"/>
                          <a:cs typeface="Calibri"/>
                          <a:sym typeface="Calibri"/>
                        </a:rPr>
                      </a:br>
                      <a:endParaRPr sz="2500" dirty="0">
                        <a:solidFill>
                          <a:schemeClr val="lt1"/>
                        </a:solidFill>
                        <a:latin typeface="Calibri"/>
                        <a:ea typeface="Calibri"/>
                        <a:cs typeface="Calibri"/>
                        <a:sym typeface="Calibri"/>
                      </a:endParaRPr>
                    </a:p>
                  </p:txBody>
                </p:sp>
                <p:sp>
                  <p:nvSpPr>
                    <p:cNvPr id="59" name="Shape 59"/>
                    <p:cNvSpPr/>
                    <p:nvPr/>
                  </p:nvSpPr>
                  <p:spPr>
                    <a:xfrm>
                      <a:off x="1085849" y="31526297"/>
                      <a:ext cx="2879991" cy="2191341"/>
                    </a:xfrm>
                    <a:prstGeom prst="flowChartManualInput">
                      <a:avLst/>
                    </a:prstGeom>
                    <a:solidFill>
                      <a:srgbClr val="0460A9"/>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de-CH" sz="2400">
                          <a:solidFill>
                            <a:schemeClr val="lt1"/>
                          </a:solidFill>
                          <a:latin typeface="Calibri"/>
                          <a:ea typeface="Calibri"/>
                          <a:cs typeface="Calibri"/>
                          <a:sym typeface="Calibri"/>
                        </a:rPr>
                        <a:t>Project specific adjustments of template or configuration</a:t>
                      </a:r>
                      <a:endParaRPr sz="2400">
                        <a:solidFill>
                          <a:schemeClr val="lt1"/>
                        </a:solidFill>
                        <a:latin typeface="Calibri"/>
                        <a:ea typeface="Calibri"/>
                        <a:cs typeface="Calibri"/>
                        <a:sym typeface="Calibri"/>
                      </a:endParaRPr>
                    </a:p>
                  </p:txBody>
                </p:sp>
                <p:sp>
                  <p:nvSpPr>
                    <p:cNvPr id="60" name="Shape 60"/>
                    <p:cNvSpPr/>
                    <p:nvPr/>
                  </p:nvSpPr>
                  <p:spPr>
                    <a:xfrm>
                      <a:off x="12117526" y="31633241"/>
                      <a:ext cx="2879982" cy="2068902"/>
                    </a:xfrm>
                    <a:prstGeom prst="flowChartDocument">
                      <a:avLst/>
                    </a:prstGeom>
                    <a:solidFill>
                      <a:srgbClr val="0460A9"/>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de-CH" sz="2400">
                          <a:solidFill>
                            <a:schemeClr val="lt1"/>
                          </a:solidFill>
                          <a:latin typeface="Calibri"/>
                          <a:ea typeface="Calibri"/>
                          <a:cs typeface="Calibri"/>
                          <a:sym typeface="Calibri"/>
                        </a:rPr>
                        <a:t>Customized mini-reports with diagnostics for publication</a:t>
                      </a:r>
                      <a:endParaRPr sz="2500">
                        <a:solidFill>
                          <a:schemeClr val="lt1"/>
                        </a:solidFill>
                        <a:latin typeface="Calibri"/>
                        <a:ea typeface="Calibri"/>
                        <a:cs typeface="Calibri"/>
                        <a:sym typeface="Calibri"/>
                      </a:endParaRPr>
                    </a:p>
                  </p:txBody>
                </p:sp>
                <p:sp>
                  <p:nvSpPr>
                    <p:cNvPr id="61" name="Shape 61"/>
                    <p:cNvSpPr/>
                    <p:nvPr/>
                  </p:nvSpPr>
                  <p:spPr>
                    <a:xfrm rot="-2849664">
                      <a:off x="4112104" y="32361668"/>
                      <a:ext cx="653137" cy="693478"/>
                    </a:xfrm>
                    <a:prstGeom prst="rightArrow">
                      <a:avLst>
                        <a:gd name="adj1" fmla="val 50000"/>
                        <a:gd name="adj2" fmla="val 50000"/>
                      </a:avLst>
                    </a:prstGeom>
                    <a:ln>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spcFirstLastPara="1" wrap="square" lIns="91425" tIns="45700" rIns="91425" bIns="45700" anchor="ctr" anchorCtr="0">
                      <a:noAutofit/>
                    </a:bodyPr>
                    <a:lstStyle/>
                    <a:p>
                      <a:pPr marL="0" marR="0" lvl="0" indent="0" algn="ctr" rtl="0">
                        <a:spcBef>
                          <a:spcPts val="0"/>
                        </a:spcBef>
                        <a:spcAft>
                          <a:spcPts val="0"/>
                        </a:spcAft>
                        <a:buNone/>
                      </a:pPr>
                      <a:endParaRPr sz="7258">
                        <a:solidFill>
                          <a:schemeClr val="lt1"/>
                        </a:solidFill>
                        <a:latin typeface="Calibri"/>
                        <a:ea typeface="Calibri"/>
                        <a:cs typeface="Calibri"/>
                        <a:sym typeface="Calibri"/>
                      </a:endParaRPr>
                    </a:p>
                  </p:txBody>
                </p:sp>
                <p:sp>
                  <p:nvSpPr>
                    <p:cNvPr id="62" name="Shape 62"/>
                    <p:cNvSpPr/>
                    <p:nvPr/>
                  </p:nvSpPr>
                  <p:spPr>
                    <a:xfrm rot="-7950336" flipH="1">
                      <a:off x="10997900" y="32674073"/>
                      <a:ext cx="653137" cy="690935"/>
                    </a:xfrm>
                    <a:prstGeom prst="rightArrow">
                      <a:avLst>
                        <a:gd name="adj1" fmla="val 50000"/>
                        <a:gd name="adj2" fmla="val 50000"/>
                      </a:avLst>
                    </a:prstGeom>
                    <a:ln>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spcFirstLastPara="1" wrap="square" lIns="91425" tIns="45700" rIns="91425" bIns="45700" anchor="ctr" anchorCtr="0">
                      <a:noAutofit/>
                    </a:bodyPr>
                    <a:lstStyle/>
                    <a:p>
                      <a:pPr marL="0" marR="0" lvl="0" indent="0" algn="ctr" rtl="0">
                        <a:spcBef>
                          <a:spcPts val="0"/>
                        </a:spcBef>
                        <a:spcAft>
                          <a:spcPts val="0"/>
                        </a:spcAft>
                        <a:buNone/>
                      </a:pPr>
                      <a:endParaRPr sz="7258">
                        <a:solidFill>
                          <a:schemeClr val="lt1"/>
                        </a:solidFill>
                        <a:latin typeface="Calibri"/>
                        <a:ea typeface="Calibri"/>
                        <a:cs typeface="Calibri"/>
                        <a:sym typeface="Calibri"/>
                      </a:endParaRPr>
                    </a:p>
                  </p:txBody>
                </p:sp>
                <p:sp>
                  <p:nvSpPr>
                    <p:cNvPr id="63" name="Shape 63"/>
                    <p:cNvSpPr/>
                    <p:nvPr/>
                  </p:nvSpPr>
                  <p:spPr>
                    <a:xfrm rot="5400000">
                      <a:off x="6484985" y="29852928"/>
                      <a:ext cx="653100" cy="673500"/>
                    </a:xfrm>
                    <a:prstGeom prst="rightArrow">
                      <a:avLst>
                        <a:gd name="adj1" fmla="val 50000"/>
                        <a:gd name="adj2" fmla="val 50000"/>
                      </a:avLst>
                    </a:prstGeom>
                    <a:ln>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spcFirstLastPara="1" wrap="square" lIns="91425" tIns="45700" rIns="91425" bIns="45700" anchor="ctr" anchorCtr="0">
                      <a:noAutofit/>
                    </a:bodyPr>
                    <a:lstStyle/>
                    <a:p>
                      <a:pPr marL="0" marR="0" lvl="0" indent="0" algn="ctr" rtl="0">
                        <a:spcBef>
                          <a:spcPts val="0"/>
                        </a:spcBef>
                        <a:spcAft>
                          <a:spcPts val="0"/>
                        </a:spcAft>
                        <a:buNone/>
                      </a:pPr>
                      <a:endParaRPr sz="7258">
                        <a:solidFill>
                          <a:schemeClr val="lt1"/>
                        </a:solidFill>
                        <a:latin typeface="Calibri"/>
                        <a:ea typeface="Calibri"/>
                        <a:cs typeface="Calibri"/>
                        <a:sym typeface="Calibri"/>
                      </a:endParaRPr>
                    </a:p>
                  </p:txBody>
                </p:sp>
              </p:grpSp>
              <p:sp>
                <p:nvSpPr>
                  <p:cNvPr id="64" name="Shape 64"/>
                  <p:cNvSpPr/>
                  <p:nvPr/>
                </p:nvSpPr>
                <p:spPr>
                  <a:xfrm>
                    <a:off x="24183423" y="20955288"/>
                    <a:ext cx="529312" cy="92333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de-CH" sz="3600" b="1" cap="none">
                        <a:solidFill>
                          <a:srgbClr val="0460A9"/>
                        </a:solidFill>
                        <a:latin typeface="Calibri"/>
                        <a:ea typeface="Calibri"/>
                        <a:cs typeface="Calibri"/>
                        <a:sym typeface="Calibri"/>
                      </a:rPr>
                      <a:t>+</a:t>
                    </a:r>
                    <a:endParaRPr sz="3600" b="1" cap="none">
                      <a:solidFill>
                        <a:srgbClr val="0460A9"/>
                      </a:solidFill>
                      <a:latin typeface="Calibri"/>
                      <a:ea typeface="Calibri"/>
                      <a:cs typeface="Calibri"/>
                      <a:sym typeface="Calibri"/>
                    </a:endParaRPr>
                  </a:p>
                </p:txBody>
              </p:sp>
            </p:grpSp>
            <p:sp>
              <p:nvSpPr>
                <p:cNvPr id="65" name="Shape 65"/>
                <p:cNvSpPr/>
                <p:nvPr/>
              </p:nvSpPr>
              <p:spPr>
                <a:xfrm rot="-2848959">
                  <a:off x="11386250" y="29556792"/>
                  <a:ext cx="612151" cy="647829"/>
                </a:xfrm>
                <a:prstGeom prst="rightArrow">
                  <a:avLst>
                    <a:gd name="adj1" fmla="val 50000"/>
                    <a:gd name="adj2" fmla="val 39026"/>
                  </a:avLst>
                </a:prstGeom>
                <a:ln>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spcFirstLastPara="1" wrap="square" lIns="91425" tIns="45700" rIns="91425" bIns="45700" anchor="ctr" anchorCtr="0">
                  <a:noAutofit/>
                </a:bodyPr>
                <a:lstStyle/>
                <a:p>
                  <a:pPr marL="0" marR="0" lvl="0" indent="0" algn="ctr" rtl="0">
                    <a:spcBef>
                      <a:spcPts val="0"/>
                    </a:spcBef>
                    <a:spcAft>
                      <a:spcPts val="0"/>
                    </a:spcAft>
                    <a:buNone/>
                  </a:pPr>
                  <a:endParaRPr sz="7258">
                    <a:solidFill>
                      <a:schemeClr val="lt1"/>
                    </a:solidFill>
                    <a:latin typeface="Calibri"/>
                    <a:ea typeface="Calibri"/>
                    <a:cs typeface="Calibri"/>
                    <a:sym typeface="Calibri"/>
                  </a:endParaRPr>
                </a:p>
              </p:txBody>
            </p:sp>
            <p:sp>
              <p:nvSpPr>
                <p:cNvPr id="66" name="Shape 66"/>
                <p:cNvSpPr/>
                <p:nvPr/>
              </p:nvSpPr>
              <p:spPr>
                <a:xfrm rot="-7951041" flipH="1">
                  <a:off x="4841052" y="30181355"/>
                  <a:ext cx="612151" cy="673943"/>
                </a:xfrm>
                <a:prstGeom prst="rightArrow">
                  <a:avLst>
                    <a:gd name="adj1" fmla="val 50000"/>
                    <a:gd name="adj2" fmla="val 50000"/>
                  </a:avLst>
                </a:prstGeom>
                <a:ln>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spcFirstLastPara="1" wrap="square" lIns="91425" tIns="45700" rIns="91425" bIns="45700" anchor="ctr" anchorCtr="0">
                  <a:noAutofit/>
                </a:bodyPr>
                <a:lstStyle/>
                <a:p>
                  <a:pPr marL="0" marR="0" lvl="0" indent="0" algn="ctr" rtl="0">
                    <a:spcBef>
                      <a:spcPts val="0"/>
                    </a:spcBef>
                    <a:spcAft>
                      <a:spcPts val="0"/>
                    </a:spcAft>
                    <a:buNone/>
                  </a:pPr>
                  <a:endParaRPr sz="7258">
                    <a:solidFill>
                      <a:schemeClr val="lt1"/>
                    </a:solidFill>
                    <a:latin typeface="Calibri"/>
                    <a:ea typeface="Calibri"/>
                    <a:cs typeface="Calibri"/>
                    <a:sym typeface="Calibri"/>
                  </a:endParaRPr>
                </a:p>
              </p:txBody>
            </p:sp>
          </p:grpSp>
          <p:pic>
            <p:nvPicPr>
              <p:cNvPr id="18" name="Picture 17"/>
              <p:cNvPicPr>
                <a:picLocks noChangeAspect="1"/>
              </p:cNvPicPr>
              <p:nvPr/>
            </p:nvPicPr>
            <p:blipFill>
              <a:blip r:embed="rId8"/>
              <a:stretch>
                <a:fillRect/>
              </a:stretch>
            </p:blipFill>
            <p:spPr>
              <a:xfrm>
                <a:off x="8928647" y="29351570"/>
                <a:ext cx="2485230" cy="1194394"/>
              </a:xfrm>
              <a:prstGeom prst="rect">
                <a:avLst/>
              </a:prstGeom>
            </p:spPr>
          </p:pic>
        </p:grpSp>
      </p:grpSp>
      <p:pic>
        <p:nvPicPr>
          <p:cNvPr id="19" name="Picture 18"/>
          <p:cNvPicPr>
            <a:picLocks noChangeAspect="1"/>
          </p:cNvPicPr>
          <p:nvPr/>
        </p:nvPicPr>
        <p:blipFill>
          <a:blip r:embed="rId8"/>
          <a:stretch>
            <a:fillRect/>
          </a:stretch>
        </p:blipFill>
        <p:spPr>
          <a:xfrm>
            <a:off x="28242439" y="397039"/>
            <a:ext cx="4382048" cy="2105999"/>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624</Words>
  <Application>Microsoft Office PowerPoint</Application>
  <PresentationFormat>Custom</PresentationFormat>
  <Paragraphs>58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Courier New</vt:lpstr>
      <vt:lpstr>Arial Black</vt:lpstr>
      <vt:lpstr>Play</vt:lpstr>
      <vt:lpstr>Arial</vt:lpstr>
      <vt:lpstr>Calibri</vt:lpstr>
      <vt:lpstr>Office Theme</vt:lpstr>
      <vt:lpstr>ggPMX: an open-source R package for pharmacometric model diagnostic plots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ggPMX: an R package to easily generate an adequate set of diagnostics plots for population models</dc:title>
  <dc:creator>Baltcheva, Irina</dc:creator>
  <cp:lastModifiedBy>Baltcheva, Irina</cp:lastModifiedBy>
  <cp:revision>38</cp:revision>
  <cp:lastPrinted>2019-05-28T12:46:06Z</cp:lastPrinted>
  <dcterms:modified xsi:type="dcterms:W3CDTF">2019-05-28T13:57:29Z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929bff8-5b33-42aa-95d2-28f72e792cb0_Enabled">
    <vt:lpwstr>True</vt:lpwstr>
  </property>
  <property fmtid="{D5CDD505-2E9C-101B-9397-08002B2CF9AE}" pid="3" name="MSIP_Label_4929bff8-5b33-42aa-95d2-28f72e792cb0_SiteId">
    <vt:lpwstr>f35a6974-607f-47d4-82d7-ff31d7dc53a5</vt:lpwstr>
  </property>
  <property fmtid="{D5CDD505-2E9C-101B-9397-08002B2CF9AE}" pid="4" name="MSIP_Label_4929bff8-5b33-42aa-95d2-28f72e792cb0_Owner">
    <vt:lpwstr>BALTCIR1@novartis.net</vt:lpwstr>
  </property>
  <property fmtid="{D5CDD505-2E9C-101B-9397-08002B2CF9AE}" pid="5" name="MSIP_Label_4929bff8-5b33-42aa-95d2-28f72e792cb0_SetDate">
    <vt:lpwstr>2019-05-09T09:34:39.4864128Z</vt:lpwstr>
  </property>
  <property fmtid="{D5CDD505-2E9C-101B-9397-08002B2CF9AE}" pid="6" name="MSIP_Label_4929bff8-5b33-42aa-95d2-28f72e792cb0_Name">
    <vt:lpwstr>Business Use Only</vt:lpwstr>
  </property>
  <property fmtid="{D5CDD505-2E9C-101B-9397-08002B2CF9AE}" pid="7" name="MSIP_Label_4929bff8-5b33-42aa-95d2-28f72e792cb0_Application">
    <vt:lpwstr>Microsoft Azure Information Protection</vt:lpwstr>
  </property>
  <property fmtid="{D5CDD505-2E9C-101B-9397-08002B2CF9AE}" pid="8" name="MSIP_Label_4929bff8-5b33-42aa-95d2-28f72e792cb0_Extended_MSFT_Method">
    <vt:lpwstr>Automatic</vt:lpwstr>
  </property>
  <property fmtid="{D5CDD505-2E9C-101B-9397-08002B2CF9AE}" pid="9" name="Confidentiality">
    <vt:lpwstr>Business Use Only</vt:lpwstr>
  </property>
</Properties>
</file>