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797675" cy="9928225"/>
  <p:defaultTextStyle>
    <a:defPPr>
      <a:defRPr lang="de-DE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22C"/>
    <a:srgbClr val="4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853" autoAdjust="0"/>
    <p:restoredTop sz="94660"/>
  </p:normalViewPr>
  <p:slideViewPr>
    <p:cSldViewPr>
      <p:cViewPr>
        <p:scale>
          <a:sx n="25" d="100"/>
          <a:sy n="25" d="100"/>
        </p:scale>
        <p:origin x="2838" y="-153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909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354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3492936" y="1730226"/>
            <a:ext cx="7290911" cy="368646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20203" y="1730226"/>
            <a:ext cx="21332666" cy="368646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82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476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581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0202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472059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223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392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015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593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89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r>
              <a:rPr lang="en-US"/>
              <a:t>Click icon to add picture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177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174D-0AFA-4D1E-A12E-B8407453AC89}" type="datetimeFigureOut">
              <a:rPr lang="de-CH" smtClean="0"/>
              <a:t>16.06.2022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0871-0283-4914-8F0F-8708109CD6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642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24A8481B-D9ED-402B-8885-6783FD05A3E0}"/>
              </a:ext>
            </a:extLst>
          </p:cNvPr>
          <p:cNvGrpSpPr/>
          <p:nvPr/>
        </p:nvGrpSpPr>
        <p:grpSpPr>
          <a:xfrm>
            <a:off x="16706081" y="21888157"/>
            <a:ext cx="14095710" cy="6365413"/>
            <a:chOff x="12059793" y="15659100"/>
            <a:chExt cx="8284464" cy="3709612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02E6B0D-F1B8-4D4C-9DB0-0CF1193AD2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07"/>
            <a:stretch/>
          </p:blipFill>
          <p:spPr>
            <a:xfrm>
              <a:off x="12059793" y="15659100"/>
              <a:ext cx="8284464" cy="2578661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4C2EADE3-A355-4C05-ACD7-85460D2EE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186"/>
            <a:stretch/>
          </p:blipFill>
          <p:spPr>
            <a:xfrm>
              <a:off x="12059793" y="18558684"/>
              <a:ext cx="8284464" cy="810028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24E8B119-59C2-4D05-BD03-C121ECC5D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19" b="52446"/>
            <a:stretch/>
          </p:blipFill>
          <p:spPr>
            <a:xfrm>
              <a:off x="12059793" y="18237761"/>
              <a:ext cx="8284464" cy="432048"/>
            </a:xfrm>
            <a:prstGeom prst="rect">
              <a:avLst/>
            </a:prstGeom>
          </p:spPr>
        </p:pic>
      </p:grp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16592077" y="36652372"/>
            <a:ext cx="15049672" cy="1404140"/>
          </a:xfrm>
          <a:prstGeom prst="rect">
            <a:avLst/>
          </a:prstGeom>
          <a:solidFill>
            <a:srgbClr val="CBD22C"/>
          </a:solidFill>
          <a:ln w="9525">
            <a:solidFill>
              <a:srgbClr val="CBD22C"/>
            </a:solidFill>
            <a:miter lim="800000"/>
            <a:headEnd/>
            <a:tailEnd/>
          </a:ln>
        </p:spPr>
        <p:txBody>
          <a:bodyPr wrap="square" lIns="648000" tIns="360000" rIns="360000" bIns="360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5"/>
          <p:cNvSpPr txBox="1"/>
          <p:nvPr/>
        </p:nvSpPr>
        <p:spPr>
          <a:xfrm>
            <a:off x="889072" y="21683978"/>
            <a:ext cx="15378556" cy="1434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400"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Simulation study to evaluate 6 approaches to handle missing data</a:t>
            </a:r>
          </a:p>
          <a:p>
            <a:pPr marL="1081350" indent="-7429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350" indent="-7429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350" indent="-7429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350" indent="-7429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350" indent="-7429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350" indent="-7429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350" indent="-7429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350" indent="-7429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350" indent="-7429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400">
              <a:spcAft>
                <a:spcPts val="120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3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Patients (n=215) simulated with covariates based on descriptive statistics of a pediatric clinical data set.</a:t>
            </a:r>
          </a:p>
          <a:p>
            <a:pPr marL="10813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PK concentration-time data simulated with an IV bolus 1-CMT model with linear or non-linear covariate effect.</a:t>
            </a:r>
          </a:p>
          <a:p>
            <a:pPr marL="10813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Reference parameters estimated for complete data set.</a:t>
            </a:r>
          </a:p>
          <a:p>
            <a:pPr marL="10813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Introduction of 20% missing values under Missing At Random (MAR).</a:t>
            </a:r>
          </a:p>
          <a:p>
            <a:pPr marL="10813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Handling missing data with the 6 approaches mentioned above.</a:t>
            </a:r>
          </a:p>
          <a:p>
            <a:pPr marL="10813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Repeat steps 1 to 5 multiple times.</a:t>
            </a:r>
          </a:p>
          <a:p>
            <a:pPr marL="10813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Evaluation of approaches with relative parameter bias and coverage rate (CR).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E593B87-0EAD-44C6-9556-F1E03ADC08DD}"/>
              </a:ext>
            </a:extLst>
          </p:cNvPr>
          <p:cNvGrpSpPr/>
          <p:nvPr/>
        </p:nvGrpSpPr>
        <p:grpSpPr>
          <a:xfrm>
            <a:off x="16664473" y="13377554"/>
            <a:ext cx="14220088" cy="6352939"/>
            <a:chOff x="16951930" y="16744240"/>
            <a:chExt cx="8854268" cy="3914732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828BD02-D586-47DB-8692-C0F89D9B6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9" b="30571"/>
            <a:stretch/>
          </p:blipFill>
          <p:spPr>
            <a:xfrm>
              <a:off x="16952089" y="16744240"/>
              <a:ext cx="8854109" cy="2836878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FC08A71F-E79F-49F6-9BCA-092EA29BE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257"/>
            <a:stretch/>
          </p:blipFill>
          <p:spPr>
            <a:xfrm>
              <a:off x="16951930" y="19421081"/>
              <a:ext cx="8854109" cy="1237891"/>
            </a:xfrm>
            <a:prstGeom prst="rect">
              <a:avLst/>
            </a:prstGeom>
          </p:spPr>
        </p:pic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113" y="1368452"/>
            <a:ext cx="4733544" cy="28773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89071" y="11665596"/>
            <a:ext cx="153129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9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Missing data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can lead to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loss of power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biased results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when handled inadequately.</a:t>
            </a:r>
          </a:p>
          <a:p>
            <a:pPr marL="9099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Statistical approaches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have been adopted in pharmacometrics such as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Listwise Deletion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(LD),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Mean imputation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or multiple imputation methods, e.g.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Norm imputation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Predictive Mean Matching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(PMM).</a:t>
            </a:r>
          </a:p>
          <a:p>
            <a:pPr marL="9099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Machine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learning (ML) methods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Random Forest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(RF) and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Artificial Neural Networks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(ANN) were proposed for imputation tasks in other fields.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18012" y="4404689"/>
            <a:ext cx="30730484" cy="2508379"/>
          </a:xfrm>
          <a:prstGeom prst="rect">
            <a:avLst/>
          </a:prstGeom>
          <a:noFill/>
          <a:effectLst/>
        </p:spPr>
        <p:txBody>
          <a:bodyPr wrap="square" lIns="180000" tIns="0">
            <a:spAutoFit/>
          </a:bodyPr>
          <a:lstStyle/>
          <a:p>
            <a:pPr>
              <a:defRPr/>
            </a:pPr>
            <a:r>
              <a:rPr lang="en-GB" sz="8000" b="1" dirty="0">
                <a:solidFill>
                  <a:srgbClr val="4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Machine Learning Methods for Covariate Data Imputation in Pharmacometrics</a:t>
            </a:r>
            <a:endParaRPr lang="de-CH" sz="8000" b="1" dirty="0">
              <a:solidFill>
                <a:srgbClr val="4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89072" y="7319188"/>
            <a:ext cx="30530800" cy="226215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0" tIns="0" rIns="0" bIns="0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  <a:defRPr/>
            </a:pPr>
            <a:r>
              <a:rPr lang="en-GB" sz="3600" b="1" u="sng" dirty="0">
                <a:solidFill>
                  <a:srgbClr val="4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Dominic Bräm</a:t>
            </a:r>
            <a:r>
              <a:rPr lang="en-GB" sz="3600" baseline="30000" dirty="0">
                <a:solidFill>
                  <a:srgbClr val="4F5050"/>
                </a:solidFill>
              </a:rPr>
              <a:t>1*</a:t>
            </a:r>
            <a:r>
              <a:rPr lang="en-GB" sz="3600" b="1" dirty="0">
                <a:solidFill>
                  <a:srgbClr val="4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Uri Nahum</a:t>
            </a:r>
            <a:r>
              <a:rPr lang="en-GB" sz="3600" baseline="30000" dirty="0">
                <a:solidFill>
                  <a:srgbClr val="4F5050"/>
                </a:solidFill>
              </a:rPr>
              <a:t>1*</a:t>
            </a:r>
            <a:r>
              <a:rPr lang="en-GB" sz="3600" b="1" dirty="0">
                <a:solidFill>
                  <a:srgbClr val="4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Andrew Atkinson</a:t>
            </a:r>
            <a:r>
              <a:rPr lang="en-GB" sz="3600" baseline="30000" dirty="0">
                <a:solidFill>
                  <a:srgbClr val="4F5050"/>
                </a:solidFill>
              </a:rPr>
              <a:t>1</a:t>
            </a:r>
            <a:r>
              <a:rPr lang="en-GB" sz="3600" b="1" dirty="0">
                <a:solidFill>
                  <a:srgbClr val="4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Gilbert Koch</a:t>
            </a:r>
            <a:r>
              <a:rPr lang="en-GB" sz="3600" baseline="30000" dirty="0">
                <a:solidFill>
                  <a:srgbClr val="4F5050"/>
                </a:solidFill>
              </a:rPr>
              <a:t>1†</a:t>
            </a:r>
            <a:r>
              <a:rPr lang="en-GB" sz="3600" b="1" dirty="0">
                <a:solidFill>
                  <a:srgbClr val="4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Marc Pfister</a:t>
            </a:r>
            <a:r>
              <a:rPr lang="en-GB" sz="3600" baseline="30000" dirty="0">
                <a:solidFill>
                  <a:srgbClr val="4F5050"/>
                </a:solidFill>
              </a:rPr>
              <a:t>1†</a:t>
            </a:r>
            <a:endParaRPr lang="en-GB" sz="3600" b="1" dirty="0">
              <a:solidFill>
                <a:srgbClr val="4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3200" baseline="30000" dirty="0">
                <a:solidFill>
                  <a:srgbClr val="4F5050"/>
                </a:solidFill>
              </a:rPr>
              <a:t>1 </a:t>
            </a:r>
            <a:r>
              <a:rPr lang="en-GB" sz="3200" dirty="0" err="1">
                <a:solidFill>
                  <a:srgbClr val="4F5050"/>
                </a:solidFill>
              </a:rPr>
              <a:t>Universitäts-Kinderspital</a:t>
            </a:r>
            <a:r>
              <a:rPr lang="en-GB" sz="3200" dirty="0">
                <a:solidFill>
                  <a:srgbClr val="4F5050"/>
                </a:solidFill>
              </a:rPr>
              <a:t> </a:t>
            </a:r>
            <a:r>
              <a:rPr lang="en-GB" sz="3200" dirty="0" err="1">
                <a:solidFill>
                  <a:srgbClr val="4F5050"/>
                </a:solidFill>
              </a:rPr>
              <a:t>beider</a:t>
            </a:r>
            <a:r>
              <a:rPr lang="en-GB" sz="3200" dirty="0">
                <a:solidFill>
                  <a:srgbClr val="4F5050"/>
                </a:solidFill>
              </a:rPr>
              <a:t> Basel (UKBB), </a:t>
            </a:r>
            <a:r>
              <a:rPr lang="en-GB" sz="3200" dirty="0" err="1">
                <a:solidFill>
                  <a:srgbClr val="4F5050"/>
                </a:solidFill>
              </a:rPr>
              <a:t>Pediatric</a:t>
            </a:r>
            <a:r>
              <a:rPr lang="en-GB" sz="3200" dirty="0">
                <a:solidFill>
                  <a:srgbClr val="4F5050"/>
                </a:solidFill>
              </a:rPr>
              <a:t> Pharmacology and Pharmacometrics, Basel, Schweiz </a:t>
            </a:r>
            <a:endParaRPr lang="de-DE" sz="3200" b="1" dirty="0">
              <a:solidFill>
                <a:srgbClr val="707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de-DE" sz="3200" dirty="0">
                <a:solidFill>
                  <a:srgbClr val="4F5050"/>
                </a:solidFill>
              </a:rPr>
              <a:t>* </a:t>
            </a:r>
            <a:r>
              <a:rPr lang="de-DE" sz="3200" dirty="0" err="1">
                <a:solidFill>
                  <a:srgbClr val="4F5050"/>
                </a:solidFill>
              </a:rPr>
              <a:t>Equal</a:t>
            </a:r>
            <a:r>
              <a:rPr lang="de-DE" sz="3200" dirty="0">
                <a:solidFill>
                  <a:srgbClr val="4F5050"/>
                </a:solidFill>
              </a:rPr>
              <a:t> </a:t>
            </a:r>
            <a:r>
              <a:rPr lang="de-DE" sz="3200" dirty="0" err="1">
                <a:solidFill>
                  <a:srgbClr val="4F5050"/>
                </a:solidFill>
              </a:rPr>
              <a:t>contribution</a:t>
            </a:r>
            <a:r>
              <a:rPr lang="de-DE" sz="3200" dirty="0">
                <a:solidFill>
                  <a:srgbClr val="4F5050"/>
                </a:solidFill>
              </a:rPr>
              <a:t>; </a:t>
            </a:r>
            <a:r>
              <a:rPr lang="en-GB" sz="3200" baseline="30000" dirty="0">
                <a:solidFill>
                  <a:srgbClr val="4F5050"/>
                </a:solidFill>
              </a:rPr>
              <a:t>†</a:t>
            </a:r>
            <a:r>
              <a:rPr lang="en-GB" sz="3200" dirty="0">
                <a:solidFill>
                  <a:srgbClr val="4F5050"/>
                </a:solidFill>
              </a:rPr>
              <a:t> Shared senior leadership</a:t>
            </a:r>
          </a:p>
          <a:p>
            <a:pPr lvl="0" algn="ctr">
              <a:defRPr/>
            </a:pPr>
            <a:r>
              <a:rPr lang="en-GB" sz="3200" dirty="0">
                <a:solidFill>
                  <a:srgbClr val="4F5050"/>
                </a:solidFill>
              </a:rPr>
              <a:t>Contact: dominic.braem@ukbb.ch</a:t>
            </a:r>
          </a:p>
        </p:txBody>
      </p:sp>
      <p:sp>
        <p:nvSpPr>
          <p:cNvPr id="2" name="AutoShape 4" descr="Bildergebnis für Yale School of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Bildergebnis für Yale School of Medicine"/>
          <p:cNvSpPr>
            <a:spLocks noChangeAspect="1" noChangeArrowheads="1"/>
          </p:cNvSpPr>
          <p:nvPr/>
        </p:nvSpPr>
        <p:spPr bwMode="auto">
          <a:xfrm>
            <a:off x="155575" y="-1096963"/>
            <a:ext cx="8905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1149685" y="9995704"/>
            <a:ext cx="14760000" cy="1404140"/>
          </a:xfrm>
          <a:prstGeom prst="rect">
            <a:avLst/>
          </a:prstGeom>
          <a:solidFill>
            <a:srgbClr val="CBD22C"/>
          </a:solidFill>
          <a:ln w="9525">
            <a:solidFill>
              <a:srgbClr val="CBD22C"/>
            </a:solidFill>
            <a:miter lim="800000"/>
            <a:headEnd/>
            <a:tailEnd/>
          </a:ln>
        </p:spPr>
        <p:txBody>
          <a:bodyPr wrap="square" lIns="648000" tIns="360000" rIns="360000" bIns="360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1149685" y="19955786"/>
            <a:ext cx="14905038" cy="1404140"/>
          </a:xfrm>
          <a:prstGeom prst="rect">
            <a:avLst/>
          </a:prstGeom>
          <a:solidFill>
            <a:srgbClr val="CBD22C"/>
          </a:solidFill>
          <a:ln w="9525">
            <a:noFill/>
            <a:miter lim="800000"/>
            <a:headEnd/>
            <a:tailEnd/>
          </a:ln>
        </p:spPr>
        <p:txBody>
          <a:bodyPr wrap="square" lIns="648000" tIns="360000" rIns="360000" bIns="360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5"/>
          <p:cNvSpPr txBox="1"/>
          <p:nvPr/>
        </p:nvSpPr>
        <p:spPr>
          <a:xfrm>
            <a:off x="1149685" y="17256086"/>
            <a:ext cx="14921966" cy="2308324"/>
          </a:xfrm>
          <a:prstGeom prst="rect">
            <a:avLst/>
          </a:prstGeom>
          <a:solidFill>
            <a:srgbClr val="CBD22C">
              <a:alpha val="50000"/>
            </a:srgbClr>
          </a:solidFill>
          <a:ln>
            <a:solidFill>
              <a:srgbClr val="CBD2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38400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400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introduce two ML methods and we evaluate the performance for covariate imputation of statistical and ML approaches</a:t>
            </a:r>
          </a:p>
          <a:p>
            <a:pPr marL="338400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feld 5"/>
          <p:cNvSpPr txBox="1"/>
          <p:nvPr/>
        </p:nvSpPr>
        <p:spPr>
          <a:xfrm>
            <a:off x="16592077" y="11665596"/>
            <a:ext cx="14693340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38400"/>
            <a:r>
              <a:rPr lang="en-US" sz="3600" b="1" dirty="0">
                <a:solidFill>
                  <a:srgbClr val="CBD2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Listwise deletion and Mean imputation can fail under MAR</a:t>
            </a:r>
          </a:p>
          <a:p>
            <a:pPr marL="338400"/>
            <a:endParaRPr lang="en-US" sz="3600" b="1" dirty="0">
              <a:solidFill>
                <a:srgbClr val="CBD2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29"/>
          <p:cNvSpPr>
            <a:spLocks noChangeArrowheads="1"/>
          </p:cNvSpPr>
          <p:nvPr/>
        </p:nvSpPr>
        <p:spPr bwMode="auto">
          <a:xfrm>
            <a:off x="16592077" y="9995704"/>
            <a:ext cx="14921965" cy="1404140"/>
          </a:xfrm>
          <a:prstGeom prst="rect">
            <a:avLst/>
          </a:prstGeom>
          <a:solidFill>
            <a:srgbClr val="CBD22C"/>
          </a:solidFill>
          <a:ln w="9525">
            <a:noFill/>
            <a:miter lim="800000"/>
            <a:headEnd/>
            <a:tailEnd/>
          </a:ln>
        </p:spPr>
        <p:txBody>
          <a:bodyPr wrap="square" lIns="648000" tIns="360000" rIns="360000" bIns="360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feld 5"/>
          <p:cNvSpPr txBox="1"/>
          <p:nvPr/>
        </p:nvSpPr>
        <p:spPr>
          <a:xfrm>
            <a:off x="16592077" y="12385676"/>
            <a:ext cx="1458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400">
              <a:spcAft>
                <a:spcPts val="12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covariate relationship: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LD and Mean imputation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show a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reduced coverage rate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skewed bias distribution.</a:t>
            </a:r>
          </a:p>
        </p:txBody>
      </p:sp>
      <p:sp>
        <p:nvSpPr>
          <p:cNvPr id="68" name="TextBox 49">
            <a:extLst>
              <a:ext uri="{FF2B5EF4-FFF2-40B4-BE49-F238E27FC236}">
                <a16:creationId xmlns:a16="http://schemas.microsoft.com/office/drawing/2014/main" id="{6F8758D6-CC18-4072-9892-0777123B6182}"/>
              </a:ext>
            </a:extLst>
          </p:cNvPr>
          <p:cNvSpPr txBox="1"/>
          <p:nvPr/>
        </p:nvSpPr>
        <p:spPr>
          <a:xfrm>
            <a:off x="2592513" y="28948677"/>
            <a:ext cx="12673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Schematic presentation of performed simulation study with the 5 steps described below.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49">
            <a:extLst>
              <a:ext uri="{FF2B5EF4-FFF2-40B4-BE49-F238E27FC236}">
                <a16:creationId xmlns:a16="http://schemas.microsoft.com/office/drawing/2014/main" id="{3A6B2B11-0AF7-4509-BBB1-E0FE8E95D2E1}"/>
              </a:ext>
            </a:extLst>
          </p:cNvPr>
          <p:cNvSpPr txBox="1"/>
          <p:nvPr/>
        </p:nvSpPr>
        <p:spPr>
          <a:xfrm>
            <a:off x="18305898" y="19515629"/>
            <a:ext cx="12369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Relative bias distribution for V</a:t>
            </a:r>
            <a:r>
              <a:rPr lang="en-US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under MAR and linear covariate relationships.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5">
            <a:extLst>
              <a:ext uri="{FF2B5EF4-FFF2-40B4-BE49-F238E27FC236}">
                <a16:creationId xmlns:a16="http://schemas.microsoft.com/office/drawing/2014/main" id="{F0E4FB6D-5AD1-4123-8063-71B62C1707FC}"/>
              </a:ext>
            </a:extLst>
          </p:cNvPr>
          <p:cNvSpPr txBox="1"/>
          <p:nvPr/>
        </p:nvSpPr>
        <p:spPr>
          <a:xfrm>
            <a:off x="16592077" y="20594588"/>
            <a:ext cx="145887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38400">
              <a:spcAft>
                <a:spcPts val="1200"/>
              </a:spcAft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non-linear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covariate relationship: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Mean and Norm imputation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shows a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reduced coverage rate and skewed bias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distribution for</a:t>
            </a:r>
            <a:r>
              <a:rPr lang="de-CH" sz="36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de-CH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de-CH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CH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respectively.</a:t>
            </a:r>
          </a:p>
        </p:txBody>
      </p:sp>
      <p:sp>
        <p:nvSpPr>
          <p:cNvPr id="73" name="Textfeld 5">
            <a:extLst>
              <a:ext uri="{FF2B5EF4-FFF2-40B4-BE49-F238E27FC236}">
                <a16:creationId xmlns:a16="http://schemas.microsoft.com/office/drawing/2014/main" id="{BA442D3D-E295-4ADB-857C-031AAFF44A16}"/>
              </a:ext>
            </a:extLst>
          </p:cNvPr>
          <p:cNvSpPr txBox="1"/>
          <p:nvPr/>
        </p:nvSpPr>
        <p:spPr>
          <a:xfrm>
            <a:off x="16592077" y="38058938"/>
            <a:ext cx="15029989" cy="4524315"/>
          </a:xfrm>
          <a:prstGeom prst="rect">
            <a:avLst/>
          </a:prstGeom>
          <a:solidFill>
            <a:srgbClr val="CBD22C">
              <a:alpha val="50000"/>
            </a:srgbClr>
          </a:solidFill>
          <a:ln>
            <a:solidFill>
              <a:srgbClr val="CBD2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09900" indent="-571500">
              <a:buFont typeface="Wingdings" panose="05000000000000000000" pitchFamily="2" charset="2"/>
              <a:buChar char="§"/>
            </a:pP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900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 approaches appropriately impute missing covariate data with high flexibility concerning non-linear relationships and missingness assumption.</a:t>
            </a:r>
          </a:p>
          <a:p>
            <a:pPr marL="909900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some conventionally used imputation methods require strong assumptions to be made about missingness process and covariate relationships.</a:t>
            </a:r>
          </a:p>
          <a:p>
            <a:pPr marL="338400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feld 5">
            <a:extLst>
              <a:ext uri="{FF2B5EF4-FFF2-40B4-BE49-F238E27FC236}">
                <a16:creationId xmlns:a16="http://schemas.microsoft.com/office/drawing/2014/main" id="{A76DB9A1-2511-4F6D-9737-5E1376E8CA59}"/>
              </a:ext>
            </a:extLst>
          </p:cNvPr>
          <p:cNvSpPr txBox="1"/>
          <p:nvPr/>
        </p:nvSpPr>
        <p:spPr>
          <a:xfrm>
            <a:off x="16517221" y="19946516"/>
            <a:ext cx="1545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400"/>
            <a:r>
              <a:rPr lang="en-US" sz="3600" b="1" dirty="0">
                <a:solidFill>
                  <a:srgbClr val="CBD2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based imputation methods sensitive to covariate relationship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F91A80C-FB81-4B78-991A-089C5E436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67" y="35939363"/>
            <a:ext cx="12084877" cy="6797743"/>
          </a:xfrm>
          <a:prstGeom prst="rect">
            <a:avLst/>
          </a:prstGeom>
        </p:spPr>
      </p:pic>
      <p:sp>
        <p:nvSpPr>
          <p:cNvPr id="42" name="TextBox 49">
            <a:extLst>
              <a:ext uri="{FF2B5EF4-FFF2-40B4-BE49-F238E27FC236}">
                <a16:creationId xmlns:a16="http://schemas.microsoft.com/office/drawing/2014/main" id="{55A6004A-D831-400A-AFB5-0112A7D419D3}"/>
              </a:ext>
            </a:extLst>
          </p:cNvPr>
          <p:cNvSpPr txBox="1"/>
          <p:nvPr/>
        </p:nvSpPr>
        <p:spPr>
          <a:xfrm>
            <a:off x="3222289" y="42548381"/>
            <a:ext cx="11413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Schematic description of the two evaluation approaches and their optimal outcome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2F67A6B2-9860-411A-A9A2-4EC7A5E2086B}"/>
              </a:ext>
            </a:extLst>
          </p:cNvPr>
          <p:cNvSpPr txBox="1"/>
          <p:nvPr/>
        </p:nvSpPr>
        <p:spPr>
          <a:xfrm>
            <a:off x="18230127" y="28037546"/>
            <a:ext cx="12877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Relative bias distribution for 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 MAR and non-linear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covariate</a:t>
            </a:r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relationships.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140AC8-53FD-4C4F-855D-86FC47AB33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289" y="7099665"/>
            <a:ext cx="2249363" cy="2249363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88C604A-DE5B-4105-84CB-69DDA07ACCEB}"/>
              </a:ext>
            </a:extLst>
          </p:cNvPr>
          <p:cNvSpPr/>
          <p:nvPr/>
        </p:nvSpPr>
        <p:spPr>
          <a:xfrm>
            <a:off x="26982569" y="9141748"/>
            <a:ext cx="3442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4F5050"/>
                </a:solidFill>
              </a:rPr>
              <a:t>Let’s stay in contact</a:t>
            </a:r>
            <a:endParaRPr lang="en-US" sz="32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5D4128F-1E14-4223-859B-A683F3B04DC5}"/>
              </a:ext>
            </a:extLst>
          </p:cNvPr>
          <p:cNvSpPr/>
          <p:nvPr/>
        </p:nvSpPr>
        <p:spPr>
          <a:xfrm>
            <a:off x="16677134" y="13450290"/>
            <a:ext cx="442430" cy="488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B7C0C5E-EE73-42FC-88DE-5F813D20D6A7}"/>
              </a:ext>
            </a:extLst>
          </p:cNvPr>
          <p:cNvSpPr/>
          <p:nvPr/>
        </p:nvSpPr>
        <p:spPr>
          <a:xfrm>
            <a:off x="16546376" y="21403057"/>
            <a:ext cx="442430" cy="488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842CF47E-DC67-400D-8D84-37692D3D6C1A}"/>
              </a:ext>
            </a:extLst>
          </p:cNvPr>
          <p:cNvSpPr/>
          <p:nvPr/>
        </p:nvSpPr>
        <p:spPr>
          <a:xfrm>
            <a:off x="16752213" y="30338143"/>
            <a:ext cx="442430" cy="488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A0FC7FF-57E9-4EAC-8B3A-B689C7A1DC68}"/>
              </a:ext>
            </a:extLst>
          </p:cNvPr>
          <p:cNvSpPr/>
          <p:nvPr/>
        </p:nvSpPr>
        <p:spPr>
          <a:xfrm>
            <a:off x="16752213" y="22267668"/>
            <a:ext cx="442430" cy="488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8A17C86-70DB-4E00-8056-BFD20EF243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1"/>
          <a:stretch/>
        </p:blipFill>
        <p:spPr>
          <a:xfrm>
            <a:off x="755213" y="22276877"/>
            <a:ext cx="15998400" cy="6570078"/>
          </a:xfrm>
          <a:prstGeom prst="rect">
            <a:avLst/>
          </a:prstGeom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807D1853-B044-48AA-ADD7-C2AAD48B4E82}"/>
              </a:ext>
            </a:extLst>
          </p:cNvPr>
          <p:cNvGrpSpPr/>
          <p:nvPr/>
        </p:nvGrpSpPr>
        <p:grpSpPr>
          <a:xfrm>
            <a:off x="16517221" y="30028151"/>
            <a:ext cx="14367340" cy="6192173"/>
            <a:chOff x="12059793" y="18717725"/>
            <a:chExt cx="8284464" cy="3180767"/>
          </a:xfrm>
        </p:grpSpPr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A42F5556-7F6F-44B5-B4AF-378CAED69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057"/>
            <a:stretch/>
          </p:blipFill>
          <p:spPr>
            <a:xfrm>
              <a:off x="12059793" y="18717725"/>
              <a:ext cx="8284317" cy="2367016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DFCE54B9-B966-47C1-BD5E-1C92251A1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806"/>
            <a:stretch/>
          </p:blipFill>
          <p:spPr>
            <a:xfrm>
              <a:off x="12059793" y="21233159"/>
              <a:ext cx="8284464" cy="665333"/>
            </a:xfrm>
            <a:prstGeom prst="rect">
              <a:avLst/>
            </a:prstGeom>
          </p:spPr>
        </p:pic>
      </p:grpSp>
      <p:sp>
        <p:nvSpPr>
          <p:cNvPr id="74" name="Textfeld 5">
            <a:extLst>
              <a:ext uri="{FF2B5EF4-FFF2-40B4-BE49-F238E27FC236}">
                <a16:creationId xmlns:a16="http://schemas.microsoft.com/office/drawing/2014/main" id="{1CA70337-A69A-4A8F-AB34-51F4C7832F4B}"/>
              </a:ext>
            </a:extLst>
          </p:cNvPr>
          <p:cNvSpPr txBox="1"/>
          <p:nvPr/>
        </p:nvSpPr>
        <p:spPr>
          <a:xfrm>
            <a:off x="16592077" y="28515468"/>
            <a:ext cx="1366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400"/>
            <a:r>
              <a:rPr lang="en-US" sz="3600" b="1" dirty="0">
                <a:solidFill>
                  <a:srgbClr val="CBD2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 increased omegas with Mean imputation</a:t>
            </a:r>
          </a:p>
        </p:txBody>
      </p:sp>
      <p:sp>
        <p:nvSpPr>
          <p:cNvPr id="75" name="Textfeld 5">
            <a:extLst>
              <a:ext uri="{FF2B5EF4-FFF2-40B4-BE49-F238E27FC236}">
                <a16:creationId xmlns:a16="http://schemas.microsoft.com/office/drawing/2014/main" id="{0E55DBBF-7516-49ED-B282-6B1BCBEC0DBE}"/>
              </a:ext>
            </a:extLst>
          </p:cNvPr>
          <p:cNvSpPr txBox="1"/>
          <p:nvPr/>
        </p:nvSpPr>
        <p:spPr>
          <a:xfrm>
            <a:off x="16592077" y="29163540"/>
            <a:ext cx="1458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400">
              <a:spcAft>
                <a:spcPts val="120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Standard deviation 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de-CH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random effects is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strongly increased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Mean imputation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6" name="TextBox 49">
            <a:extLst>
              <a:ext uri="{FF2B5EF4-FFF2-40B4-BE49-F238E27FC236}">
                <a16:creationId xmlns:a16="http://schemas.microsoft.com/office/drawing/2014/main" id="{89EE8C06-ED48-4322-95A1-2346DB55C068}"/>
              </a:ext>
            </a:extLst>
          </p:cNvPr>
          <p:cNvSpPr txBox="1"/>
          <p:nvPr/>
        </p:nvSpPr>
        <p:spPr>
          <a:xfrm>
            <a:off x="18344823" y="36077469"/>
            <a:ext cx="12330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Relative bias distribution for 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de-CH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under MAR and non-linear covariate relationships.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D4A4BAE4-7382-4EAD-A4CB-76AC8A37E237}"/>
              </a:ext>
            </a:extLst>
          </p:cNvPr>
          <p:cNvSpPr/>
          <p:nvPr/>
        </p:nvSpPr>
        <p:spPr>
          <a:xfrm>
            <a:off x="16597326" y="30212022"/>
            <a:ext cx="442430" cy="488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75400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vorlage-hoch-90x120_mit_Platz_fuer_Partnerlogo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Postervorlage-hoch-90x120_mit_Platz_fuer_Partnerlogos</Template>
  <TotalTime>0</TotalTime>
  <Words>448</Words>
  <Application>Microsoft Office PowerPoint</Application>
  <PresentationFormat>Benutzerdefiniert</PresentationFormat>
  <Paragraphs>47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Postervorlage-hoch-90x120_mit_Platz_fuer_Partnerlogos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gottav</dc:creator>
  <cp:lastModifiedBy>Bräm, Dominic</cp:lastModifiedBy>
  <cp:revision>122</cp:revision>
  <cp:lastPrinted>2022-06-16T12:37:42Z</cp:lastPrinted>
  <dcterms:created xsi:type="dcterms:W3CDTF">2017-04-18T07:55:59Z</dcterms:created>
  <dcterms:modified xsi:type="dcterms:W3CDTF">2022-06-21T22:07:01Z</dcterms:modified>
</cp:coreProperties>
</file>