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32404050" cy="43205400"/>
  <p:notesSz cx="9928225" cy="6797675"/>
  <p:defaultTextStyle>
    <a:defPPr>
      <a:defRPr lang="sv-SE"/>
    </a:defPPr>
    <a:lvl1pPr algn="l" rtl="0" fontAlgn="base">
      <a:spcBef>
        <a:spcPct val="50000"/>
      </a:spcBef>
      <a:spcAft>
        <a:spcPct val="0"/>
      </a:spcAft>
      <a:defRPr sz="4800" kern="1200">
        <a:solidFill>
          <a:srgbClr val="000000"/>
        </a:solidFill>
        <a:latin typeface="Arial" charset="0"/>
        <a:ea typeface="+mn-ea"/>
        <a:cs typeface="+mn-cs"/>
      </a:defRPr>
    </a:lvl1pPr>
    <a:lvl2pPr marL="504825" indent="17463" algn="l" rtl="0" fontAlgn="base">
      <a:spcBef>
        <a:spcPct val="50000"/>
      </a:spcBef>
      <a:spcAft>
        <a:spcPct val="0"/>
      </a:spcAft>
      <a:defRPr sz="4800" kern="1200">
        <a:solidFill>
          <a:srgbClr val="000000"/>
        </a:solidFill>
        <a:latin typeface="Arial" charset="0"/>
        <a:ea typeface="+mn-ea"/>
        <a:cs typeface="+mn-cs"/>
      </a:defRPr>
    </a:lvl2pPr>
    <a:lvl3pPr marL="1009650" indent="34925" algn="l" rtl="0" fontAlgn="base">
      <a:spcBef>
        <a:spcPct val="50000"/>
      </a:spcBef>
      <a:spcAft>
        <a:spcPct val="0"/>
      </a:spcAft>
      <a:defRPr sz="4800" kern="1200">
        <a:solidFill>
          <a:srgbClr val="000000"/>
        </a:solidFill>
        <a:latin typeface="Arial" charset="0"/>
        <a:ea typeface="+mn-ea"/>
        <a:cs typeface="+mn-cs"/>
      </a:defRPr>
    </a:lvl3pPr>
    <a:lvl4pPr marL="1514475" indent="53975" algn="l" rtl="0" fontAlgn="base">
      <a:spcBef>
        <a:spcPct val="50000"/>
      </a:spcBef>
      <a:spcAft>
        <a:spcPct val="0"/>
      </a:spcAft>
      <a:defRPr sz="4800" kern="1200">
        <a:solidFill>
          <a:srgbClr val="000000"/>
        </a:solidFill>
        <a:latin typeface="Arial" charset="0"/>
        <a:ea typeface="+mn-ea"/>
        <a:cs typeface="+mn-cs"/>
      </a:defRPr>
    </a:lvl4pPr>
    <a:lvl5pPr marL="2020888" indent="69850" algn="l" rtl="0" fontAlgn="base">
      <a:spcBef>
        <a:spcPct val="50000"/>
      </a:spcBef>
      <a:spcAft>
        <a:spcPct val="0"/>
      </a:spcAft>
      <a:defRPr sz="4800" kern="1200">
        <a:solidFill>
          <a:srgbClr val="000000"/>
        </a:solidFill>
        <a:latin typeface="Arial" charset="0"/>
        <a:ea typeface="+mn-ea"/>
        <a:cs typeface="+mn-cs"/>
      </a:defRPr>
    </a:lvl5pPr>
    <a:lvl6pPr marL="2286000" algn="l" defTabSz="914400" rtl="0" eaLnBrk="1" latinLnBrk="0" hangingPunct="1">
      <a:defRPr sz="4800" kern="1200">
        <a:solidFill>
          <a:srgbClr val="000000"/>
        </a:solidFill>
        <a:latin typeface="Arial" charset="0"/>
        <a:ea typeface="+mn-ea"/>
        <a:cs typeface="+mn-cs"/>
      </a:defRPr>
    </a:lvl6pPr>
    <a:lvl7pPr marL="2743200" algn="l" defTabSz="914400" rtl="0" eaLnBrk="1" latinLnBrk="0" hangingPunct="1">
      <a:defRPr sz="4800" kern="1200">
        <a:solidFill>
          <a:srgbClr val="000000"/>
        </a:solidFill>
        <a:latin typeface="Arial" charset="0"/>
        <a:ea typeface="+mn-ea"/>
        <a:cs typeface="+mn-cs"/>
      </a:defRPr>
    </a:lvl7pPr>
    <a:lvl8pPr marL="3200400" algn="l" defTabSz="914400" rtl="0" eaLnBrk="1" latinLnBrk="0" hangingPunct="1">
      <a:defRPr sz="4800" kern="1200">
        <a:solidFill>
          <a:srgbClr val="000000"/>
        </a:solidFill>
        <a:latin typeface="Arial" charset="0"/>
        <a:ea typeface="+mn-ea"/>
        <a:cs typeface="+mn-cs"/>
      </a:defRPr>
    </a:lvl8pPr>
    <a:lvl9pPr marL="3657600" algn="l" defTabSz="914400" rtl="0" eaLnBrk="1" latinLnBrk="0" hangingPunct="1">
      <a:defRPr sz="48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13516">
          <p15:clr>
            <a:srgbClr val="A4A3A4"/>
          </p15:clr>
        </p15:guide>
        <p15:guide id="2" orient="horz" pos="26285">
          <p15:clr>
            <a:srgbClr val="A4A3A4"/>
          </p15:clr>
        </p15:guide>
        <p15:guide id="3" orient="horz" pos="3317">
          <p15:clr>
            <a:srgbClr val="A4A3A4"/>
          </p15:clr>
        </p15:guide>
        <p15:guide id="4" pos="10221">
          <p15:clr>
            <a:srgbClr val="A4A3A4"/>
          </p15:clr>
        </p15:guide>
        <p15:guide id="5" pos="445">
          <p15:clr>
            <a:srgbClr val="A4A3A4"/>
          </p15:clr>
        </p15:guide>
        <p15:guide id="6" pos="19958">
          <p15:clr>
            <a:srgbClr val="A4A3A4"/>
          </p15:clr>
        </p15:guide>
        <p15:guide id="7" pos="10569">
          <p15:clr>
            <a:srgbClr val="A4A3A4"/>
          </p15:clr>
        </p15:guide>
        <p15:guide id="8" pos="9843">
          <p15:clr>
            <a:srgbClr val="A4A3A4"/>
          </p15:clr>
        </p15:guide>
        <p15:guide id="9" pos="156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s Karlsson" initials="MK" lastIdx="7" clrIdx="0"/>
  <p:cmAuthor id="1" name="Ana Kalezic" initials="AK" lastIdx="3" clrIdx="1"/>
  <p:cmAuthor id="2" name="Alain Munafo" initials="AM" lastIdx="8" clrIdx="2">
    <p:extLst/>
  </p:cmAuthor>
  <p:cmAuthor id="3" name="Ana Novakovic" initials="AN" lastIdx="7" clrIdx="3">
    <p:extLst>
      <p:ext uri="{19B8F6BF-5375-455C-9EA6-DF929625EA0E}">
        <p15:presenceInfo xmlns:p15="http://schemas.microsoft.com/office/powerpoint/2012/main" userId="S-1-5-21-1774431583-4023024350-2099909138-150851" providerId="AD"/>
      </p:ext>
    </p:extLst>
  </p:cmAuthor>
  <p:cmAuthor id="4" name="Ana Novakovic" initials="AN [2]" lastIdx="1" clrIdx="4">
    <p:extLst>
      <p:ext uri="{19B8F6BF-5375-455C-9EA6-DF929625EA0E}">
        <p15:presenceInfo xmlns:p15="http://schemas.microsoft.com/office/powerpoint/2012/main" userId="S-1-5-21-861567501-1220945662-682003330-877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99CC"/>
    <a:srgbClr val="800000"/>
    <a:srgbClr val="990000"/>
    <a:srgbClr val="00CC99"/>
    <a:srgbClr val="7EA779"/>
    <a:srgbClr val="90D4A7"/>
    <a:srgbClr val="AC0000"/>
    <a:srgbClr val="A62A2D"/>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6935" autoAdjust="0"/>
    <p:restoredTop sz="98339" autoAdjust="0"/>
  </p:normalViewPr>
  <p:slideViewPr>
    <p:cSldViewPr snapToGrid="0">
      <p:cViewPr>
        <p:scale>
          <a:sx n="30" d="100"/>
          <a:sy n="30" d="100"/>
        </p:scale>
        <p:origin x="618" y="-3996"/>
      </p:cViewPr>
      <p:guideLst>
        <p:guide orient="horz" pos="13516"/>
        <p:guide orient="horz" pos="26285"/>
        <p:guide orient="horz" pos="3317"/>
        <p:guide pos="10221"/>
        <p:guide pos="445"/>
        <p:guide pos="19958"/>
        <p:guide pos="10569"/>
        <p:guide pos="9843"/>
        <p:guide pos="156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4300791" cy="34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677" tIns="18337" rIns="36677" bIns="18337" numCol="1" anchor="t" anchorCtr="0" compatLnSpc="1">
            <a:prstTxWarp prst="textNoShape">
              <a:avLst/>
            </a:prstTxWarp>
          </a:bodyPr>
          <a:lstStyle>
            <a:lvl1pPr defTabSz="365985">
              <a:spcBef>
                <a:spcPct val="0"/>
              </a:spcBef>
              <a:defRPr sz="500">
                <a:solidFill>
                  <a:schemeClr val="tx1"/>
                </a:solidFill>
                <a:latin typeface="Times New Roman" pitchFamily="18" charset="0"/>
              </a:defRPr>
            </a:lvl1pPr>
          </a:lstStyle>
          <a:p>
            <a:pPr>
              <a:defRPr/>
            </a:pPr>
            <a:endParaRPr lang="ja-JP" altLang="en-US"/>
          </a:p>
        </p:txBody>
      </p:sp>
      <p:sp>
        <p:nvSpPr>
          <p:cNvPr id="5123" name="Rectangle 3"/>
          <p:cNvSpPr>
            <a:spLocks noGrp="1" noChangeArrowheads="1"/>
          </p:cNvSpPr>
          <p:nvPr>
            <p:ph type="dt" sz="quarter" idx="1"/>
          </p:nvPr>
        </p:nvSpPr>
        <p:spPr bwMode="auto">
          <a:xfrm>
            <a:off x="5627434" y="1"/>
            <a:ext cx="4300791" cy="34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677" tIns="18337" rIns="36677" bIns="18337" numCol="1" anchor="t" anchorCtr="0" compatLnSpc="1">
            <a:prstTxWarp prst="textNoShape">
              <a:avLst/>
            </a:prstTxWarp>
          </a:bodyPr>
          <a:lstStyle>
            <a:lvl1pPr algn="r" defTabSz="365985">
              <a:spcBef>
                <a:spcPct val="0"/>
              </a:spcBef>
              <a:defRPr sz="500">
                <a:solidFill>
                  <a:schemeClr val="tx1"/>
                </a:solidFill>
                <a:latin typeface="Times New Roman" pitchFamily="18" charset="0"/>
              </a:defRPr>
            </a:lvl1pPr>
          </a:lstStyle>
          <a:p>
            <a:pPr>
              <a:defRPr/>
            </a:pPr>
            <a:endParaRPr lang="ja-JP" altLang="en-US"/>
          </a:p>
        </p:txBody>
      </p:sp>
      <p:sp>
        <p:nvSpPr>
          <p:cNvPr id="5124" name="Rectangle 4"/>
          <p:cNvSpPr>
            <a:spLocks noGrp="1" noChangeArrowheads="1"/>
          </p:cNvSpPr>
          <p:nvPr>
            <p:ph type="ftr" sz="quarter" idx="2"/>
          </p:nvPr>
        </p:nvSpPr>
        <p:spPr bwMode="auto">
          <a:xfrm>
            <a:off x="0" y="6456779"/>
            <a:ext cx="4300791" cy="34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677" tIns="18337" rIns="36677" bIns="18337" numCol="1" anchor="b" anchorCtr="0" compatLnSpc="1">
            <a:prstTxWarp prst="textNoShape">
              <a:avLst/>
            </a:prstTxWarp>
          </a:bodyPr>
          <a:lstStyle>
            <a:lvl1pPr defTabSz="365985">
              <a:spcBef>
                <a:spcPct val="0"/>
              </a:spcBef>
              <a:defRPr sz="500">
                <a:solidFill>
                  <a:schemeClr val="tx1"/>
                </a:solidFill>
                <a:latin typeface="Times New Roman" pitchFamily="18" charset="0"/>
              </a:defRPr>
            </a:lvl1pPr>
          </a:lstStyle>
          <a:p>
            <a:pPr>
              <a:defRPr/>
            </a:pPr>
            <a:endParaRPr lang="ja-JP" altLang="en-US"/>
          </a:p>
        </p:txBody>
      </p:sp>
      <p:sp>
        <p:nvSpPr>
          <p:cNvPr id="5125" name="Rectangle 5"/>
          <p:cNvSpPr>
            <a:spLocks noGrp="1" noChangeArrowheads="1"/>
          </p:cNvSpPr>
          <p:nvPr>
            <p:ph type="sldNum" sz="quarter" idx="3"/>
          </p:nvPr>
        </p:nvSpPr>
        <p:spPr bwMode="auto">
          <a:xfrm>
            <a:off x="5627434" y="6456779"/>
            <a:ext cx="4300791" cy="34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677" tIns="18337" rIns="36677" bIns="18337" numCol="1" anchor="b" anchorCtr="0" compatLnSpc="1">
            <a:prstTxWarp prst="textNoShape">
              <a:avLst/>
            </a:prstTxWarp>
          </a:bodyPr>
          <a:lstStyle>
            <a:lvl1pPr algn="r" defTabSz="365985">
              <a:spcBef>
                <a:spcPct val="0"/>
              </a:spcBef>
              <a:defRPr sz="500">
                <a:solidFill>
                  <a:schemeClr val="tx1"/>
                </a:solidFill>
                <a:latin typeface="Times New Roman" pitchFamily="18" charset="0"/>
              </a:defRPr>
            </a:lvl1pPr>
          </a:lstStyle>
          <a:p>
            <a:pPr>
              <a:defRPr/>
            </a:pPr>
            <a:fld id="{53839F9F-9861-49E9-A504-A049693D4C85}" type="slidenum">
              <a:rPr lang="ja-JP" altLang="sv-SE"/>
              <a:pPr>
                <a:defRPr/>
              </a:pPr>
              <a:t>‹#›</a:t>
            </a:fld>
            <a:endParaRPr lang="sv-SE" altLang="ja-JP"/>
          </a:p>
        </p:txBody>
      </p:sp>
    </p:spTree>
    <p:extLst>
      <p:ext uri="{BB962C8B-B14F-4D97-AF65-F5344CB8AC3E}">
        <p14:creationId xmlns:p14="http://schemas.microsoft.com/office/powerpoint/2010/main" val="187261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hdr" sz="quarter"/>
          </p:nvPr>
        </p:nvSpPr>
        <p:spPr bwMode="auto">
          <a:xfrm>
            <a:off x="0" y="1"/>
            <a:ext cx="4300791" cy="34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260" tIns="51130" rIns="102260" bIns="51130" numCol="1" anchor="t" anchorCtr="0" compatLnSpc="1">
            <a:prstTxWarp prst="textNoShape">
              <a:avLst/>
            </a:prstTxWarp>
          </a:bodyPr>
          <a:lstStyle>
            <a:lvl1pPr defTabSz="204510">
              <a:spcBef>
                <a:spcPct val="20000"/>
              </a:spcBef>
              <a:defRPr sz="300">
                <a:latin typeface="Arial" charset="0"/>
              </a:defRPr>
            </a:lvl1pPr>
          </a:lstStyle>
          <a:p>
            <a:pPr>
              <a:defRPr/>
            </a:pPr>
            <a:endParaRPr lang="ja-JP" altLang="en-US"/>
          </a:p>
        </p:txBody>
      </p:sp>
      <p:sp>
        <p:nvSpPr>
          <p:cNvPr id="18435" name="Rectangle 1027"/>
          <p:cNvSpPr>
            <a:spLocks noGrp="1" noChangeArrowheads="1"/>
          </p:cNvSpPr>
          <p:nvPr>
            <p:ph type="dt" idx="1"/>
          </p:nvPr>
        </p:nvSpPr>
        <p:spPr bwMode="auto">
          <a:xfrm>
            <a:off x="5628923" y="1"/>
            <a:ext cx="4300791" cy="34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260" tIns="51130" rIns="102260" bIns="51130" numCol="1" anchor="t" anchorCtr="0" compatLnSpc="1">
            <a:prstTxWarp prst="textNoShape">
              <a:avLst/>
            </a:prstTxWarp>
          </a:bodyPr>
          <a:lstStyle>
            <a:lvl1pPr algn="r" defTabSz="204510">
              <a:spcBef>
                <a:spcPct val="20000"/>
              </a:spcBef>
              <a:defRPr sz="300">
                <a:latin typeface="Arial" charset="0"/>
              </a:defRPr>
            </a:lvl1pPr>
          </a:lstStyle>
          <a:p>
            <a:pPr>
              <a:defRPr/>
            </a:pPr>
            <a:endParaRPr lang="ja-JP" altLang="en-US"/>
          </a:p>
        </p:txBody>
      </p:sp>
      <p:sp>
        <p:nvSpPr>
          <p:cNvPr id="4100" name="Rectangle 1028"/>
          <p:cNvSpPr>
            <a:spLocks noGrp="1" noRot="1" noChangeAspect="1" noChangeArrowheads="1" noTextEdit="1"/>
          </p:cNvSpPr>
          <p:nvPr>
            <p:ph type="sldImg" idx="2"/>
          </p:nvPr>
        </p:nvSpPr>
        <p:spPr bwMode="auto">
          <a:xfrm>
            <a:off x="3995738" y="504825"/>
            <a:ext cx="1919287" cy="2560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1029"/>
          <p:cNvSpPr>
            <a:spLocks noGrp="1" noChangeArrowheads="1"/>
          </p:cNvSpPr>
          <p:nvPr>
            <p:ph type="body" sz="quarter" idx="3"/>
          </p:nvPr>
        </p:nvSpPr>
        <p:spPr bwMode="auto">
          <a:xfrm>
            <a:off x="1326642" y="3226942"/>
            <a:ext cx="7274941" cy="306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260" tIns="51130" rIns="102260" bIns="5113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18438" name="Rectangle 1030"/>
          <p:cNvSpPr>
            <a:spLocks noGrp="1" noChangeArrowheads="1"/>
          </p:cNvSpPr>
          <p:nvPr>
            <p:ph type="ftr" sz="quarter" idx="4"/>
          </p:nvPr>
        </p:nvSpPr>
        <p:spPr bwMode="auto">
          <a:xfrm>
            <a:off x="0" y="6453522"/>
            <a:ext cx="4300791" cy="34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260" tIns="51130" rIns="102260" bIns="51130" numCol="1" anchor="b" anchorCtr="0" compatLnSpc="1">
            <a:prstTxWarp prst="textNoShape">
              <a:avLst/>
            </a:prstTxWarp>
          </a:bodyPr>
          <a:lstStyle>
            <a:lvl1pPr defTabSz="204510">
              <a:spcBef>
                <a:spcPct val="20000"/>
              </a:spcBef>
              <a:defRPr sz="300">
                <a:latin typeface="Arial" charset="0"/>
              </a:defRPr>
            </a:lvl1pPr>
          </a:lstStyle>
          <a:p>
            <a:pPr>
              <a:defRPr/>
            </a:pPr>
            <a:endParaRPr lang="ja-JP" altLang="en-US"/>
          </a:p>
        </p:txBody>
      </p:sp>
      <p:sp>
        <p:nvSpPr>
          <p:cNvPr id="18439" name="Rectangle 1031"/>
          <p:cNvSpPr>
            <a:spLocks noGrp="1" noChangeArrowheads="1"/>
          </p:cNvSpPr>
          <p:nvPr>
            <p:ph type="sldNum" sz="quarter" idx="5"/>
          </p:nvPr>
        </p:nvSpPr>
        <p:spPr bwMode="auto">
          <a:xfrm>
            <a:off x="5628923" y="6453522"/>
            <a:ext cx="4300791" cy="34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260" tIns="51130" rIns="102260" bIns="51130" numCol="1" anchor="b" anchorCtr="0" compatLnSpc="1">
            <a:prstTxWarp prst="textNoShape">
              <a:avLst/>
            </a:prstTxWarp>
          </a:bodyPr>
          <a:lstStyle>
            <a:lvl1pPr algn="r" defTabSz="204510">
              <a:spcBef>
                <a:spcPct val="20000"/>
              </a:spcBef>
              <a:defRPr sz="300">
                <a:latin typeface="Arial" charset="0"/>
              </a:defRPr>
            </a:lvl1pPr>
          </a:lstStyle>
          <a:p>
            <a:pPr>
              <a:defRPr/>
            </a:pPr>
            <a:fld id="{D74C0EAD-2AD3-443E-B743-5F45C4F9CB1C}" type="slidenum">
              <a:rPr lang="ja-JP" altLang="sv-SE"/>
              <a:pPr>
                <a:defRPr/>
              </a:pPr>
              <a:t>‹#›</a:t>
            </a:fld>
            <a:endParaRPr lang="sv-SE" altLang="ja-JP"/>
          </a:p>
        </p:txBody>
      </p:sp>
    </p:spTree>
    <p:extLst>
      <p:ext uri="{BB962C8B-B14F-4D97-AF65-F5344CB8AC3E}">
        <p14:creationId xmlns:p14="http://schemas.microsoft.com/office/powerpoint/2010/main" val="245657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504825"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1009650"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514475"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2020888"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527715" algn="l" defTabSz="1011086" rtl="0" eaLnBrk="1" latinLnBrk="0" hangingPunct="1">
      <a:defRPr sz="1400" kern="1200">
        <a:solidFill>
          <a:schemeClr val="tx1"/>
        </a:solidFill>
        <a:latin typeface="+mn-lt"/>
        <a:ea typeface="+mn-ea"/>
        <a:cs typeface="+mn-cs"/>
      </a:defRPr>
    </a:lvl6pPr>
    <a:lvl7pPr marL="3033258" algn="l" defTabSz="1011086" rtl="0" eaLnBrk="1" latinLnBrk="0" hangingPunct="1">
      <a:defRPr sz="1400" kern="1200">
        <a:solidFill>
          <a:schemeClr val="tx1"/>
        </a:solidFill>
        <a:latin typeface="+mn-lt"/>
        <a:ea typeface="+mn-ea"/>
        <a:cs typeface="+mn-cs"/>
      </a:defRPr>
    </a:lvl7pPr>
    <a:lvl8pPr marL="3538802" algn="l" defTabSz="1011086" rtl="0" eaLnBrk="1" latinLnBrk="0" hangingPunct="1">
      <a:defRPr sz="1400" kern="1200">
        <a:solidFill>
          <a:schemeClr val="tx1"/>
        </a:solidFill>
        <a:latin typeface="+mn-lt"/>
        <a:ea typeface="+mn-ea"/>
        <a:cs typeface="+mn-cs"/>
      </a:defRPr>
    </a:lvl8pPr>
    <a:lvl9pPr marL="4044344" algn="l" defTabSz="101108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204510" eaLnBrk="0" hangingPunct="0">
              <a:defRPr sz="1100">
                <a:solidFill>
                  <a:srgbClr val="000000"/>
                </a:solidFill>
                <a:latin typeface="Arial" charset="0"/>
              </a:defRPr>
            </a:lvl1pPr>
            <a:lvl2pPr marL="172142" indent="-66208" defTabSz="204510" eaLnBrk="0" hangingPunct="0">
              <a:defRPr sz="1100">
                <a:solidFill>
                  <a:srgbClr val="000000"/>
                </a:solidFill>
                <a:latin typeface="Arial" charset="0"/>
              </a:defRPr>
            </a:lvl2pPr>
            <a:lvl3pPr marL="264833" indent="-52967" defTabSz="204510" eaLnBrk="0" hangingPunct="0">
              <a:defRPr sz="1100">
                <a:solidFill>
                  <a:srgbClr val="000000"/>
                </a:solidFill>
                <a:latin typeface="Arial" charset="0"/>
              </a:defRPr>
            </a:lvl3pPr>
            <a:lvl4pPr marL="370766" indent="-52967" defTabSz="204510" eaLnBrk="0" hangingPunct="0">
              <a:defRPr sz="1100">
                <a:solidFill>
                  <a:srgbClr val="000000"/>
                </a:solidFill>
                <a:latin typeface="Arial" charset="0"/>
              </a:defRPr>
            </a:lvl4pPr>
            <a:lvl5pPr marL="476700" indent="-52967" defTabSz="204510" eaLnBrk="0" hangingPunct="0">
              <a:defRPr sz="1100">
                <a:solidFill>
                  <a:srgbClr val="000000"/>
                </a:solidFill>
                <a:latin typeface="Arial" charset="0"/>
              </a:defRPr>
            </a:lvl5pPr>
            <a:lvl6pPr marL="582633" indent="-52967" defTabSz="204510" eaLnBrk="0" fontAlgn="base" hangingPunct="0">
              <a:spcBef>
                <a:spcPct val="50000"/>
              </a:spcBef>
              <a:spcAft>
                <a:spcPct val="0"/>
              </a:spcAft>
              <a:defRPr sz="1100">
                <a:solidFill>
                  <a:srgbClr val="000000"/>
                </a:solidFill>
                <a:latin typeface="Arial" charset="0"/>
              </a:defRPr>
            </a:lvl6pPr>
            <a:lvl7pPr marL="688566" indent="-52967" defTabSz="204510" eaLnBrk="0" fontAlgn="base" hangingPunct="0">
              <a:spcBef>
                <a:spcPct val="50000"/>
              </a:spcBef>
              <a:spcAft>
                <a:spcPct val="0"/>
              </a:spcAft>
              <a:defRPr sz="1100">
                <a:solidFill>
                  <a:srgbClr val="000000"/>
                </a:solidFill>
                <a:latin typeface="Arial" charset="0"/>
              </a:defRPr>
            </a:lvl7pPr>
            <a:lvl8pPr marL="794499" indent="-52967" defTabSz="204510" eaLnBrk="0" fontAlgn="base" hangingPunct="0">
              <a:spcBef>
                <a:spcPct val="50000"/>
              </a:spcBef>
              <a:spcAft>
                <a:spcPct val="0"/>
              </a:spcAft>
              <a:defRPr sz="1100">
                <a:solidFill>
                  <a:srgbClr val="000000"/>
                </a:solidFill>
                <a:latin typeface="Arial" charset="0"/>
              </a:defRPr>
            </a:lvl8pPr>
            <a:lvl9pPr marL="900433" indent="-52967" defTabSz="204510" eaLnBrk="0" fontAlgn="base" hangingPunct="0">
              <a:spcBef>
                <a:spcPct val="50000"/>
              </a:spcBef>
              <a:spcAft>
                <a:spcPct val="0"/>
              </a:spcAft>
              <a:defRPr sz="1100">
                <a:solidFill>
                  <a:srgbClr val="000000"/>
                </a:solidFill>
                <a:latin typeface="Arial" charset="0"/>
              </a:defRPr>
            </a:lvl9pPr>
          </a:lstStyle>
          <a:p>
            <a:pPr eaLnBrk="1" hangingPunct="1"/>
            <a:fld id="{3C021229-85AA-4E20-95AF-7B2FF13F6993}" type="slidenum">
              <a:rPr lang="ja-JP" altLang="sv-SE" sz="300"/>
              <a:pPr eaLnBrk="1" hangingPunct="1"/>
              <a:t>1</a:t>
            </a:fld>
            <a:endParaRPr lang="sv-SE" altLang="ja-JP" sz="3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85358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465" y="13422315"/>
            <a:ext cx="27543125" cy="9259887"/>
          </a:xfrm>
        </p:spPr>
        <p:txBody>
          <a:bodyPr/>
          <a:lstStyle/>
          <a:p>
            <a:r>
              <a:rPr lang="en-US"/>
              <a:t>Click to edit Master title style</a:t>
            </a:r>
          </a:p>
        </p:txBody>
      </p:sp>
      <p:sp>
        <p:nvSpPr>
          <p:cNvPr id="3" name="Subtitle 2"/>
          <p:cNvSpPr>
            <a:spLocks noGrp="1"/>
          </p:cNvSpPr>
          <p:nvPr>
            <p:ph type="subTitle" idx="1"/>
          </p:nvPr>
        </p:nvSpPr>
        <p:spPr>
          <a:xfrm>
            <a:off x="4860926" y="24482426"/>
            <a:ext cx="22682200" cy="11042650"/>
          </a:xfrm>
        </p:spPr>
        <p:txBody>
          <a:bodyPr/>
          <a:lstStyle>
            <a:lvl1pPr marL="0" indent="0" algn="ctr">
              <a:buNone/>
              <a:defRPr/>
            </a:lvl1pPr>
            <a:lvl2pPr marL="505543" indent="0" algn="ctr">
              <a:buNone/>
              <a:defRPr/>
            </a:lvl2pPr>
            <a:lvl3pPr marL="1011086" indent="0" algn="ctr">
              <a:buNone/>
              <a:defRPr/>
            </a:lvl3pPr>
            <a:lvl4pPr marL="1516629" indent="0" algn="ctr">
              <a:buNone/>
              <a:defRPr/>
            </a:lvl4pPr>
            <a:lvl5pPr marL="2022171" indent="0" algn="ctr">
              <a:buNone/>
              <a:defRPr/>
            </a:lvl5pPr>
            <a:lvl6pPr marL="2527715" indent="0" algn="ctr">
              <a:buNone/>
              <a:defRPr/>
            </a:lvl6pPr>
            <a:lvl7pPr marL="3033258" indent="0" algn="ctr">
              <a:buNone/>
              <a:defRPr/>
            </a:lvl7pPr>
            <a:lvl8pPr marL="3538802" indent="0" algn="ctr">
              <a:buNone/>
              <a:defRPr/>
            </a:lvl8pPr>
            <a:lvl9pPr marL="404434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4137A0-5B78-4331-877C-BD1C67EA94D0}" type="slidenum">
              <a:rPr lang="sv-SE"/>
              <a:pPr>
                <a:defRPr/>
              </a:pPr>
              <a:t>‹#›</a:t>
            </a:fld>
            <a:endParaRPr lang="sv-SE"/>
          </a:p>
        </p:txBody>
      </p:sp>
    </p:spTree>
    <p:extLst>
      <p:ext uri="{BB962C8B-B14F-4D97-AF65-F5344CB8AC3E}">
        <p14:creationId xmlns:p14="http://schemas.microsoft.com/office/powerpoint/2010/main" val="284141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8E97B8-A948-405E-9A60-2927CA20F440}" type="slidenum">
              <a:rPr lang="sv-SE"/>
              <a:pPr>
                <a:defRPr/>
              </a:pPr>
              <a:t>‹#›</a:t>
            </a:fld>
            <a:endParaRPr lang="sv-SE"/>
          </a:p>
        </p:txBody>
      </p:sp>
    </p:spTree>
    <p:extLst>
      <p:ext uri="{BB962C8B-B14F-4D97-AF65-F5344CB8AC3E}">
        <p14:creationId xmlns:p14="http://schemas.microsoft.com/office/powerpoint/2010/main" val="340568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088601" y="6337301"/>
            <a:ext cx="6884988" cy="3206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0465" y="6337301"/>
            <a:ext cx="20505737" cy="3206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8519CA-EB50-445D-AD0C-D388462F711A}" type="slidenum">
              <a:rPr lang="sv-SE"/>
              <a:pPr>
                <a:defRPr/>
              </a:pPr>
              <a:t>‹#›</a:t>
            </a:fld>
            <a:endParaRPr lang="sv-SE"/>
          </a:p>
        </p:txBody>
      </p:sp>
    </p:spTree>
    <p:extLst>
      <p:ext uri="{BB962C8B-B14F-4D97-AF65-F5344CB8AC3E}">
        <p14:creationId xmlns:p14="http://schemas.microsoft.com/office/powerpoint/2010/main" val="211251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E6959-9C44-41F3-801D-BD15C335F686}" type="slidenum">
              <a:rPr lang="sv-SE"/>
              <a:pPr>
                <a:defRPr/>
              </a:pPr>
              <a:t>‹#›</a:t>
            </a:fld>
            <a:endParaRPr lang="sv-SE"/>
          </a:p>
        </p:txBody>
      </p:sp>
    </p:spTree>
    <p:extLst>
      <p:ext uri="{BB962C8B-B14F-4D97-AF65-F5344CB8AC3E}">
        <p14:creationId xmlns:p14="http://schemas.microsoft.com/office/powerpoint/2010/main" val="421357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051" y="27763789"/>
            <a:ext cx="27544712" cy="8580437"/>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2559051" y="18311814"/>
            <a:ext cx="27544712" cy="9451975"/>
          </a:xfrm>
        </p:spPr>
        <p:txBody>
          <a:bodyPr anchor="b"/>
          <a:lstStyle>
            <a:lvl1pPr marL="0" indent="0">
              <a:buNone/>
              <a:defRPr sz="2200"/>
            </a:lvl1pPr>
            <a:lvl2pPr marL="505543" indent="0">
              <a:buNone/>
              <a:defRPr sz="1900"/>
            </a:lvl2pPr>
            <a:lvl3pPr marL="1011086" indent="0">
              <a:buNone/>
              <a:defRPr sz="1700"/>
            </a:lvl3pPr>
            <a:lvl4pPr marL="1516629" indent="0">
              <a:buNone/>
              <a:defRPr sz="1600"/>
            </a:lvl4pPr>
            <a:lvl5pPr marL="2022171" indent="0">
              <a:buNone/>
              <a:defRPr sz="1600"/>
            </a:lvl5pPr>
            <a:lvl6pPr marL="2527715" indent="0">
              <a:buNone/>
              <a:defRPr sz="1600"/>
            </a:lvl6pPr>
            <a:lvl7pPr marL="3033258" indent="0">
              <a:buNone/>
              <a:defRPr sz="1600"/>
            </a:lvl7pPr>
            <a:lvl8pPr marL="3538802" indent="0">
              <a:buNone/>
              <a:defRPr sz="1600"/>
            </a:lvl8pPr>
            <a:lvl9pPr marL="4044344"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A1131C-225B-4EE9-85B2-E3694DA1B249}" type="slidenum">
              <a:rPr lang="sv-SE"/>
              <a:pPr>
                <a:defRPr/>
              </a:pPr>
              <a:t>‹#›</a:t>
            </a:fld>
            <a:endParaRPr lang="sv-SE"/>
          </a:p>
        </p:txBody>
      </p:sp>
    </p:spTree>
    <p:extLst>
      <p:ext uri="{BB962C8B-B14F-4D97-AF65-F5344CB8AC3E}">
        <p14:creationId xmlns:p14="http://schemas.microsoft.com/office/powerpoint/2010/main" val="206982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0463" y="12480925"/>
            <a:ext cx="13695362" cy="25923875"/>
          </a:xfrm>
        </p:spPr>
        <p:txBody>
          <a:bodyPr/>
          <a:lstStyle>
            <a:lvl1pPr>
              <a:defRPr sz="31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278227" y="12480925"/>
            <a:ext cx="13695363" cy="25923875"/>
          </a:xfrm>
        </p:spPr>
        <p:txBody>
          <a:bodyPr/>
          <a:lstStyle>
            <a:lvl1pPr>
              <a:defRPr sz="31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26F691-3E3B-42F0-9E75-E95A8016AD86}" type="slidenum">
              <a:rPr lang="sv-SE"/>
              <a:pPr>
                <a:defRPr/>
              </a:pPr>
              <a:t>‹#›</a:t>
            </a:fld>
            <a:endParaRPr lang="sv-SE"/>
          </a:p>
        </p:txBody>
      </p:sp>
    </p:spTree>
    <p:extLst>
      <p:ext uri="{BB962C8B-B14F-4D97-AF65-F5344CB8AC3E}">
        <p14:creationId xmlns:p14="http://schemas.microsoft.com/office/powerpoint/2010/main" val="10542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840" y="1730375"/>
            <a:ext cx="29162375" cy="72009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0840" y="9671052"/>
            <a:ext cx="14316075" cy="4030663"/>
          </a:xfrm>
        </p:spPr>
        <p:txBody>
          <a:bodyPr anchor="b"/>
          <a:lstStyle>
            <a:lvl1pPr marL="0" indent="0">
              <a:buNone/>
              <a:defRPr sz="2600" b="1"/>
            </a:lvl1pPr>
            <a:lvl2pPr marL="505543" indent="0">
              <a:buNone/>
              <a:defRPr sz="2200" b="1"/>
            </a:lvl2pPr>
            <a:lvl3pPr marL="1011086" indent="0">
              <a:buNone/>
              <a:defRPr sz="1900" b="1"/>
            </a:lvl3pPr>
            <a:lvl4pPr marL="1516629" indent="0">
              <a:buNone/>
              <a:defRPr sz="1700" b="1"/>
            </a:lvl4pPr>
            <a:lvl5pPr marL="2022171" indent="0">
              <a:buNone/>
              <a:defRPr sz="1700" b="1"/>
            </a:lvl5pPr>
            <a:lvl6pPr marL="2527715" indent="0">
              <a:buNone/>
              <a:defRPr sz="1700" b="1"/>
            </a:lvl6pPr>
            <a:lvl7pPr marL="3033258" indent="0">
              <a:buNone/>
              <a:defRPr sz="1700" b="1"/>
            </a:lvl7pPr>
            <a:lvl8pPr marL="3538802" indent="0">
              <a:buNone/>
              <a:defRPr sz="1700" b="1"/>
            </a:lvl8pPr>
            <a:lvl9pPr marL="4044344" indent="0">
              <a:buNone/>
              <a:defRPr sz="1700" b="1"/>
            </a:lvl9pPr>
          </a:lstStyle>
          <a:p>
            <a:pPr lvl="0"/>
            <a:r>
              <a:rPr lang="en-US"/>
              <a:t>Click to edit Master text styles</a:t>
            </a:r>
          </a:p>
        </p:txBody>
      </p:sp>
      <p:sp>
        <p:nvSpPr>
          <p:cNvPr id="4" name="Content Placeholder 3"/>
          <p:cNvSpPr>
            <a:spLocks noGrp="1"/>
          </p:cNvSpPr>
          <p:nvPr>
            <p:ph sz="half" idx="2"/>
          </p:nvPr>
        </p:nvSpPr>
        <p:spPr>
          <a:xfrm>
            <a:off x="1620840" y="13701713"/>
            <a:ext cx="14316075" cy="24893587"/>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60790" y="9671052"/>
            <a:ext cx="14322425" cy="4030663"/>
          </a:xfrm>
        </p:spPr>
        <p:txBody>
          <a:bodyPr anchor="b"/>
          <a:lstStyle>
            <a:lvl1pPr marL="0" indent="0">
              <a:buNone/>
              <a:defRPr sz="2600" b="1"/>
            </a:lvl1pPr>
            <a:lvl2pPr marL="505543" indent="0">
              <a:buNone/>
              <a:defRPr sz="2200" b="1"/>
            </a:lvl2pPr>
            <a:lvl3pPr marL="1011086" indent="0">
              <a:buNone/>
              <a:defRPr sz="1900" b="1"/>
            </a:lvl3pPr>
            <a:lvl4pPr marL="1516629" indent="0">
              <a:buNone/>
              <a:defRPr sz="1700" b="1"/>
            </a:lvl4pPr>
            <a:lvl5pPr marL="2022171" indent="0">
              <a:buNone/>
              <a:defRPr sz="1700" b="1"/>
            </a:lvl5pPr>
            <a:lvl6pPr marL="2527715" indent="0">
              <a:buNone/>
              <a:defRPr sz="1700" b="1"/>
            </a:lvl6pPr>
            <a:lvl7pPr marL="3033258" indent="0">
              <a:buNone/>
              <a:defRPr sz="1700" b="1"/>
            </a:lvl7pPr>
            <a:lvl8pPr marL="3538802" indent="0">
              <a:buNone/>
              <a:defRPr sz="1700" b="1"/>
            </a:lvl8pPr>
            <a:lvl9pPr marL="404434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16460790" y="13701713"/>
            <a:ext cx="14322425" cy="24893587"/>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A0D87F-14C2-4677-938C-7679BFD3802A}" type="slidenum">
              <a:rPr lang="sv-SE"/>
              <a:pPr>
                <a:defRPr/>
              </a:pPr>
              <a:t>‹#›</a:t>
            </a:fld>
            <a:endParaRPr lang="sv-SE"/>
          </a:p>
        </p:txBody>
      </p:sp>
    </p:spTree>
    <p:extLst>
      <p:ext uri="{BB962C8B-B14F-4D97-AF65-F5344CB8AC3E}">
        <p14:creationId xmlns:p14="http://schemas.microsoft.com/office/powerpoint/2010/main" val="198378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6B6821-875A-42D5-B9CB-C3C37F718F5C}" type="slidenum">
              <a:rPr lang="sv-SE"/>
              <a:pPr>
                <a:defRPr/>
              </a:pPr>
              <a:t>‹#›</a:t>
            </a:fld>
            <a:endParaRPr lang="sv-SE"/>
          </a:p>
        </p:txBody>
      </p:sp>
    </p:spTree>
    <p:extLst>
      <p:ext uri="{BB962C8B-B14F-4D97-AF65-F5344CB8AC3E}">
        <p14:creationId xmlns:p14="http://schemas.microsoft.com/office/powerpoint/2010/main" val="125719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B69F88-C706-429D-A2AD-ECFD30F321EB}" type="slidenum">
              <a:rPr lang="sv-SE"/>
              <a:pPr>
                <a:defRPr/>
              </a:pPr>
              <a:t>‹#›</a:t>
            </a:fld>
            <a:endParaRPr lang="sv-SE"/>
          </a:p>
        </p:txBody>
      </p:sp>
    </p:spTree>
    <p:extLst>
      <p:ext uri="{BB962C8B-B14F-4D97-AF65-F5344CB8AC3E}">
        <p14:creationId xmlns:p14="http://schemas.microsoft.com/office/powerpoint/2010/main" val="19359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838" y="1720851"/>
            <a:ext cx="10660062" cy="731996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12669839" y="1720850"/>
            <a:ext cx="18113375" cy="36874450"/>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20838" y="9040814"/>
            <a:ext cx="10660062" cy="29554487"/>
          </a:xfrm>
        </p:spPr>
        <p:txBody>
          <a:bodyPr/>
          <a:lstStyle>
            <a:lvl1pPr marL="0" indent="0">
              <a:buNone/>
              <a:defRPr sz="1600"/>
            </a:lvl1pPr>
            <a:lvl2pPr marL="505543" indent="0">
              <a:buNone/>
              <a:defRPr sz="1400"/>
            </a:lvl2pPr>
            <a:lvl3pPr marL="1011086" indent="0">
              <a:buNone/>
              <a:defRPr sz="1100"/>
            </a:lvl3pPr>
            <a:lvl4pPr marL="1516629" indent="0">
              <a:buNone/>
              <a:defRPr sz="1000"/>
            </a:lvl4pPr>
            <a:lvl5pPr marL="2022171" indent="0">
              <a:buNone/>
              <a:defRPr sz="1000"/>
            </a:lvl5pPr>
            <a:lvl6pPr marL="2527715" indent="0">
              <a:buNone/>
              <a:defRPr sz="1000"/>
            </a:lvl6pPr>
            <a:lvl7pPr marL="3033258" indent="0">
              <a:buNone/>
              <a:defRPr sz="1000"/>
            </a:lvl7pPr>
            <a:lvl8pPr marL="3538802" indent="0">
              <a:buNone/>
              <a:defRPr sz="1000"/>
            </a:lvl8pPr>
            <a:lvl9pPr marL="4044344"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0056FC-88FB-45B1-9878-318524307691}" type="slidenum">
              <a:rPr lang="sv-SE"/>
              <a:pPr>
                <a:defRPr/>
              </a:pPr>
              <a:t>‹#›</a:t>
            </a:fld>
            <a:endParaRPr lang="sv-SE"/>
          </a:p>
        </p:txBody>
      </p:sp>
    </p:spTree>
    <p:extLst>
      <p:ext uri="{BB962C8B-B14F-4D97-AF65-F5344CB8AC3E}">
        <p14:creationId xmlns:p14="http://schemas.microsoft.com/office/powerpoint/2010/main" val="393577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588" y="30243463"/>
            <a:ext cx="19442112" cy="3570288"/>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6351588" y="3860800"/>
            <a:ext cx="19442112" cy="25922288"/>
          </a:xfrm>
        </p:spPr>
        <p:txBody>
          <a:bodyPr/>
          <a:lstStyle>
            <a:lvl1pPr marL="0" indent="0">
              <a:buNone/>
              <a:defRPr sz="3500"/>
            </a:lvl1pPr>
            <a:lvl2pPr marL="505543" indent="0">
              <a:buNone/>
              <a:defRPr sz="3100"/>
            </a:lvl2pPr>
            <a:lvl3pPr marL="1011086" indent="0">
              <a:buNone/>
              <a:defRPr sz="2600"/>
            </a:lvl3pPr>
            <a:lvl4pPr marL="1516629" indent="0">
              <a:buNone/>
              <a:defRPr sz="2200"/>
            </a:lvl4pPr>
            <a:lvl5pPr marL="2022171" indent="0">
              <a:buNone/>
              <a:defRPr sz="2200"/>
            </a:lvl5pPr>
            <a:lvl6pPr marL="2527715" indent="0">
              <a:buNone/>
              <a:defRPr sz="2200"/>
            </a:lvl6pPr>
            <a:lvl7pPr marL="3033258" indent="0">
              <a:buNone/>
              <a:defRPr sz="2200"/>
            </a:lvl7pPr>
            <a:lvl8pPr marL="3538802" indent="0">
              <a:buNone/>
              <a:defRPr sz="2200"/>
            </a:lvl8pPr>
            <a:lvl9pPr marL="4044344" indent="0">
              <a:buNone/>
              <a:defRPr sz="2200"/>
            </a:lvl9pPr>
          </a:lstStyle>
          <a:p>
            <a:pPr lvl="0"/>
            <a:endParaRPr lang="en-US" noProof="0"/>
          </a:p>
        </p:txBody>
      </p:sp>
      <p:sp>
        <p:nvSpPr>
          <p:cNvPr id="4" name="Text Placeholder 3"/>
          <p:cNvSpPr>
            <a:spLocks noGrp="1"/>
          </p:cNvSpPr>
          <p:nvPr>
            <p:ph type="body" sz="half" idx="2"/>
          </p:nvPr>
        </p:nvSpPr>
        <p:spPr>
          <a:xfrm>
            <a:off x="6351588" y="33813750"/>
            <a:ext cx="19442112" cy="5070475"/>
          </a:xfrm>
        </p:spPr>
        <p:txBody>
          <a:bodyPr/>
          <a:lstStyle>
            <a:lvl1pPr marL="0" indent="0">
              <a:buNone/>
              <a:defRPr sz="1600"/>
            </a:lvl1pPr>
            <a:lvl2pPr marL="505543" indent="0">
              <a:buNone/>
              <a:defRPr sz="1400"/>
            </a:lvl2pPr>
            <a:lvl3pPr marL="1011086" indent="0">
              <a:buNone/>
              <a:defRPr sz="1100"/>
            </a:lvl3pPr>
            <a:lvl4pPr marL="1516629" indent="0">
              <a:buNone/>
              <a:defRPr sz="1000"/>
            </a:lvl4pPr>
            <a:lvl5pPr marL="2022171" indent="0">
              <a:buNone/>
              <a:defRPr sz="1000"/>
            </a:lvl5pPr>
            <a:lvl6pPr marL="2527715" indent="0">
              <a:buNone/>
              <a:defRPr sz="1000"/>
            </a:lvl6pPr>
            <a:lvl7pPr marL="3033258" indent="0">
              <a:buNone/>
              <a:defRPr sz="1000"/>
            </a:lvl7pPr>
            <a:lvl8pPr marL="3538802" indent="0">
              <a:buNone/>
              <a:defRPr sz="1000"/>
            </a:lvl8pPr>
            <a:lvl9pPr marL="4044344"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7C7CCA-B1DA-4DE9-AD0D-19647BC30326}" type="slidenum">
              <a:rPr lang="sv-SE"/>
              <a:pPr>
                <a:defRPr/>
              </a:pPr>
              <a:t>‹#›</a:t>
            </a:fld>
            <a:endParaRPr lang="sv-SE"/>
          </a:p>
        </p:txBody>
      </p:sp>
    </p:spTree>
    <p:extLst>
      <p:ext uri="{BB962C8B-B14F-4D97-AF65-F5344CB8AC3E}">
        <p14:creationId xmlns:p14="http://schemas.microsoft.com/office/powerpoint/2010/main" val="144469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38400" y="6337300"/>
            <a:ext cx="2743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7561" tIns="238782" rIns="477561" bIns="238782" numCol="1" anchor="ctr" anchorCtr="0" compatLnSpc="1">
            <a:prstTxWarp prst="textNoShape">
              <a:avLst/>
            </a:prstTxWarp>
          </a:bodyPr>
          <a:lstStyle/>
          <a:p>
            <a:pPr lvl="0"/>
            <a:r>
              <a:rPr lang="sv-SE" altLang="ja-JP"/>
              <a:t>Klicka här för att ändra format</a:t>
            </a:r>
          </a:p>
        </p:txBody>
      </p:sp>
      <p:sp>
        <p:nvSpPr>
          <p:cNvPr id="1027" name="Rectangle 3"/>
          <p:cNvSpPr>
            <a:spLocks noGrp="1" noChangeArrowheads="1"/>
          </p:cNvSpPr>
          <p:nvPr>
            <p:ph type="body" idx="1"/>
          </p:nvPr>
        </p:nvSpPr>
        <p:spPr bwMode="auto">
          <a:xfrm>
            <a:off x="2430463" y="12480925"/>
            <a:ext cx="27543125" cy="259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7561" tIns="238782" rIns="477561" bIns="238782" numCol="1" anchor="t" anchorCtr="0" compatLnSpc="1">
            <a:prstTxWarp prst="textNoShape">
              <a:avLst/>
            </a:prstTxWarp>
          </a:bodyPr>
          <a:lstStyle/>
          <a:p>
            <a:pPr lvl="0"/>
            <a:r>
              <a:rPr lang="sv-SE" altLang="ja-JP"/>
              <a:t>Klicka här för att ändra format på bakgrundstexten</a:t>
            </a:r>
          </a:p>
          <a:p>
            <a:pPr lvl="1"/>
            <a:r>
              <a:rPr lang="sv-SE" altLang="ja-JP"/>
              <a:t>Nivå två</a:t>
            </a:r>
          </a:p>
          <a:p>
            <a:pPr lvl="2"/>
            <a:r>
              <a:rPr lang="sv-SE" altLang="ja-JP"/>
              <a:t>Nivå tre</a:t>
            </a:r>
          </a:p>
          <a:p>
            <a:pPr lvl="3"/>
            <a:r>
              <a:rPr lang="sv-SE" altLang="ja-JP"/>
              <a:t>Nivå fyra</a:t>
            </a:r>
          </a:p>
          <a:p>
            <a:pPr lvl="4"/>
            <a:r>
              <a:rPr lang="sv-SE" altLang="ja-JP"/>
              <a:t>Nivå fem</a:t>
            </a:r>
          </a:p>
        </p:txBody>
      </p:sp>
      <p:sp>
        <p:nvSpPr>
          <p:cNvPr id="1028" name="Rectangle 4"/>
          <p:cNvSpPr>
            <a:spLocks noGrp="1" noChangeArrowheads="1"/>
          </p:cNvSpPr>
          <p:nvPr>
            <p:ph type="dt" sz="half" idx="2"/>
          </p:nvPr>
        </p:nvSpPr>
        <p:spPr bwMode="auto">
          <a:xfrm>
            <a:off x="2430463" y="40233600"/>
            <a:ext cx="6750050" cy="2011363"/>
          </a:xfrm>
          <a:prstGeom prst="rect">
            <a:avLst/>
          </a:prstGeom>
          <a:noFill/>
          <a:ln w="9525">
            <a:noFill/>
            <a:miter lim="800000"/>
            <a:headEnd/>
            <a:tailEnd/>
          </a:ln>
          <a:effectLst/>
        </p:spPr>
        <p:txBody>
          <a:bodyPr vert="horz" wrap="square" lIns="477561" tIns="238782" rIns="477561" bIns="238782" numCol="1" anchor="t" anchorCtr="0" compatLnSpc="1">
            <a:prstTxWarp prst="textNoShape">
              <a:avLst/>
            </a:prstTxWarp>
          </a:bodyPr>
          <a:lstStyle>
            <a:lvl1pPr>
              <a:spcBef>
                <a:spcPct val="0"/>
              </a:spcBef>
              <a:defRPr sz="6100">
                <a:solidFill>
                  <a:schemeClr val="tx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11071225" y="40233600"/>
            <a:ext cx="10261600" cy="2011363"/>
          </a:xfrm>
          <a:prstGeom prst="rect">
            <a:avLst/>
          </a:prstGeom>
          <a:noFill/>
          <a:ln w="9525">
            <a:noFill/>
            <a:miter lim="800000"/>
            <a:headEnd/>
            <a:tailEnd/>
          </a:ln>
          <a:effectLst/>
        </p:spPr>
        <p:txBody>
          <a:bodyPr vert="horz" wrap="square" lIns="477561" tIns="238782" rIns="477561" bIns="238782" numCol="1" anchor="t" anchorCtr="0" compatLnSpc="1">
            <a:prstTxWarp prst="textNoShape">
              <a:avLst/>
            </a:prstTxWarp>
          </a:bodyPr>
          <a:lstStyle>
            <a:lvl1pPr algn="ctr">
              <a:spcBef>
                <a:spcPct val="0"/>
              </a:spcBef>
              <a:defRPr sz="6100">
                <a:solidFill>
                  <a:schemeClr val="tx1"/>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23223538" y="40233600"/>
            <a:ext cx="6750050" cy="2011363"/>
          </a:xfrm>
          <a:prstGeom prst="rect">
            <a:avLst/>
          </a:prstGeom>
          <a:noFill/>
          <a:ln w="9525">
            <a:noFill/>
            <a:miter lim="800000"/>
            <a:headEnd/>
            <a:tailEnd/>
          </a:ln>
          <a:effectLst/>
        </p:spPr>
        <p:txBody>
          <a:bodyPr vert="horz" wrap="square" lIns="477561" tIns="238782" rIns="477561" bIns="238782" numCol="1" anchor="t" anchorCtr="0" compatLnSpc="1">
            <a:prstTxWarp prst="textNoShape">
              <a:avLst/>
            </a:prstTxWarp>
          </a:bodyPr>
          <a:lstStyle>
            <a:lvl1pPr algn="r">
              <a:spcBef>
                <a:spcPct val="0"/>
              </a:spcBef>
              <a:defRPr sz="6100">
                <a:solidFill>
                  <a:schemeClr val="tx1"/>
                </a:solidFill>
                <a:latin typeface="Arial" charset="0"/>
              </a:defRPr>
            </a:lvl1pPr>
          </a:lstStyle>
          <a:p>
            <a:pPr>
              <a:defRPr/>
            </a:pPr>
            <a:fld id="{AE45E8B7-C1A1-4D67-9361-32AF25122824}" type="slidenum">
              <a:rPr lang="sv-SE"/>
              <a:pPr>
                <a:defRPr/>
              </a:pPr>
              <a:t>‹#›</a:t>
            </a:fld>
            <a:endParaRPr lang="sv-SE"/>
          </a:p>
        </p:txBody>
      </p:sp>
      <p:pic>
        <p:nvPicPr>
          <p:cNvPr id="1031" name="Picture 9" descr="rödmarg90-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240405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773613" rtl="0" eaLnBrk="0" fontAlgn="base" hangingPunct="0">
        <a:spcBef>
          <a:spcPct val="0"/>
        </a:spcBef>
        <a:spcAft>
          <a:spcPct val="0"/>
        </a:spcAft>
        <a:defRPr sz="13300" b="1">
          <a:solidFill>
            <a:schemeClr val="tx2"/>
          </a:solidFill>
          <a:latin typeface="+mj-lt"/>
          <a:ea typeface="+mj-ea"/>
          <a:cs typeface="+mj-cs"/>
        </a:defRPr>
      </a:lvl1pPr>
      <a:lvl2pPr algn="l" defTabSz="4773613" rtl="0" eaLnBrk="0" fontAlgn="base" hangingPunct="0">
        <a:spcBef>
          <a:spcPct val="0"/>
        </a:spcBef>
        <a:spcAft>
          <a:spcPct val="0"/>
        </a:spcAft>
        <a:defRPr sz="13300" b="1">
          <a:solidFill>
            <a:schemeClr val="tx2"/>
          </a:solidFill>
          <a:latin typeface="Arial" charset="0"/>
        </a:defRPr>
      </a:lvl2pPr>
      <a:lvl3pPr algn="l" defTabSz="4773613" rtl="0" eaLnBrk="0" fontAlgn="base" hangingPunct="0">
        <a:spcBef>
          <a:spcPct val="0"/>
        </a:spcBef>
        <a:spcAft>
          <a:spcPct val="0"/>
        </a:spcAft>
        <a:defRPr sz="13300" b="1">
          <a:solidFill>
            <a:schemeClr val="tx2"/>
          </a:solidFill>
          <a:latin typeface="Arial" charset="0"/>
        </a:defRPr>
      </a:lvl3pPr>
      <a:lvl4pPr algn="l" defTabSz="4773613" rtl="0" eaLnBrk="0" fontAlgn="base" hangingPunct="0">
        <a:spcBef>
          <a:spcPct val="0"/>
        </a:spcBef>
        <a:spcAft>
          <a:spcPct val="0"/>
        </a:spcAft>
        <a:defRPr sz="13300" b="1">
          <a:solidFill>
            <a:schemeClr val="tx2"/>
          </a:solidFill>
          <a:latin typeface="Arial" charset="0"/>
        </a:defRPr>
      </a:lvl4pPr>
      <a:lvl5pPr algn="l" defTabSz="4773613" rtl="0" eaLnBrk="0" fontAlgn="base" hangingPunct="0">
        <a:spcBef>
          <a:spcPct val="0"/>
        </a:spcBef>
        <a:spcAft>
          <a:spcPct val="0"/>
        </a:spcAft>
        <a:defRPr sz="13300" b="1">
          <a:solidFill>
            <a:schemeClr val="tx2"/>
          </a:solidFill>
          <a:latin typeface="Arial" charset="0"/>
        </a:defRPr>
      </a:lvl5pPr>
      <a:lvl6pPr marL="505543" algn="l" defTabSz="4774572" rtl="0" fontAlgn="base">
        <a:spcBef>
          <a:spcPct val="0"/>
        </a:spcBef>
        <a:spcAft>
          <a:spcPct val="0"/>
        </a:spcAft>
        <a:defRPr sz="13300" b="1">
          <a:solidFill>
            <a:schemeClr val="tx2"/>
          </a:solidFill>
          <a:latin typeface="Arial" charset="0"/>
        </a:defRPr>
      </a:lvl6pPr>
      <a:lvl7pPr marL="1011086" algn="l" defTabSz="4774572" rtl="0" fontAlgn="base">
        <a:spcBef>
          <a:spcPct val="0"/>
        </a:spcBef>
        <a:spcAft>
          <a:spcPct val="0"/>
        </a:spcAft>
        <a:defRPr sz="13300" b="1">
          <a:solidFill>
            <a:schemeClr val="tx2"/>
          </a:solidFill>
          <a:latin typeface="Arial" charset="0"/>
        </a:defRPr>
      </a:lvl7pPr>
      <a:lvl8pPr marL="1516629" algn="l" defTabSz="4774572" rtl="0" fontAlgn="base">
        <a:spcBef>
          <a:spcPct val="0"/>
        </a:spcBef>
        <a:spcAft>
          <a:spcPct val="0"/>
        </a:spcAft>
        <a:defRPr sz="13300" b="1">
          <a:solidFill>
            <a:schemeClr val="tx2"/>
          </a:solidFill>
          <a:latin typeface="Arial" charset="0"/>
        </a:defRPr>
      </a:lvl8pPr>
      <a:lvl9pPr marL="2022171" algn="l" defTabSz="4774572" rtl="0" fontAlgn="base">
        <a:spcBef>
          <a:spcPct val="0"/>
        </a:spcBef>
        <a:spcAft>
          <a:spcPct val="0"/>
        </a:spcAft>
        <a:defRPr sz="13300" b="1">
          <a:solidFill>
            <a:schemeClr val="tx2"/>
          </a:solidFill>
          <a:latin typeface="Arial" charset="0"/>
        </a:defRPr>
      </a:lvl9pPr>
    </p:titleStyle>
    <p:bodyStyle>
      <a:lvl1pPr marL="1789113" indent="-1789113" algn="l" defTabSz="4773613" rtl="0" eaLnBrk="0" fontAlgn="base" hangingPunct="0">
        <a:spcBef>
          <a:spcPct val="20000"/>
        </a:spcBef>
        <a:spcAft>
          <a:spcPct val="0"/>
        </a:spcAft>
        <a:buChar char="•"/>
        <a:defRPr sz="16800">
          <a:solidFill>
            <a:schemeClr val="tx1"/>
          </a:solidFill>
          <a:latin typeface="+mn-lt"/>
          <a:ea typeface="+mn-ea"/>
          <a:cs typeface="+mn-cs"/>
        </a:defRPr>
      </a:lvl1pPr>
      <a:lvl2pPr marL="3878263" indent="-1489075" algn="l" defTabSz="4773613" rtl="0" eaLnBrk="0" fontAlgn="base" hangingPunct="0">
        <a:spcBef>
          <a:spcPct val="20000"/>
        </a:spcBef>
        <a:spcAft>
          <a:spcPct val="0"/>
        </a:spcAft>
        <a:buChar char="–"/>
        <a:defRPr sz="14600">
          <a:solidFill>
            <a:schemeClr val="tx1"/>
          </a:solidFill>
          <a:latin typeface="+mn-lt"/>
        </a:defRPr>
      </a:lvl2pPr>
      <a:lvl3pPr marL="5964238" indent="-1190625" algn="l" defTabSz="4773613" rtl="0" eaLnBrk="0" fontAlgn="base" hangingPunct="0">
        <a:spcBef>
          <a:spcPct val="20000"/>
        </a:spcBef>
        <a:spcAft>
          <a:spcPct val="0"/>
        </a:spcAft>
        <a:buChar char="•"/>
        <a:defRPr sz="12600">
          <a:solidFill>
            <a:schemeClr val="tx1"/>
          </a:solidFill>
          <a:latin typeface="+mn-lt"/>
        </a:defRPr>
      </a:lvl3pPr>
      <a:lvl4pPr marL="8359775" indent="-1196975" algn="l" defTabSz="4773613" rtl="0" eaLnBrk="0" fontAlgn="base" hangingPunct="0">
        <a:spcBef>
          <a:spcPct val="20000"/>
        </a:spcBef>
        <a:spcAft>
          <a:spcPct val="0"/>
        </a:spcAft>
        <a:buChar char="–"/>
        <a:defRPr sz="10500">
          <a:solidFill>
            <a:schemeClr val="tx1"/>
          </a:solidFill>
          <a:latin typeface="+mn-lt"/>
        </a:defRPr>
      </a:lvl4pPr>
      <a:lvl5pPr marL="10745788" indent="-1193800" algn="l" defTabSz="4773613" rtl="0" eaLnBrk="0" fontAlgn="base" hangingPunct="0">
        <a:spcBef>
          <a:spcPct val="20000"/>
        </a:spcBef>
        <a:spcAft>
          <a:spcPct val="0"/>
        </a:spcAft>
        <a:buChar char="»"/>
        <a:defRPr sz="10500">
          <a:solidFill>
            <a:schemeClr val="tx1"/>
          </a:solidFill>
          <a:latin typeface="+mn-lt"/>
        </a:defRPr>
      </a:lvl5pPr>
      <a:lvl6pPr marL="11253598" indent="-1195399" algn="l" defTabSz="4774572" rtl="0" fontAlgn="base">
        <a:spcBef>
          <a:spcPct val="20000"/>
        </a:spcBef>
        <a:spcAft>
          <a:spcPct val="0"/>
        </a:spcAft>
        <a:buChar char="»"/>
        <a:defRPr sz="10500">
          <a:solidFill>
            <a:schemeClr val="tx1"/>
          </a:solidFill>
          <a:latin typeface="+mn-lt"/>
        </a:defRPr>
      </a:lvl6pPr>
      <a:lvl7pPr marL="11759141" indent="-1195399" algn="l" defTabSz="4774572" rtl="0" fontAlgn="base">
        <a:spcBef>
          <a:spcPct val="20000"/>
        </a:spcBef>
        <a:spcAft>
          <a:spcPct val="0"/>
        </a:spcAft>
        <a:buChar char="»"/>
        <a:defRPr sz="10500">
          <a:solidFill>
            <a:schemeClr val="tx1"/>
          </a:solidFill>
          <a:latin typeface="+mn-lt"/>
        </a:defRPr>
      </a:lvl7pPr>
      <a:lvl8pPr marL="12264684" indent="-1195399" algn="l" defTabSz="4774572" rtl="0" fontAlgn="base">
        <a:spcBef>
          <a:spcPct val="20000"/>
        </a:spcBef>
        <a:spcAft>
          <a:spcPct val="0"/>
        </a:spcAft>
        <a:buChar char="»"/>
        <a:defRPr sz="10500">
          <a:solidFill>
            <a:schemeClr val="tx1"/>
          </a:solidFill>
          <a:latin typeface="+mn-lt"/>
        </a:defRPr>
      </a:lvl8pPr>
      <a:lvl9pPr marL="12770228" indent="-1195399" algn="l" defTabSz="4774572" rtl="0" fontAlgn="base">
        <a:spcBef>
          <a:spcPct val="20000"/>
        </a:spcBef>
        <a:spcAft>
          <a:spcPct val="0"/>
        </a:spcAft>
        <a:buChar char="»"/>
        <a:defRPr sz="10500">
          <a:solidFill>
            <a:schemeClr val="tx1"/>
          </a:solidFill>
          <a:latin typeface="+mn-lt"/>
        </a:defRPr>
      </a:lvl9pPr>
    </p:bodyStyle>
    <p:otherStyle>
      <a:defPPr>
        <a:defRPr lang="en-US"/>
      </a:defPPr>
      <a:lvl1pPr marL="0" algn="l" defTabSz="1011086" rtl="0" eaLnBrk="1" latinLnBrk="0" hangingPunct="1">
        <a:defRPr sz="1900" kern="1200">
          <a:solidFill>
            <a:schemeClr val="tx1"/>
          </a:solidFill>
          <a:latin typeface="+mn-lt"/>
          <a:ea typeface="+mn-ea"/>
          <a:cs typeface="+mn-cs"/>
        </a:defRPr>
      </a:lvl1pPr>
      <a:lvl2pPr marL="505543" algn="l" defTabSz="1011086" rtl="0" eaLnBrk="1" latinLnBrk="0" hangingPunct="1">
        <a:defRPr sz="1900" kern="1200">
          <a:solidFill>
            <a:schemeClr val="tx1"/>
          </a:solidFill>
          <a:latin typeface="+mn-lt"/>
          <a:ea typeface="+mn-ea"/>
          <a:cs typeface="+mn-cs"/>
        </a:defRPr>
      </a:lvl2pPr>
      <a:lvl3pPr marL="1011086" algn="l" defTabSz="1011086" rtl="0" eaLnBrk="1" latinLnBrk="0" hangingPunct="1">
        <a:defRPr sz="1900" kern="1200">
          <a:solidFill>
            <a:schemeClr val="tx1"/>
          </a:solidFill>
          <a:latin typeface="+mn-lt"/>
          <a:ea typeface="+mn-ea"/>
          <a:cs typeface="+mn-cs"/>
        </a:defRPr>
      </a:lvl3pPr>
      <a:lvl4pPr marL="1516629" algn="l" defTabSz="1011086" rtl="0" eaLnBrk="1" latinLnBrk="0" hangingPunct="1">
        <a:defRPr sz="1900" kern="1200">
          <a:solidFill>
            <a:schemeClr val="tx1"/>
          </a:solidFill>
          <a:latin typeface="+mn-lt"/>
          <a:ea typeface="+mn-ea"/>
          <a:cs typeface="+mn-cs"/>
        </a:defRPr>
      </a:lvl4pPr>
      <a:lvl5pPr marL="2022171" algn="l" defTabSz="1011086" rtl="0" eaLnBrk="1" latinLnBrk="0" hangingPunct="1">
        <a:defRPr sz="1900" kern="1200">
          <a:solidFill>
            <a:schemeClr val="tx1"/>
          </a:solidFill>
          <a:latin typeface="+mn-lt"/>
          <a:ea typeface="+mn-ea"/>
          <a:cs typeface="+mn-cs"/>
        </a:defRPr>
      </a:lvl5pPr>
      <a:lvl6pPr marL="2527715" algn="l" defTabSz="1011086" rtl="0" eaLnBrk="1" latinLnBrk="0" hangingPunct="1">
        <a:defRPr sz="1900" kern="1200">
          <a:solidFill>
            <a:schemeClr val="tx1"/>
          </a:solidFill>
          <a:latin typeface="+mn-lt"/>
          <a:ea typeface="+mn-ea"/>
          <a:cs typeface="+mn-cs"/>
        </a:defRPr>
      </a:lvl6pPr>
      <a:lvl7pPr marL="3033258" algn="l" defTabSz="1011086" rtl="0" eaLnBrk="1" latinLnBrk="0" hangingPunct="1">
        <a:defRPr sz="1900" kern="1200">
          <a:solidFill>
            <a:schemeClr val="tx1"/>
          </a:solidFill>
          <a:latin typeface="+mn-lt"/>
          <a:ea typeface="+mn-ea"/>
          <a:cs typeface="+mn-cs"/>
        </a:defRPr>
      </a:lvl7pPr>
      <a:lvl8pPr marL="3538802" algn="l" defTabSz="1011086" rtl="0" eaLnBrk="1" latinLnBrk="0" hangingPunct="1">
        <a:defRPr sz="1900" kern="1200">
          <a:solidFill>
            <a:schemeClr val="tx1"/>
          </a:solidFill>
          <a:latin typeface="+mn-lt"/>
          <a:ea typeface="+mn-ea"/>
          <a:cs typeface="+mn-cs"/>
        </a:defRPr>
      </a:lvl8pPr>
      <a:lvl9pPr marL="4044344" algn="l" defTabSz="101108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4.jpe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25"/>
          <p:cNvSpPr txBox="1">
            <a:spLocks noChangeArrowheads="1"/>
          </p:cNvSpPr>
          <p:nvPr/>
        </p:nvSpPr>
        <p:spPr bwMode="auto">
          <a:xfrm>
            <a:off x="16761244" y="6738927"/>
            <a:ext cx="14835373" cy="10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marL="457200" indent="-457200">
              <a:buFont typeface="Arial" panose="020B0604020202020204" pitchFamily="34" charset="0"/>
              <a:buChar char="•"/>
            </a:pPr>
            <a:r>
              <a:rPr lang="en-US" sz="2900" dirty="0"/>
              <a:t>Using the complete time course of ALC, </a:t>
            </a:r>
            <a:r>
              <a:rPr lang="en-US" sz="2900" dirty="0" err="1"/>
              <a:t>BoD</a:t>
            </a:r>
            <a:r>
              <a:rPr lang="en-US" sz="2900" dirty="0"/>
              <a:t> and all 8 items constituting EDSS, the link between ALC-</a:t>
            </a:r>
            <a:r>
              <a:rPr lang="en-US" sz="2900" dirty="0" err="1"/>
              <a:t>BoD</a:t>
            </a:r>
            <a:r>
              <a:rPr lang="en-US" sz="2900" dirty="0"/>
              <a:t>-EDSS items was successfully established (Fig.2, Table 1).</a:t>
            </a:r>
          </a:p>
        </p:txBody>
      </p:sp>
      <p:sp>
        <p:nvSpPr>
          <p:cNvPr id="2056" name="Rectangle 2"/>
          <p:cNvSpPr>
            <a:spLocks noChangeArrowheads="1"/>
          </p:cNvSpPr>
          <p:nvPr/>
        </p:nvSpPr>
        <p:spPr bwMode="auto">
          <a:xfrm>
            <a:off x="4609348" y="23761"/>
            <a:ext cx="26794653"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5127" tIns="127564" rIns="255127" bIns="127564" anchor="ctr"/>
          <a:lstStyle/>
          <a:p>
            <a:pPr algn="ctr" defTabSz="2549525">
              <a:spcBef>
                <a:spcPct val="0"/>
              </a:spcBef>
              <a:spcAft>
                <a:spcPts val="1200"/>
              </a:spcAft>
            </a:pPr>
            <a:r>
              <a:rPr lang="en-US" sz="6000" b="1" dirty="0">
                <a:solidFill>
                  <a:schemeClr val="bg1"/>
                </a:solidFill>
              </a:rPr>
              <a:t>A longitudinal model linking absolute lymphocyte count (ALC) and volume of T2 lesions to expanded disability status scale (EDSS) in patients with relapsing-remitting multiple sclerosis (RRMS)</a:t>
            </a:r>
          </a:p>
          <a:p>
            <a:pPr algn="ctr" defTabSz="2549525">
              <a:spcBef>
                <a:spcPts val="2400"/>
              </a:spcBef>
              <a:spcAft>
                <a:spcPts val="1200"/>
              </a:spcAft>
            </a:pPr>
            <a:r>
              <a:rPr lang="en-US" sz="3600" b="1" dirty="0">
                <a:solidFill>
                  <a:schemeClr val="bg1"/>
                </a:solidFill>
              </a:rPr>
              <a:t>Ana M. Novakovic</a:t>
            </a:r>
            <a:r>
              <a:rPr lang="en-US" sz="3600" b="1" baseline="30000" dirty="0">
                <a:solidFill>
                  <a:schemeClr val="bg1"/>
                </a:solidFill>
              </a:rPr>
              <a:t>1,2</a:t>
            </a:r>
            <a:r>
              <a:rPr lang="en-US" sz="3600" b="1" dirty="0">
                <a:solidFill>
                  <a:schemeClr val="bg1"/>
                </a:solidFill>
              </a:rPr>
              <a:t>, Sebastian Ueckert</a:t>
            </a:r>
            <a:r>
              <a:rPr lang="en-US" sz="3600" b="1" baseline="30000" dirty="0">
                <a:solidFill>
                  <a:schemeClr val="bg1"/>
                </a:solidFill>
              </a:rPr>
              <a:t>1</a:t>
            </a:r>
            <a:r>
              <a:rPr lang="en-US" sz="3600" b="1" dirty="0">
                <a:solidFill>
                  <a:schemeClr val="bg1"/>
                </a:solidFill>
              </a:rPr>
              <a:t>, Alain Munafo</a:t>
            </a:r>
            <a:r>
              <a:rPr lang="en-US" sz="3600" b="1" baseline="30000" dirty="0">
                <a:solidFill>
                  <a:schemeClr val="bg1"/>
                </a:solidFill>
              </a:rPr>
              <a:t>3</a:t>
            </a:r>
            <a:r>
              <a:rPr lang="en-US" sz="3600" b="1" dirty="0">
                <a:solidFill>
                  <a:schemeClr val="bg1"/>
                </a:solidFill>
              </a:rPr>
              <a:t>, Mats O. Karlsson</a:t>
            </a:r>
            <a:r>
              <a:rPr lang="en-US" sz="3600" b="1" baseline="30000" dirty="0">
                <a:solidFill>
                  <a:schemeClr val="bg1"/>
                </a:solidFill>
              </a:rPr>
              <a:t>1</a:t>
            </a:r>
            <a:r>
              <a:rPr lang="en-US" sz="3600" b="1" dirty="0">
                <a:solidFill>
                  <a:schemeClr val="bg1"/>
                </a:solidFill>
              </a:rPr>
              <a:t> </a:t>
            </a:r>
          </a:p>
        </p:txBody>
      </p:sp>
      <p:sp>
        <p:nvSpPr>
          <p:cNvPr id="2" name="Text Box 3"/>
          <p:cNvSpPr txBox="1">
            <a:spLocks noChangeArrowheads="1"/>
          </p:cNvSpPr>
          <p:nvPr/>
        </p:nvSpPr>
        <p:spPr bwMode="auto">
          <a:xfrm>
            <a:off x="720725" y="6756651"/>
            <a:ext cx="14903450" cy="2680322"/>
          </a:xfrm>
          <a:prstGeom prst="rect">
            <a:avLst/>
          </a:prstGeom>
          <a:solidFill>
            <a:schemeClr val="bg2">
              <a:lumMod val="20000"/>
              <a:lumOff val="80000"/>
            </a:schemeClr>
          </a:solidFill>
          <a:ln>
            <a:noFill/>
          </a:ln>
        </p:spPr>
        <p:txBody>
          <a:bodyPr lIns="252000" tIns="108000" rIns="252000" bIns="108000">
            <a:spAutoFit/>
          </a:bodyPr>
          <a:lstStyle>
            <a:lvl1pPr defTabSz="4065588" eaLnBrk="0" hangingPunct="0">
              <a:tabLst>
                <a:tab pos="1116013" algn="l"/>
              </a:tabLst>
              <a:defRPr sz="4200">
                <a:solidFill>
                  <a:srgbClr val="000000"/>
                </a:solidFill>
                <a:latin typeface="Arial" charset="0"/>
              </a:defRPr>
            </a:lvl1pPr>
            <a:lvl2pPr marL="742950" indent="-285750" defTabSz="4065588" eaLnBrk="0" hangingPunct="0">
              <a:tabLst>
                <a:tab pos="1116013" algn="l"/>
              </a:tabLst>
              <a:defRPr sz="4200">
                <a:solidFill>
                  <a:srgbClr val="000000"/>
                </a:solidFill>
                <a:latin typeface="Arial" charset="0"/>
              </a:defRPr>
            </a:lvl2pPr>
            <a:lvl3pPr marL="1143000" indent="-228600" defTabSz="4065588" eaLnBrk="0" hangingPunct="0">
              <a:tabLst>
                <a:tab pos="1116013" algn="l"/>
              </a:tabLst>
              <a:defRPr sz="4200">
                <a:solidFill>
                  <a:srgbClr val="000000"/>
                </a:solidFill>
                <a:latin typeface="Arial" charset="0"/>
              </a:defRPr>
            </a:lvl3pPr>
            <a:lvl4pPr marL="1600200" indent="-228600" defTabSz="4065588" eaLnBrk="0" hangingPunct="0">
              <a:tabLst>
                <a:tab pos="1116013" algn="l"/>
              </a:tabLst>
              <a:defRPr sz="4200">
                <a:solidFill>
                  <a:srgbClr val="000000"/>
                </a:solidFill>
                <a:latin typeface="Arial" charset="0"/>
              </a:defRPr>
            </a:lvl4pPr>
            <a:lvl5pPr marL="2057400" indent="-228600" defTabSz="4065588" eaLnBrk="0" hangingPunct="0">
              <a:tabLst>
                <a:tab pos="1116013" algn="l"/>
              </a:tabLst>
              <a:defRPr sz="4200">
                <a:solidFill>
                  <a:srgbClr val="000000"/>
                </a:solidFill>
                <a:latin typeface="Arial" charset="0"/>
              </a:defRPr>
            </a:lvl5pPr>
            <a:lvl6pPr marL="2514600" indent="-228600" defTabSz="4065588" eaLnBrk="0" fontAlgn="base" hangingPunct="0">
              <a:spcBef>
                <a:spcPct val="50000"/>
              </a:spcBef>
              <a:spcAft>
                <a:spcPct val="0"/>
              </a:spcAft>
              <a:tabLst>
                <a:tab pos="1116013" algn="l"/>
              </a:tabLst>
              <a:defRPr sz="4200">
                <a:solidFill>
                  <a:srgbClr val="000000"/>
                </a:solidFill>
                <a:latin typeface="Arial" charset="0"/>
              </a:defRPr>
            </a:lvl6pPr>
            <a:lvl7pPr marL="2971800" indent="-228600" defTabSz="4065588" eaLnBrk="0" fontAlgn="base" hangingPunct="0">
              <a:spcBef>
                <a:spcPct val="50000"/>
              </a:spcBef>
              <a:spcAft>
                <a:spcPct val="0"/>
              </a:spcAft>
              <a:tabLst>
                <a:tab pos="1116013" algn="l"/>
              </a:tabLst>
              <a:defRPr sz="4200">
                <a:solidFill>
                  <a:srgbClr val="000000"/>
                </a:solidFill>
                <a:latin typeface="Arial" charset="0"/>
              </a:defRPr>
            </a:lvl7pPr>
            <a:lvl8pPr marL="3429000" indent="-228600" defTabSz="4065588" eaLnBrk="0" fontAlgn="base" hangingPunct="0">
              <a:spcBef>
                <a:spcPct val="50000"/>
              </a:spcBef>
              <a:spcAft>
                <a:spcPct val="0"/>
              </a:spcAft>
              <a:tabLst>
                <a:tab pos="1116013" algn="l"/>
              </a:tabLst>
              <a:defRPr sz="4200">
                <a:solidFill>
                  <a:srgbClr val="000000"/>
                </a:solidFill>
                <a:latin typeface="Arial" charset="0"/>
              </a:defRPr>
            </a:lvl8pPr>
            <a:lvl9pPr marL="3886200" indent="-228600" defTabSz="4065588" eaLnBrk="0" fontAlgn="base" hangingPunct="0">
              <a:spcBef>
                <a:spcPct val="50000"/>
              </a:spcBef>
              <a:spcAft>
                <a:spcPct val="0"/>
              </a:spcAft>
              <a:tabLst>
                <a:tab pos="1116013" algn="l"/>
              </a:tabLst>
              <a:defRPr sz="4200">
                <a:solidFill>
                  <a:srgbClr val="000000"/>
                </a:solidFill>
                <a:latin typeface="Arial" charset="0"/>
              </a:defRPr>
            </a:lvl9pPr>
          </a:lstStyle>
          <a:p>
            <a:r>
              <a:rPr lang="en-US" sz="3200" dirty="0"/>
              <a:t>To establish the relationship between three clinical markers for RRMS: ALC, a marker of the pharmacological effect of cladribine tablets; total volume of T2 lesions, an MRI (Magnetic Resonance Imaging) readout representing the burden of disease (</a:t>
            </a:r>
            <a:r>
              <a:rPr lang="en-US" sz="3200" dirty="0" err="1"/>
              <a:t>BoD</a:t>
            </a:r>
            <a:r>
              <a:rPr lang="en-US" sz="3200" dirty="0"/>
              <a:t>) and EDSS, a long-term marker of disease progression, using Item Response Theory (IRT) methodology.</a:t>
            </a:r>
            <a:endParaRPr lang="en-US" sz="2000" dirty="0"/>
          </a:p>
        </p:txBody>
      </p:sp>
      <p:sp>
        <p:nvSpPr>
          <p:cNvPr id="2058" name="Text Box 5"/>
          <p:cNvSpPr txBox="1">
            <a:spLocks noChangeArrowheads="1"/>
          </p:cNvSpPr>
          <p:nvPr/>
        </p:nvSpPr>
        <p:spPr bwMode="auto">
          <a:xfrm>
            <a:off x="706438" y="5435600"/>
            <a:ext cx="14919325" cy="11414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05543" tIns="252771" rIns="505543" bIns="252771" anchor="ctr">
            <a:spAutoFit/>
          </a:bodyPr>
          <a:lstStyle>
            <a:lvl1pPr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eaLnBrk="1" hangingPunct="1"/>
            <a:r>
              <a:rPr lang="en-US" sz="4100" b="1" dirty="0"/>
              <a:t>Objectives</a:t>
            </a:r>
          </a:p>
        </p:txBody>
      </p:sp>
      <p:sp>
        <p:nvSpPr>
          <p:cNvPr id="2059" name="Text Box 7"/>
          <p:cNvSpPr txBox="1">
            <a:spLocks noChangeArrowheads="1"/>
          </p:cNvSpPr>
          <p:nvPr/>
        </p:nvSpPr>
        <p:spPr bwMode="auto">
          <a:xfrm>
            <a:off x="706438" y="15256837"/>
            <a:ext cx="14919325" cy="114141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05543" tIns="252771" rIns="505543" bIns="252771" anchor="ctr">
            <a:spAutoFit/>
          </a:bodyPr>
          <a:lstStyle>
            <a:lvl1pPr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eaLnBrk="1" hangingPunct="1"/>
            <a:r>
              <a:rPr lang="en-US" sz="4100" b="1"/>
              <a:t>Methods</a:t>
            </a:r>
          </a:p>
        </p:txBody>
      </p:sp>
      <p:sp>
        <p:nvSpPr>
          <p:cNvPr id="2061" name="Text Box 5"/>
          <p:cNvSpPr txBox="1">
            <a:spLocks noChangeArrowheads="1"/>
          </p:cNvSpPr>
          <p:nvPr/>
        </p:nvSpPr>
        <p:spPr bwMode="auto">
          <a:xfrm>
            <a:off x="16776701" y="32515417"/>
            <a:ext cx="14874874" cy="11414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05543" tIns="252771" rIns="505543" bIns="252771" anchor="ctr">
            <a:spAutoFit/>
          </a:bodyPr>
          <a:lstStyle>
            <a:lvl1pPr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eaLnBrk="1" hangingPunct="1"/>
            <a:r>
              <a:rPr lang="en-US" sz="4100" b="1" dirty="0"/>
              <a:t>Conclusions</a:t>
            </a:r>
          </a:p>
        </p:txBody>
      </p:sp>
      <p:sp>
        <p:nvSpPr>
          <p:cNvPr id="2062" name="Text Box 5"/>
          <p:cNvSpPr txBox="1">
            <a:spLocks noChangeArrowheads="1"/>
          </p:cNvSpPr>
          <p:nvPr/>
        </p:nvSpPr>
        <p:spPr bwMode="auto">
          <a:xfrm>
            <a:off x="706438" y="9604341"/>
            <a:ext cx="14919325" cy="11414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05543" tIns="252771" rIns="505543" bIns="252771" anchor="ctr">
            <a:spAutoFit/>
          </a:bodyPr>
          <a:lstStyle>
            <a:lvl1pPr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eaLnBrk="1" hangingPunct="1"/>
            <a:r>
              <a:rPr lang="en-US" sz="4100" b="1" dirty="0"/>
              <a:t>Background</a:t>
            </a:r>
          </a:p>
        </p:txBody>
      </p:sp>
      <p:sp>
        <p:nvSpPr>
          <p:cNvPr id="2068" name="Text Box 7"/>
          <p:cNvSpPr txBox="1">
            <a:spLocks noChangeArrowheads="1"/>
          </p:cNvSpPr>
          <p:nvPr/>
        </p:nvSpPr>
        <p:spPr bwMode="auto">
          <a:xfrm>
            <a:off x="16748125" y="5459670"/>
            <a:ext cx="14935200" cy="11414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05543" tIns="252771" rIns="505543" bIns="252771" anchor="ctr">
            <a:spAutoFit/>
          </a:bodyPr>
          <a:lstStyle>
            <a:lvl1pPr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eaLnBrk="1" hangingPunct="1"/>
            <a:r>
              <a:rPr lang="en-US" sz="4100" b="1"/>
              <a:t>Results</a:t>
            </a:r>
          </a:p>
        </p:txBody>
      </p:sp>
      <p:sp>
        <p:nvSpPr>
          <p:cNvPr id="2073" name="Text Box 25"/>
          <p:cNvSpPr txBox="1">
            <a:spLocks noChangeArrowheads="1"/>
          </p:cNvSpPr>
          <p:nvPr/>
        </p:nvSpPr>
        <p:spPr bwMode="auto">
          <a:xfrm>
            <a:off x="719138" y="10882983"/>
            <a:ext cx="14903450" cy="435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algn="just" eaLnBrk="1" hangingPunct="1">
              <a:spcBef>
                <a:spcPts val="600"/>
              </a:spcBef>
              <a:buFont typeface="Arial" charset="0"/>
              <a:buChar char="•"/>
            </a:pPr>
            <a:r>
              <a:rPr lang="en-US" sz="2900" dirty="0"/>
              <a:t>Treatment of patients with MS and development of new therapies have been challenging due to the complexity of the disease, its slow progression, and the limited sensitivity of available clinical assessment outcomes. </a:t>
            </a:r>
          </a:p>
          <a:p>
            <a:pPr algn="just" eaLnBrk="1" hangingPunct="1">
              <a:spcBef>
                <a:spcPts val="600"/>
              </a:spcBef>
              <a:buFont typeface="Arial" charset="0"/>
              <a:buChar char="•"/>
            </a:pPr>
            <a:r>
              <a:rPr lang="en-US" sz="2900" dirty="0"/>
              <a:t>The utility and pressing need for biomarkers in MS has been extensively demonstrated, but so far no single endpoint/biomarker has fulfilled all the requirements [1]. </a:t>
            </a:r>
          </a:p>
          <a:p>
            <a:pPr algn="just" eaLnBrk="1" hangingPunct="1">
              <a:spcBef>
                <a:spcPts val="600"/>
              </a:spcBef>
              <a:buFont typeface="Arial" charset="0"/>
              <a:buChar char="•"/>
            </a:pPr>
            <a:r>
              <a:rPr lang="en-US" sz="2900" dirty="0"/>
              <a:t>IRT approaches have demonstrated numerous advantages in analyzing composite score outcomes [2].</a:t>
            </a:r>
          </a:p>
          <a:p>
            <a:pPr algn="just" eaLnBrk="1" hangingPunct="1">
              <a:spcBef>
                <a:spcPts val="600"/>
              </a:spcBef>
              <a:buFont typeface="Arial" charset="0"/>
              <a:buChar char="•"/>
            </a:pPr>
            <a:r>
              <a:rPr lang="en-US" sz="2900" dirty="0"/>
              <a:t>EDSS is a 20 point scale (0=normal neurological exam and 10=death due to MS), based on the neurological assessment of </a:t>
            </a:r>
            <a:r>
              <a:rPr lang="sv-SE" sz="2900" dirty="0"/>
              <a:t>7 </a:t>
            </a:r>
            <a:r>
              <a:rPr lang="sv-SE" sz="2900" dirty="0" err="1"/>
              <a:t>functional</a:t>
            </a:r>
            <a:r>
              <a:rPr lang="sv-SE" sz="2900" dirty="0"/>
              <a:t> systems and </a:t>
            </a:r>
            <a:r>
              <a:rPr lang="sv-SE" sz="2900" dirty="0" err="1"/>
              <a:t>of</a:t>
            </a:r>
            <a:r>
              <a:rPr lang="sv-SE" sz="2900" dirty="0"/>
              <a:t> </a:t>
            </a:r>
            <a:r>
              <a:rPr lang="sv-SE" sz="2900" dirty="0" err="1"/>
              <a:t>walking</a:t>
            </a:r>
            <a:r>
              <a:rPr lang="sv-SE" sz="2900" dirty="0"/>
              <a:t> </a:t>
            </a:r>
            <a:r>
              <a:rPr lang="sv-SE" sz="2900" dirty="0" err="1"/>
              <a:t>ability</a:t>
            </a:r>
            <a:r>
              <a:rPr lang="sv-SE" sz="2900" dirty="0"/>
              <a:t>.</a:t>
            </a:r>
          </a:p>
        </p:txBody>
      </p:sp>
      <p:sp>
        <p:nvSpPr>
          <p:cNvPr id="34" name="Text Box 25"/>
          <p:cNvSpPr txBox="1">
            <a:spLocks noChangeArrowheads="1"/>
          </p:cNvSpPr>
          <p:nvPr/>
        </p:nvSpPr>
        <p:spPr bwMode="auto">
          <a:xfrm>
            <a:off x="691712" y="16511481"/>
            <a:ext cx="14875009" cy="341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marL="0" indent="0" algn="just" eaLnBrk="1" hangingPunct="1">
              <a:spcBef>
                <a:spcPts val="600"/>
              </a:spcBef>
            </a:pPr>
            <a:r>
              <a:rPr lang="sv-SE" altLang="ja-JP" sz="2900" u="sng" dirty="0">
                <a:solidFill>
                  <a:schemeClr val="tx1"/>
                </a:solidFill>
                <a:ea typeface="ＭＳ Ｐゴシック" pitchFamily="34" charset="-128"/>
              </a:rPr>
              <a:t>Patients and Data</a:t>
            </a:r>
            <a:endParaRPr lang="en-US" altLang="ja-JP" sz="2900" u="sng" dirty="0">
              <a:solidFill>
                <a:schemeClr val="tx1"/>
              </a:solidFill>
              <a:ea typeface="ＭＳ Ｐゴシック" pitchFamily="34" charset="-128"/>
            </a:endParaRPr>
          </a:p>
          <a:p>
            <a:pPr algn="just" eaLnBrk="1" hangingPunct="1">
              <a:spcBef>
                <a:spcPct val="20000"/>
              </a:spcBef>
              <a:buFont typeface="Arial" charset="0"/>
              <a:buChar char="•"/>
              <a:defRPr/>
            </a:pPr>
            <a:r>
              <a:rPr lang="en-US" sz="2900" dirty="0"/>
              <a:t>Data were collected from two Phase III clinical studies: CLARITY and CLARITY EXT investigating the efficacy of </a:t>
            </a:r>
            <a:r>
              <a:rPr lang="en-US" sz="2900" dirty="0" err="1"/>
              <a:t>cladribine</a:t>
            </a:r>
            <a:r>
              <a:rPr lang="en-US" sz="2900" dirty="0"/>
              <a:t> tablets in 1319 patients [3,4].</a:t>
            </a:r>
          </a:p>
          <a:p>
            <a:pPr algn="just" eaLnBrk="1" hangingPunct="1">
              <a:spcBef>
                <a:spcPct val="20000"/>
              </a:spcBef>
              <a:buFont typeface="Arial" charset="0"/>
              <a:buChar char="•"/>
              <a:defRPr/>
            </a:pPr>
            <a:r>
              <a:rPr lang="en-US" sz="2900" dirty="0"/>
              <a:t>Blood samples used for ALC measurements were collected at study day 1 (SD1) and at weeks 5, 9, 13, 24, 44, 48, 52, 72 and 96 during the CLARITY trial and at SD1 and at weeks 2, 5, 9,13,16, 24, 36, 44, 48, 52, 55, 60, 66, 72, 78, 84 and 96 during the CLARITY EXT</a:t>
            </a:r>
          </a:p>
        </p:txBody>
      </p:sp>
      <p:sp>
        <p:nvSpPr>
          <p:cNvPr id="32" name="Text Box 3"/>
          <p:cNvSpPr txBox="1">
            <a:spLocks noChangeArrowheads="1"/>
          </p:cNvSpPr>
          <p:nvPr/>
        </p:nvSpPr>
        <p:spPr bwMode="auto">
          <a:xfrm>
            <a:off x="16778288" y="33797770"/>
            <a:ext cx="14885987" cy="5388756"/>
          </a:xfrm>
          <a:prstGeom prst="rect">
            <a:avLst/>
          </a:prstGeom>
          <a:solidFill>
            <a:schemeClr val="bg2">
              <a:lumMod val="20000"/>
              <a:lumOff val="80000"/>
            </a:schemeClr>
          </a:solidFill>
          <a:ln>
            <a:noFill/>
          </a:ln>
        </p:spPr>
        <p:txBody>
          <a:bodyPr lIns="252000" tIns="108000" rIns="252000" bIns="108000">
            <a:spAutoFit/>
          </a:bodyPr>
          <a:lstStyle>
            <a:lvl1pPr defTabSz="4065588" eaLnBrk="0" hangingPunct="0">
              <a:tabLst>
                <a:tab pos="1116013" algn="l"/>
              </a:tabLst>
              <a:defRPr sz="4200">
                <a:solidFill>
                  <a:srgbClr val="000000"/>
                </a:solidFill>
                <a:latin typeface="Arial" charset="0"/>
              </a:defRPr>
            </a:lvl1pPr>
            <a:lvl2pPr marL="742950" indent="-285750" defTabSz="4065588" eaLnBrk="0" hangingPunct="0">
              <a:tabLst>
                <a:tab pos="1116013" algn="l"/>
              </a:tabLst>
              <a:defRPr sz="4200">
                <a:solidFill>
                  <a:srgbClr val="000000"/>
                </a:solidFill>
                <a:latin typeface="Arial" charset="0"/>
              </a:defRPr>
            </a:lvl2pPr>
            <a:lvl3pPr marL="1143000" indent="-228600" defTabSz="4065588" eaLnBrk="0" hangingPunct="0">
              <a:tabLst>
                <a:tab pos="1116013" algn="l"/>
              </a:tabLst>
              <a:defRPr sz="4200">
                <a:solidFill>
                  <a:srgbClr val="000000"/>
                </a:solidFill>
                <a:latin typeface="Arial" charset="0"/>
              </a:defRPr>
            </a:lvl3pPr>
            <a:lvl4pPr marL="1600200" indent="-228600" defTabSz="4065588" eaLnBrk="0" hangingPunct="0">
              <a:tabLst>
                <a:tab pos="1116013" algn="l"/>
              </a:tabLst>
              <a:defRPr sz="4200">
                <a:solidFill>
                  <a:srgbClr val="000000"/>
                </a:solidFill>
                <a:latin typeface="Arial" charset="0"/>
              </a:defRPr>
            </a:lvl4pPr>
            <a:lvl5pPr marL="2057400" indent="-228600" defTabSz="4065588" eaLnBrk="0" hangingPunct="0">
              <a:tabLst>
                <a:tab pos="1116013" algn="l"/>
              </a:tabLst>
              <a:defRPr sz="4200">
                <a:solidFill>
                  <a:srgbClr val="000000"/>
                </a:solidFill>
                <a:latin typeface="Arial" charset="0"/>
              </a:defRPr>
            </a:lvl5pPr>
            <a:lvl6pPr marL="2514600" indent="-228600" defTabSz="4065588" eaLnBrk="0" fontAlgn="base" hangingPunct="0">
              <a:spcBef>
                <a:spcPct val="50000"/>
              </a:spcBef>
              <a:spcAft>
                <a:spcPct val="0"/>
              </a:spcAft>
              <a:tabLst>
                <a:tab pos="1116013" algn="l"/>
              </a:tabLst>
              <a:defRPr sz="4200">
                <a:solidFill>
                  <a:srgbClr val="000000"/>
                </a:solidFill>
                <a:latin typeface="Arial" charset="0"/>
              </a:defRPr>
            </a:lvl6pPr>
            <a:lvl7pPr marL="2971800" indent="-228600" defTabSz="4065588" eaLnBrk="0" fontAlgn="base" hangingPunct="0">
              <a:spcBef>
                <a:spcPct val="50000"/>
              </a:spcBef>
              <a:spcAft>
                <a:spcPct val="0"/>
              </a:spcAft>
              <a:tabLst>
                <a:tab pos="1116013" algn="l"/>
              </a:tabLst>
              <a:defRPr sz="4200">
                <a:solidFill>
                  <a:srgbClr val="000000"/>
                </a:solidFill>
                <a:latin typeface="Arial" charset="0"/>
              </a:defRPr>
            </a:lvl7pPr>
            <a:lvl8pPr marL="3429000" indent="-228600" defTabSz="4065588" eaLnBrk="0" fontAlgn="base" hangingPunct="0">
              <a:spcBef>
                <a:spcPct val="50000"/>
              </a:spcBef>
              <a:spcAft>
                <a:spcPct val="0"/>
              </a:spcAft>
              <a:tabLst>
                <a:tab pos="1116013" algn="l"/>
              </a:tabLst>
              <a:defRPr sz="4200">
                <a:solidFill>
                  <a:srgbClr val="000000"/>
                </a:solidFill>
                <a:latin typeface="Arial" charset="0"/>
              </a:defRPr>
            </a:lvl8pPr>
            <a:lvl9pPr marL="3886200" indent="-228600" defTabSz="4065588" eaLnBrk="0" fontAlgn="base" hangingPunct="0">
              <a:spcBef>
                <a:spcPct val="50000"/>
              </a:spcBef>
              <a:spcAft>
                <a:spcPct val="0"/>
              </a:spcAft>
              <a:tabLst>
                <a:tab pos="1116013" algn="l"/>
              </a:tabLst>
              <a:defRPr sz="4200">
                <a:solidFill>
                  <a:srgbClr val="000000"/>
                </a:solidFill>
                <a:latin typeface="Arial" charset="0"/>
              </a:defRPr>
            </a:lvl9pPr>
          </a:lstStyle>
          <a:p>
            <a:pPr marL="457200" indent="-457200">
              <a:buFont typeface="Arial" panose="020B0604020202020204" pitchFamily="34" charset="0"/>
              <a:buChar char="•"/>
            </a:pPr>
            <a:r>
              <a:rPr lang="en-US" sz="3200" dirty="0"/>
              <a:t>ALC-related measures are the strongest predictors of the effect of cladribine on EDSS</a:t>
            </a:r>
          </a:p>
          <a:p>
            <a:pPr marL="457200" indent="-457200">
              <a:buFont typeface="Arial" panose="020B0604020202020204" pitchFamily="34" charset="0"/>
              <a:buChar char="•"/>
            </a:pPr>
            <a:r>
              <a:rPr lang="en-US" sz="3200" dirty="0"/>
              <a:t>Our findings confirm the well-documented lack of proof of surrogacy of total T2 volume for EDSS [7]. </a:t>
            </a:r>
          </a:p>
          <a:p>
            <a:pPr marL="457200" indent="-457200">
              <a:buFont typeface="Arial" panose="020B0604020202020204" pitchFamily="34" charset="0"/>
              <a:buChar char="•"/>
            </a:pPr>
            <a:r>
              <a:rPr lang="en-US" sz="3200" dirty="0"/>
              <a:t>However, they indicate that lesions progression (as assessed by MRI) is nevertheless associated with disease progression (as measured by EDSS).</a:t>
            </a:r>
          </a:p>
          <a:p>
            <a:pPr marL="457200" indent="-457200">
              <a:buFont typeface="Arial" panose="020B0604020202020204" pitchFamily="34" charset="0"/>
              <a:buChar char="•"/>
            </a:pPr>
            <a:r>
              <a:rPr lang="en-US" sz="3200" dirty="0"/>
              <a:t>The proposed model is the first dose-exposure-biomarkers-clinical endpoint model integrating the IRT methodology. </a:t>
            </a:r>
            <a:r>
              <a:rPr lang="en-GB" sz="3200" dirty="0"/>
              <a:t>It offers a platform for the quantitative understanding of the biomarker(s)/clinical endpoint relationship in RRMS.</a:t>
            </a:r>
            <a:endParaRPr lang="sv-SE" sz="3200" dirty="0"/>
          </a:p>
        </p:txBody>
      </p:sp>
      <p:sp>
        <p:nvSpPr>
          <p:cNvPr id="131" name="TextBox 78"/>
          <p:cNvSpPr txBox="1">
            <a:spLocks noChangeArrowheads="1"/>
          </p:cNvSpPr>
          <p:nvPr/>
        </p:nvSpPr>
        <p:spPr bwMode="auto">
          <a:xfrm>
            <a:off x="16776701" y="20767969"/>
            <a:ext cx="4849922" cy="22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108" tIns="50554" rIns="101108" bIns="50554">
            <a:spAutoFit/>
          </a:bodyPr>
          <a:lstStyle>
            <a:lvl1pPr eaLnBrk="0" hangingPunct="0">
              <a:defRPr sz="4800">
                <a:solidFill>
                  <a:srgbClr val="000000"/>
                </a:solidFill>
                <a:latin typeface="Arial" charset="0"/>
              </a:defRPr>
            </a:lvl1pPr>
            <a:lvl2pPr marL="742950" indent="-285750" eaLnBrk="0" hangingPunct="0">
              <a:defRPr sz="4800">
                <a:solidFill>
                  <a:srgbClr val="000000"/>
                </a:solidFill>
                <a:latin typeface="Arial" charset="0"/>
              </a:defRPr>
            </a:lvl2pPr>
            <a:lvl3pPr marL="1143000" indent="-228600" eaLnBrk="0" hangingPunct="0">
              <a:defRPr sz="4800">
                <a:solidFill>
                  <a:srgbClr val="000000"/>
                </a:solidFill>
                <a:latin typeface="Arial" charset="0"/>
              </a:defRPr>
            </a:lvl3pPr>
            <a:lvl4pPr marL="1600200" indent="-228600" eaLnBrk="0" hangingPunct="0">
              <a:defRPr sz="4800">
                <a:solidFill>
                  <a:srgbClr val="000000"/>
                </a:solidFill>
                <a:latin typeface="Arial" charset="0"/>
              </a:defRPr>
            </a:lvl4pPr>
            <a:lvl5pPr marL="2057400" indent="-228600" eaLnBrk="0" hangingPunct="0">
              <a:defRPr sz="4800">
                <a:solidFill>
                  <a:srgbClr val="000000"/>
                </a:solidFill>
                <a:latin typeface="Arial" charset="0"/>
              </a:defRPr>
            </a:lvl5pPr>
            <a:lvl6pPr marL="2514600" indent="-228600" eaLnBrk="0" fontAlgn="base" hangingPunct="0">
              <a:spcBef>
                <a:spcPct val="50000"/>
              </a:spcBef>
              <a:spcAft>
                <a:spcPct val="0"/>
              </a:spcAft>
              <a:defRPr sz="4800">
                <a:solidFill>
                  <a:srgbClr val="000000"/>
                </a:solidFill>
                <a:latin typeface="Arial" charset="0"/>
              </a:defRPr>
            </a:lvl6pPr>
            <a:lvl7pPr marL="2971800" indent="-228600" eaLnBrk="0" fontAlgn="base" hangingPunct="0">
              <a:spcBef>
                <a:spcPct val="50000"/>
              </a:spcBef>
              <a:spcAft>
                <a:spcPct val="0"/>
              </a:spcAft>
              <a:defRPr sz="4800">
                <a:solidFill>
                  <a:srgbClr val="000000"/>
                </a:solidFill>
                <a:latin typeface="Arial" charset="0"/>
              </a:defRPr>
            </a:lvl7pPr>
            <a:lvl8pPr marL="3429000" indent="-228600" eaLnBrk="0" fontAlgn="base" hangingPunct="0">
              <a:spcBef>
                <a:spcPct val="50000"/>
              </a:spcBef>
              <a:spcAft>
                <a:spcPct val="0"/>
              </a:spcAft>
              <a:defRPr sz="4800">
                <a:solidFill>
                  <a:srgbClr val="000000"/>
                </a:solidFill>
                <a:latin typeface="Arial" charset="0"/>
              </a:defRPr>
            </a:lvl8pPr>
            <a:lvl9pPr marL="3886200" indent="-228600" eaLnBrk="0" fontAlgn="base" hangingPunct="0">
              <a:spcBef>
                <a:spcPct val="50000"/>
              </a:spcBef>
              <a:spcAft>
                <a:spcPct val="0"/>
              </a:spcAft>
              <a:defRPr sz="4800">
                <a:solidFill>
                  <a:srgbClr val="000000"/>
                </a:solidFill>
                <a:latin typeface="Arial" charset="0"/>
              </a:defRPr>
            </a:lvl9pPr>
          </a:lstStyle>
          <a:p>
            <a:pPr algn="just" eaLnBrk="1" hangingPunct="1"/>
            <a:r>
              <a:rPr lang="en-US" altLang="ja-JP" sz="2000" b="1" dirty="0">
                <a:ea typeface="ＭＳ Ｐゴシック" pitchFamily="34" charset="-128"/>
              </a:rPr>
              <a:t>Figure 3. </a:t>
            </a:r>
            <a:r>
              <a:rPr lang="en-US" sz="2000" b="1" dirty="0"/>
              <a:t>Visual predictive checks (VPC) describing the time-courses of each score for the brainstem item. </a:t>
            </a:r>
            <a:r>
              <a:rPr lang="en-US" sz="2000" dirty="0"/>
              <a:t>Median (blue solid line) of the observed data is compared to the 95% prediction interval (gray shaded area) for the simulated data</a:t>
            </a:r>
          </a:p>
        </p:txBody>
      </p:sp>
      <p:sp>
        <p:nvSpPr>
          <p:cNvPr id="10" name="TextBox 9"/>
          <p:cNvSpPr txBox="1"/>
          <p:nvPr/>
        </p:nvSpPr>
        <p:spPr>
          <a:xfrm>
            <a:off x="6807172" y="4060671"/>
            <a:ext cx="21786878" cy="830997"/>
          </a:xfrm>
          <a:prstGeom prst="rect">
            <a:avLst/>
          </a:prstGeom>
          <a:noFill/>
        </p:spPr>
        <p:txBody>
          <a:bodyPr wrap="square" rtlCol="0">
            <a:spAutoFit/>
          </a:bodyPr>
          <a:lstStyle/>
          <a:p>
            <a:pPr algn="ctr"/>
            <a:r>
              <a:rPr lang="en-US" sz="2400" b="1" baseline="30000" dirty="0">
                <a:solidFill>
                  <a:schemeClr val="bg1"/>
                </a:solidFill>
              </a:rPr>
              <a:t>1 </a:t>
            </a:r>
            <a:r>
              <a:rPr lang="en-US" sz="2400" b="1" dirty="0" err="1">
                <a:solidFill>
                  <a:schemeClr val="bg1"/>
                </a:solidFill>
              </a:rPr>
              <a:t>Dept</a:t>
            </a:r>
            <a:r>
              <a:rPr lang="en-US" sz="2400" b="1" dirty="0">
                <a:solidFill>
                  <a:schemeClr val="bg1"/>
                </a:solidFill>
              </a:rPr>
              <a:t> of Pharmaceutical Biosciences, Uppsala University, Uppsala, Sweden </a:t>
            </a:r>
            <a:r>
              <a:rPr lang="en-US" sz="2400" b="1" baseline="30000" dirty="0">
                <a:solidFill>
                  <a:schemeClr val="bg1"/>
                </a:solidFill>
              </a:rPr>
              <a:t>2</a:t>
            </a:r>
            <a:r>
              <a:rPr lang="en-US" sz="2400" b="1" dirty="0">
                <a:solidFill>
                  <a:schemeClr val="bg1"/>
                </a:solidFill>
              </a:rPr>
              <a:t> Present affiliation: </a:t>
            </a:r>
            <a:r>
              <a:rPr lang="en-US" sz="2400" b="1" dirty="0" err="1">
                <a:solidFill>
                  <a:schemeClr val="bg1"/>
                </a:solidFill>
              </a:rPr>
              <a:t>Pharmacometry</a:t>
            </a:r>
            <a:r>
              <a:rPr lang="en-US" sz="2400" b="1" dirty="0">
                <a:solidFill>
                  <a:schemeClr val="bg1"/>
                </a:solidFill>
              </a:rPr>
              <a:t>, Merck </a:t>
            </a:r>
            <a:r>
              <a:rPr lang="en-US" sz="2400" b="1" dirty="0" err="1">
                <a:solidFill>
                  <a:schemeClr val="bg1"/>
                </a:solidFill>
              </a:rPr>
              <a:t>KGaA</a:t>
            </a:r>
            <a:r>
              <a:rPr lang="en-US" sz="2400" b="1" dirty="0">
                <a:solidFill>
                  <a:schemeClr val="bg1"/>
                </a:solidFill>
              </a:rPr>
              <a:t>, Darmstadt, Germany </a:t>
            </a:r>
            <a:r>
              <a:rPr lang="en-US" sz="2400" b="1" baseline="30000" dirty="0">
                <a:solidFill>
                  <a:schemeClr val="bg1"/>
                </a:solidFill>
              </a:rPr>
              <a:t>3 </a:t>
            </a:r>
            <a:r>
              <a:rPr lang="en-US" sz="2400" b="1" dirty="0">
                <a:solidFill>
                  <a:schemeClr val="bg1"/>
                </a:solidFill>
              </a:rPr>
              <a:t>Merck Institute for </a:t>
            </a:r>
            <a:r>
              <a:rPr lang="en-US" sz="2400" b="1" dirty="0" err="1">
                <a:solidFill>
                  <a:schemeClr val="bg1"/>
                </a:solidFill>
              </a:rPr>
              <a:t>Pharmacometrics</a:t>
            </a:r>
            <a:r>
              <a:rPr lang="en-US" sz="2400" b="1" dirty="0">
                <a:solidFill>
                  <a:schemeClr val="bg1"/>
                </a:solidFill>
              </a:rPr>
              <a:t>, Lausanne, Switzerland</a:t>
            </a:r>
          </a:p>
        </p:txBody>
      </p:sp>
      <p:sp>
        <p:nvSpPr>
          <p:cNvPr id="90" name="Text Box 25"/>
          <p:cNvSpPr txBox="1">
            <a:spLocks noChangeArrowheads="1"/>
          </p:cNvSpPr>
          <p:nvPr/>
        </p:nvSpPr>
        <p:spPr bwMode="auto">
          <a:xfrm>
            <a:off x="719137" y="24664944"/>
            <a:ext cx="14919491" cy="154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marL="0" indent="0" algn="just" eaLnBrk="1" hangingPunct="1">
              <a:spcBef>
                <a:spcPts val="600"/>
              </a:spcBef>
            </a:pPr>
            <a:r>
              <a:rPr lang="sv-SE" altLang="ja-JP" sz="2900" u="sng" dirty="0">
                <a:solidFill>
                  <a:schemeClr val="tx1"/>
                </a:solidFill>
                <a:ea typeface="ＭＳ Ｐゴシック" pitchFamily="34" charset="-128"/>
              </a:rPr>
              <a:t>Previously developed model</a:t>
            </a:r>
            <a:endParaRPr lang="en-US" altLang="ja-JP" sz="2900" u="sng" dirty="0">
              <a:solidFill>
                <a:schemeClr val="tx1"/>
              </a:solidFill>
              <a:ea typeface="ＭＳ Ｐゴシック" pitchFamily="34" charset="-128"/>
            </a:endParaRPr>
          </a:p>
          <a:p>
            <a:pPr algn="just" eaLnBrk="1" hangingPunct="1">
              <a:spcBef>
                <a:spcPct val="20000"/>
              </a:spcBef>
              <a:buFont typeface="Arial" charset="0"/>
              <a:buChar char="•"/>
              <a:defRPr/>
            </a:pPr>
            <a:r>
              <a:rPr lang="en-US" sz="2900" b="1" dirty="0"/>
              <a:t>ALC model</a:t>
            </a:r>
            <a:r>
              <a:rPr lang="en-US" sz="2900" dirty="0"/>
              <a:t>: Indirect response model with stimulation of lymphocyte elimination by </a:t>
            </a:r>
            <a:r>
              <a:rPr lang="en-US" sz="2900" dirty="0" err="1"/>
              <a:t>cladribine</a:t>
            </a:r>
            <a:r>
              <a:rPr lang="en-US" sz="2900" dirty="0"/>
              <a:t> through </a:t>
            </a:r>
            <a:r>
              <a:rPr lang="en-US" sz="2900" dirty="0" err="1"/>
              <a:t>Emax</a:t>
            </a:r>
            <a:r>
              <a:rPr lang="en-US" sz="2900" dirty="0"/>
              <a:t> drug-effect relationship (Eq.1)</a:t>
            </a:r>
          </a:p>
        </p:txBody>
      </p:sp>
      <p:sp>
        <p:nvSpPr>
          <p:cNvPr id="182" name="TextBox 74"/>
          <p:cNvSpPr txBox="1">
            <a:spLocks noChangeArrowheads="1"/>
          </p:cNvSpPr>
          <p:nvPr/>
        </p:nvSpPr>
        <p:spPr bwMode="auto">
          <a:xfrm>
            <a:off x="12587197" y="26813447"/>
            <a:ext cx="854113" cy="369402"/>
          </a:xfrm>
          <a:prstGeom prst="rect">
            <a:avLst/>
          </a:prstGeom>
          <a:ln>
            <a:noFill/>
          </a:ln>
          <a:extLst/>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spcBef>
                <a:spcPct val="50000"/>
              </a:spcBef>
              <a:defRPr sz="4800">
                <a:solidFill>
                  <a:srgbClr val="000000"/>
                </a:solidFill>
                <a:latin typeface="Arial" charset="0"/>
              </a:defRPr>
            </a:lvl1pPr>
            <a:lvl2pPr marL="742950" indent="-285750" eaLnBrk="0" hangingPunct="0">
              <a:spcBef>
                <a:spcPct val="50000"/>
              </a:spcBef>
              <a:defRPr sz="4800">
                <a:solidFill>
                  <a:srgbClr val="000000"/>
                </a:solidFill>
                <a:latin typeface="Arial" charset="0"/>
              </a:defRPr>
            </a:lvl2pPr>
            <a:lvl3pPr marL="1143000" indent="-228600" eaLnBrk="0" hangingPunct="0">
              <a:spcBef>
                <a:spcPct val="50000"/>
              </a:spcBef>
              <a:defRPr sz="4800">
                <a:solidFill>
                  <a:srgbClr val="000000"/>
                </a:solidFill>
                <a:latin typeface="Arial" charset="0"/>
              </a:defRPr>
            </a:lvl3pPr>
            <a:lvl4pPr marL="1600200" indent="-228600" eaLnBrk="0" hangingPunct="0">
              <a:spcBef>
                <a:spcPct val="50000"/>
              </a:spcBef>
              <a:defRPr sz="4800">
                <a:solidFill>
                  <a:srgbClr val="000000"/>
                </a:solidFill>
                <a:latin typeface="Arial" charset="0"/>
              </a:defRPr>
            </a:lvl4pPr>
            <a:lvl5pPr marL="2057400" indent="-228600" eaLnBrk="0" hangingPunct="0">
              <a:spcBef>
                <a:spcPct val="50000"/>
              </a:spcBef>
              <a:defRPr sz="4800">
                <a:solidFill>
                  <a:srgbClr val="000000"/>
                </a:solidFill>
                <a:latin typeface="Arial" charset="0"/>
              </a:defRPr>
            </a:lvl5pPr>
            <a:lvl6pPr marL="2514600" indent="-228600" eaLnBrk="0" fontAlgn="base" hangingPunct="0">
              <a:spcBef>
                <a:spcPct val="50000"/>
              </a:spcBef>
              <a:spcAft>
                <a:spcPct val="0"/>
              </a:spcAft>
              <a:defRPr sz="4800">
                <a:solidFill>
                  <a:srgbClr val="000000"/>
                </a:solidFill>
                <a:latin typeface="Arial" charset="0"/>
              </a:defRPr>
            </a:lvl6pPr>
            <a:lvl7pPr marL="2971800" indent="-228600" eaLnBrk="0" fontAlgn="base" hangingPunct="0">
              <a:spcBef>
                <a:spcPct val="50000"/>
              </a:spcBef>
              <a:spcAft>
                <a:spcPct val="0"/>
              </a:spcAft>
              <a:defRPr sz="4800">
                <a:solidFill>
                  <a:srgbClr val="000000"/>
                </a:solidFill>
                <a:latin typeface="Arial" charset="0"/>
              </a:defRPr>
            </a:lvl7pPr>
            <a:lvl8pPr marL="3429000" indent="-228600" eaLnBrk="0" fontAlgn="base" hangingPunct="0">
              <a:spcBef>
                <a:spcPct val="50000"/>
              </a:spcBef>
              <a:spcAft>
                <a:spcPct val="0"/>
              </a:spcAft>
              <a:defRPr sz="4800">
                <a:solidFill>
                  <a:srgbClr val="000000"/>
                </a:solidFill>
                <a:latin typeface="Arial" charset="0"/>
              </a:defRPr>
            </a:lvl8pPr>
            <a:lvl9pPr marL="3886200" indent="-228600" eaLnBrk="0" fontAlgn="base" hangingPunct="0">
              <a:spcBef>
                <a:spcPct val="50000"/>
              </a:spcBef>
              <a:spcAft>
                <a:spcPct val="0"/>
              </a:spcAft>
              <a:defRPr sz="4800">
                <a:solidFill>
                  <a:srgbClr val="000000"/>
                </a:solidFill>
                <a:latin typeface="Arial" charset="0"/>
              </a:defRPr>
            </a:lvl9pPr>
          </a:lstStyle>
          <a:p>
            <a:pPr eaLnBrk="1" hangingPunct="1"/>
            <a:r>
              <a:rPr lang="sv-SE" sz="1800" i="1" dirty="0"/>
              <a:t>(Eq.1)</a:t>
            </a:r>
          </a:p>
        </p:txBody>
      </p:sp>
      <p:sp>
        <p:nvSpPr>
          <p:cNvPr id="183" name="TextBox 73"/>
          <p:cNvSpPr txBox="1">
            <a:spLocks noChangeArrowheads="1"/>
          </p:cNvSpPr>
          <p:nvPr/>
        </p:nvSpPr>
        <p:spPr bwMode="auto">
          <a:xfrm>
            <a:off x="12609905" y="42416913"/>
            <a:ext cx="1064931" cy="369402"/>
          </a:xfrm>
          <a:prstGeom prst="rect">
            <a:avLst/>
          </a:prstGeom>
          <a:ln>
            <a:noFill/>
          </a:ln>
          <a:extLst/>
        </p:spPr>
        <p:style>
          <a:lnRef idx="2">
            <a:schemeClr val="accent3"/>
          </a:lnRef>
          <a:fillRef idx="1">
            <a:schemeClr val="lt1"/>
          </a:fillRef>
          <a:effectRef idx="0">
            <a:schemeClr val="accent3"/>
          </a:effectRef>
          <a:fontRef idx="minor">
            <a:schemeClr val="dk1"/>
          </a:fontRef>
        </p:style>
        <p:txBody>
          <a:bodyPr>
            <a:spAutoFit/>
          </a:bodyPr>
          <a:lstStyle>
            <a:lvl1pPr eaLnBrk="0" hangingPunct="0">
              <a:spcBef>
                <a:spcPct val="50000"/>
              </a:spcBef>
              <a:defRPr sz="4800">
                <a:solidFill>
                  <a:srgbClr val="000000"/>
                </a:solidFill>
                <a:latin typeface="Arial" charset="0"/>
              </a:defRPr>
            </a:lvl1pPr>
            <a:lvl2pPr marL="742950" indent="-285750" eaLnBrk="0" hangingPunct="0">
              <a:spcBef>
                <a:spcPct val="50000"/>
              </a:spcBef>
              <a:defRPr sz="4800">
                <a:solidFill>
                  <a:srgbClr val="000000"/>
                </a:solidFill>
                <a:latin typeface="Arial" charset="0"/>
              </a:defRPr>
            </a:lvl2pPr>
            <a:lvl3pPr marL="1143000" indent="-228600" eaLnBrk="0" hangingPunct="0">
              <a:spcBef>
                <a:spcPct val="50000"/>
              </a:spcBef>
              <a:defRPr sz="4800">
                <a:solidFill>
                  <a:srgbClr val="000000"/>
                </a:solidFill>
                <a:latin typeface="Arial" charset="0"/>
              </a:defRPr>
            </a:lvl3pPr>
            <a:lvl4pPr marL="1600200" indent="-228600" eaLnBrk="0" hangingPunct="0">
              <a:spcBef>
                <a:spcPct val="50000"/>
              </a:spcBef>
              <a:defRPr sz="4800">
                <a:solidFill>
                  <a:srgbClr val="000000"/>
                </a:solidFill>
                <a:latin typeface="Arial" charset="0"/>
              </a:defRPr>
            </a:lvl4pPr>
            <a:lvl5pPr marL="2057400" indent="-228600" eaLnBrk="0" hangingPunct="0">
              <a:spcBef>
                <a:spcPct val="50000"/>
              </a:spcBef>
              <a:defRPr sz="4800">
                <a:solidFill>
                  <a:srgbClr val="000000"/>
                </a:solidFill>
                <a:latin typeface="Arial" charset="0"/>
              </a:defRPr>
            </a:lvl5pPr>
            <a:lvl6pPr marL="2514600" indent="-228600" eaLnBrk="0" fontAlgn="base" hangingPunct="0">
              <a:spcBef>
                <a:spcPct val="50000"/>
              </a:spcBef>
              <a:spcAft>
                <a:spcPct val="0"/>
              </a:spcAft>
              <a:defRPr sz="4800">
                <a:solidFill>
                  <a:srgbClr val="000000"/>
                </a:solidFill>
                <a:latin typeface="Arial" charset="0"/>
              </a:defRPr>
            </a:lvl6pPr>
            <a:lvl7pPr marL="2971800" indent="-228600" eaLnBrk="0" fontAlgn="base" hangingPunct="0">
              <a:spcBef>
                <a:spcPct val="50000"/>
              </a:spcBef>
              <a:spcAft>
                <a:spcPct val="0"/>
              </a:spcAft>
              <a:defRPr sz="4800">
                <a:solidFill>
                  <a:srgbClr val="000000"/>
                </a:solidFill>
                <a:latin typeface="Arial" charset="0"/>
              </a:defRPr>
            </a:lvl7pPr>
            <a:lvl8pPr marL="3429000" indent="-228600" eaLnBrk="0" fontAlgn="base" hangingPunct="0">
              <a:spcBef>
                <a:spcPct val="50000"/>
              </a:spcBef>
              <a:spcAft>
                <a:spcPct val="0"/>
              </a:spcAft>
              <a:defRPr sz="4800">
                <a:solidFill>
                  <a:srgbClr val="000000"/>
                </a:solidFill>
                <a:latin typeface="Arial" charset="0"/>
              </a:defRPr>
            </a:lvl8pPr>
            <a:lvl9pPr marL="3886200" indent="-228600" eaLnBrk="0" fontAlgn="base" hangingPunct="0">
              <a:spcBef>
                <a:spcPct val="50000"/>
              </a:spcBef>
              <a:spcAft>
                <a:spcPct val="0"/>
              </a:spcAft>
              <a:defRPr sz="4800">
                <a:solidFill>
                  <a:srgbClr val="000000"/>
                </a:solidFill>
                <a:latin typeface="Arial" charset="0"/>
              </a:defRPr>
            </a:lvl9pPr>
          </a:lstStyle>
          <a:p>
            <a:pPr eaLnBrk="1" hangingPunct="1"/>
            <a:r>
              <a:rPr lang="sv-SE" sz="1800" i="1" dirty="0"/>
              <a:t>(Eq.5)</a:t>
            </a:r>
          </a:p>
        </p:txBody>
      </p:sp>
      <p:grpSp>
        <p:nvGrpSpPr>
          <p:cNvPr id="7" name="Group 6"/>
          <p:cNvGrpSpPr/>
          <p:nvPr/>
        </p:nvGrpSpPr>
        <p:grpSpPr>
          <a:xfrm>
            <a:off x="16734145" y="39314387"/>
            <a:ext cx="14960600" cy="3834148"/>
            <a:chOff x="16761244" y="39016322"/>
            <a:chExt cx="14960600" cy="3834148"/>
          </a:xfrm>
        </p:grpSpPr>
        <p:grpSp>
          <p:nvGrpSpPr>
            <p:cNvPr id="9" name="Group 8"/>
            <p:cNvGrpSpPr/>
            <p:nvPr/>
          </p:nvGrpSpPr>
          <p:grpSpPr>
            <a:xfrm>
              <a:off x="16761244" y="39016322"/>
              <a:ext cx="14960600" cy="3834148"/>
              <a:chOff x="16722725" y="39459480"/>
              <a:chExt cx="14960600" cy="3834148"/>
            </a:xfrm>
          </p:grpSpPr>
          <p:sp>
            <p:nvSpPr>
              <p:cNvPr id="2060" name="Text Box 13"/>
              <p:cNvSpPr txBox="1">
                <a:spLocks noChangeArrowheads="1"/>
              </p:cNvSpPr>
              <p:nvPr/>
            </p:nvSpPr>
            <p:spPr bwMode="auto">
              <a:xfrm>
                <a:off x="16722725" y="39459480"/>
                <a:ext cx="14960600" cy="114141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05543" tIns="252771" rIns="505543" bIns="252771" anchor="ctr">
                <a:spAutoFit/>
              </a:bodyPr>
              <a:lstStyle>
                <a:lvl1pPr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eaLnBrk="1" hangingPunct="1"/>
                <a:r>
                  <a:rPr lang="en-US" sz="4100" b="1"/>
                  <a:t>References</a:t>
                </a:r>
              </a:p>
            </p:txBody>
          </p:sp>
          <p:sp>
            <p:nvSpPr>
              <p:cNvPr id="2063" name="Text Box 25"/>
              <p:cNvSpPr txBox="1">
                <a:spLocks noChangeArrowheads="1"/>
              </p:cNvSpPr>
              <p:nvPr/>
            </p:nvSpPr>
            <p:spPr bwMode="auto">
              <a:xfrm>
                <a:off x="16752889" y="40595756"/>
                <a:ext cx="7696630" cy="269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742950" indent="-742950"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r>
                  <a:rPr lang="en-US" sz="2400" dirty="0"/>
                  <a:t>[1] Martin, Dis Markers 22:183-5, 2006</a:t>
                </a:r>
              </a:p>
              <a:p>
                <a:r>
                  <a:rPr lang="en-US" sz="2400" dirty="0"/>
                  <a:t>[2] Ueckert, Pharm Res 31:2152, 2014</a:t>
                </a:r>
              </a:p>
              <a:p>
                <a:r>
                  <a:rPr lang="en-US" sz="2400" dirty="0"/>
                  <a:t>[3] </a:t>
                </a:r>
                <a:r>
                  <a:rPr lang="en-US" sz="2400" dirty="0" err="1"/>
                  <a:t>Giovannoni</a:t>
                </a:r>
                <a:r>
                  <a:rPr lang="en-US" sz="2400" dirty="0"/>
                  <a:t>, N </a:t>
                </a:r>
                <a:r>
                  <a:rPr lang="en-US" sz="2400" dirty="0" err="1"/>
                  <a:t>Engl</a:t>
                </a:r>
                <a:r>
                  <a:rPr lang="en-US" sz="2400" dirty="0"/>
                  <a:t> J Med 362(5):416-26, 2010</a:t>
                </a:r>
              </a:p>
              <a:p>
                <a:r>
                  <a:rPr lang="en-US" sz="2400" dirty="0"/>
                  <a:t>[4] </a:t>
                </a:r>
                <a:r>
                  <a:rPr lang="en-US" sz="2400" dirty="0" err="1"/>
                  <a:t>Giovannoni</a:t>
                </a:r>
                <a:r>
                  <a:rPr lang="en-US" sz="2400" dirty="0"/>
                  <a:t>, Neurology 86(16) </a:t>
                </a:r>
                <a:r>
                  <a:rPr lang="en-US" sz="2400" dirty="0" err="1"/>
                  <a:t>Supp</a:t>
                </a:r>
                <a:r>
                  <a:rPr lang="en-US" sz="2400" dirty="0"/>
                  <a:t> P3,028, 2016</a:t>
                </a:r>
              </a:p>
              <a:p>
                <a:endParaRPr lang="en-US" sz="2400" dirty="0"/>
              </a:p>
            </p:txBody>
          </p:sp>
        </p:grpSp>
        <p:sp>
          <p:nvSpPr>
            <p:cNvPr id="95" name="Text Box 25"/>
            <p:cNvSpPr txBox="1">
              <a:spLocks noChangeArrowheads="1"/>
            </p:cNvSpPr>
            <p:nvPr/>
          </p:nvSpPr>
          <p:spPr bwMode="auto">
            <a:xfrm>
              <a:off x="24488038" y="40147343"/>
              <a:ext cx="7208063" cy="214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742950" indent="-742950"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r>
                <a:rPr lang="en-US" sz="2400" dirty="0"/>
                <a:t>[5] Zhang, JPKPD 30:405-16, 2003</a:t>
              </a:r>
            </a:p>
            <a:p>
              <a:r>
                <a:rPr lang="en-US" sz="2400" dirty="0"/>
                <a:t>[6] Savic, PAGE 2011 </a:t>
              </a:r>
            </a:p>
            <a:p>
              <a:r>
                <a:rPr lang="en-US" sz="2400" dirty="0"/>
                <a:t>[7] </a:t>
              </a:r>
              <a:r>
                <a:rPr lang="en-US" sz="2400" dirty="0" err="1"/>
                <a:t>Sormani</a:t>
              </a:r>
              <a:r>
                <a:rPr lang="en-US" sz="2400" dirty="0"/>
                <a:t>, Neurology 75(4):302-9, 2010</a:t>
              </a:r>
            </a:p>
            <a:p>
              <a:endParaRPr lang="en-US" sz="2400" dirty="0"/>
            </a:p>
          </p:txBody>
        </p:sp>
      </p:grpSp>
      <p:sp>
        <p:nvSpPr>
          <p:cNvPr id="97" name="TextBox 78"/>
          <p:cNvSpPr txBox="1">
            <a:spLocks noChangeArrowheads="1"/>
          </p:cNvSpPr>
          <p:nvPr/>
        </p:nvSpPr>
        <p:spPr bwMode="auto">
          <a:xfrm>
            <a:off x="23594038" y="14397544"/>
            <a:ext cx="7681643" cy="40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108" tIns="50554" rIns="101108" bIns="50554">
            <a:spAutoFit/>
          </a:bodyPr>
          <a:lstStyle>
            <a:lvl1pPr eaLnBrk="0" hangingPunct="0">
              <a:spcBef>
                <a:spcPct val="50000"/>
              </a:spcBef>
              <a:defRPr sz="4800">
                <a:solidFill>
                  <a:srgbClr val="000000"/>
                </a:solidFill>
                <a:latin typeface="Arial" charset="0"/>
              </a:defRPr>
            </a:lvl1pPr>
            <a:lvl2pPr marL="742950" indent="-285750" eaLnBrk="0" hangingPunct="0">
              <a:spcBef>
                <a:spcPct val="50000"/>
              </a:spcBef>
              <a:defRPr sz="4800">
                <a:solidFill>
                  <a:srgbClr val="000000"/>
                </a:solidFill>
                <a:latin typeface="Arial" charset="0"/>
              </a:defRPr>
            </a:lvl2pPr>
            <a:lvl3pPr marL="1143000" indent="-228600" eaLnBrk="0" hangingPunct="0">
              <a:spcBef>
                <a:spcPct val="50000"/>
              </a:spcBef>
              <a:defRPr sz="4800">
                <a:solidFill>
                  <a:srgbClr val="000000"/>
                </a:solidFill>
                <a:latin typeface="Arial" charset="0"/>
              </a:defRPr>
            </a:lvl3pPr>
            <a:lvl4pPr marL="1600200" indent="-228600" eaLnBrk="0" hangingPunct="0">
              <a:spcBef>
                <a:spcPct val="50000"/>
              </a:spcBef>
              <a:defRPr sz="4800">
                <a:solidFill>
                  <a:srgbClr val="000000"/>
                </a:solidFill>
                <a:latin typeface="Arial" charset="0"/>
              </a:defRPr>
            </a:lvl4pPr>
            <a:lvl5pPr marL="2057400" indent="-228600" eaLnBrk="0" hangingPunct="0">
              <a:spcBef>
                <a:spcPct val="50000"/>
              </a:spcBef>
              <a:defRPr sz="4800">
                <a:solidFill>
                  <a:srgbClr val="000000"/>
                </a:solidFill>
                <a:latin typeface="Arial" charset="0"/>
              </a:defRPr>
            </a:lvl5pPr>
            <a:lvl6pPr marL="2514600" indent="-228600" eaLnBrk="0" fontAlgn="base" hangingPunct="0">
              <a:spcBef>
                <a:spcPct val="50000"/>
              </a:spcBef>
              <a:spcAft>
                <a:spcPct val="0"/>
              </a:spcAft>
              <a:defRPr sz="4800">
                <a:solidFill>
                  <a:srgbClr val="000000"/>
                </a:solidFill>
                <a:latin typeface="Arial" charset="0"/>
              </a:defRPr>
            </a:lvl6pPr>
            <a:lvl7pPr marL="2971800" indent="-228600" eaLnBrk="0" fontAlgn="base" hangingPunct="0">
              <a:spcBef>
                <a:spcPct val="50000"/>
              </a:spcBef>
              <a:spcAft>
                <a:spcPct val="0"/>
              </a:spcAft>
              <a:defRPr sz="4800">
                <a:solidFill>
                  <a:srgbClr val="000000"/>
                </a:solidFill>
                <a:latin typeface="Arial" charset="0"/>
              </a:defRPr>
            </a:lvl7pPr>
            <a:lvl8pPr marL="3429000" indent="-228600" eaLnBrk="0" fontAlgn="base" hangingPunct="0">
              <a:spcBef>
                <a:spcPct val="50000"/>
              </a:spcBef>
              <a:spcAft>
                <a:spcPct val="0"/>
              </a:spcAft>
              <a:defRPr sz="4800">
                <a:solidFill>
                  <a:srgbClr val="000000"/>
                </a:solidFill>
                <a:latin typeface="Arial" charset="0"/>
              </a:defRPr>
            </a:lvl8pPr>
            <a:lvl9pPr marL="3886200" indent="-228600" eaLnBrk="0" fontAlgn="base" hangingPunct="0">
              <a:spcBef>
                <a:spcPct val="50000"/>
              </a:spcBef>
              <a:spcAft>
                <a:spcPct val="0"/>
              </a:spcAft>
              <a:defRPr sz="4800">
                <a:solidFill>
                  <a:srgbClr val="000000"/>
                </a:solidFill>
                <a:latin typeface="Arial" charset="0"/>
              </a:defRPr>
            </a:lvl9pPr>
          </a:lstStyle>
          <a:p>
            <a:pPr algn="just" eaLnBrk="1" hangingPunct="1"/>
            <a:r>
              <a:rPr lang="en-US" altLang="ja-JP" sz="2000" b="1" dirty="0">
                <a:ea typeface="ＭＳ Ｐゴシック" pitchFamily="34" charset="-128"/>
              </a:rPr>
              <a:t>Table 1. </a:t>
            </a:r>
            <a:r>
              <a:rPr lang="en-US" altLang="ja-JP" sz="2000" dirty="0">
                <a:ea typeface="ＭＳ Ｐゴシック" pitchFamily="34" charset="-128"/>
              </a:rPr>
              <a:t>Parameter estimates and uncertainties for the final model</a:t>
            </a:r>
            <a:endParaRPr lang="en-US" sz="2000" dirty="0"/>
          </a:p>
        </p:txBody>
      </p:sp>
      <p:sp>
        <p:nvSpPr>
          <p:cNvPr id="122" name="TextBox 78"/>
          <p:cNvSpPr txBox="1">
            <a:spLocks noChangeArrowheads="1"/>
          </p:cNvSpPr>
          <p:nvPr/>
        </p:nvSpPr>
        <p:spPr bwMode="auto">
          <a:xfrm>
            <a:off x="16776701" y="26632508"/>
            <a:ext cx="4931143" cy="317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108" tIns="50554" rIns="101108" bIns="50554">
            <a:spAutoFit/>
          </a:bodyPr>
          <a:lstStyle>
            <a:lvl1pPr eaLnBrk="0" hangingPunct="0">
              <a:defRPr sz="4800">
                <a:solidFill>
                  <a:srgbClr val="000000"/>
                </a:solidFill>
                <a:latin typeface="Arial" charset="0"/>
              </a:defRPr>
            </a:lvl1pPr>
            <a:lvl2pPr marL="742950" indent="-285750" eaLnBrk="0" hangingPunct="0">
              <a:defRPr sz="4800">
                <a:solidFill>
                  <a:srgbClr val="000000"/>
                </a:solidFill>
                <a:latin typeface="Arial" charset="0"/>
              </a:defRPr>
            </a:lvl2pPr>
            <a:lvl3pPr marL="1143000" indent="-228600" eaLnBrk="0" hangingPunct="0">
              <a:defRPr sz="4800">
                <a:solidFill>
                  <a:srgbClr val="000000"/>
                </a:solidFill>
                <a:latin typeface="Arial" charset="0"/>
              </a:defRPr>
            </a:lvl3pPr>
            <a:lvl4pPr marL="1600200" indent="-228600" eaLnBrk="0" hangingPunct="0">
              <a:defRPr sz="4800">
                <a:solidFill>
                  <a:srgbClr val="000000"/>
                </a:solidFill>
                <a:latin typeface="Arial" charset="0"/>
              </a:defRPr>
            </a:lvl4pPr>
            <a:lvl5pPr marL="2057400" indent="-228600" eaLnBrk="0" hangingPunct="0">
              <a:defRPr sz="4800">
                <a:solidFill>
                  <a:srgbClr val="000000"/>
                </a:solidFill>
                <a:latin typeface="Arial" charset="0"/>
              </a:defRPr>
            </a:lvl5pPr>
            <a:lvl6pPr marL="2514600" indent="-228600" eaLnBrk="0" fontAlgn="base" hangingPunct="0">
              <a:spcBef>
                <a:spcPct val="50000"/>
              </a:spcBef>
              <a:spcAft>
                <a:spcPct val="0"/>
              </a:spcAft>
              <a:defRPr sz="4800">
                <a:solidFill>
                  <a:srgbClr val="000000"/>
                </a:solidFill>
                <a:latin typeface="Arial" charset="0"/>
              </a:defRPr>
            </a:lvl6pPr>
            <a:lvl7pPr marL="2971800" indent="-228600" eaLnBrk="0" fontAlgn="base" hangingPunct="0">
              <a:spcBef>
                <a:spcPct val="50000"/>
              </a:spcBef>
              <a:spcAft>
                <a:spcPct val="0"/>
              </a:spcAft>
              <a:defRPr sz="4800">
                <a:solidFill>
                  <a:srgbClr val="000000"/>
                </a:solidFill>
                <a:latin typeface="Arial" charset="0"/>
              </a:defRPr>
            </a:lvl7pPr>
            <a:lvl8pPr marL="3429000" indent="-228600" eaLnBrk="0" fontAlgn="base" hangingPunct="0">
              <a:spcBef>
                <a:spcPct val="50000"/>
              </a:spcBef>
              <a:spcAft>
                <a:spcPct val="0"/>
              </a:spcAft>
              <a:defRPr sz="4800">
                <a:solidFill>
                  <a:srgbClr val="000000"/>
                </a:solidFill>
                <a:latin typeface="Arial" charset="0"/>
              </a:defRPr>
            </a:lvl8pPr>
            <a:lvl9pPr marL="3886200" indent="-228600" eaLnBrk="0" fontAlgn="base" hangingPunct="0">
              <a:spcBef>
                <a:spcPct val="50000"/>
              </a:spcBef>
              <a:spcAft>
                <a:spcPct val="0"/>
              </a:spcAft>
              <a:defRPr sz="4800">
                <a:solidFill>
                  <a:srgbClr val="000000"/>
                </a:solidFill>
                <a:latin typeface="Arial" charset="0"/>
              </a:defRPr>
            </a:lvl9pPr>
          </a:lstStyle>
          <a:p>
            <a:pPr algn="just" eaLnBrk="1" hangingPunct="1"/>
            <a:r>
              <a:rPr lang="en-US" altLang="ja-JP" sz="2000" b="1" dirty="0">
                <a:ea typeface="ＭＳ Ｐゴシック" pitchFamily="34" charset="-128"/>
              </a:rPr>
              <a:t>Figure 4. </a:t>
            </a:r>
            <a:r>
              <a:rPr lang="en-US" sz="2000" b="1" dirty="0"/>
              <a:t>VPC for the </a:t>
            </a:r>
            <a:r>
              <a:rPr lang="en-US" sz="2000" b="1" dirty="0" err="1"/>
              <a:t>ALC&amp;BoD-EDSS</a:t>
            </a:r>
            <a:r>
              <a:rPr lang="en-US" sz="2000" b="1" dirty="0"/>
              <a:t> model stratified by treatment arm</a:t>
            </a:r>
            <a:r>
              <a:rPr lang="en-US" sz="2000" dirty="0"/>
              <a:t>. The observed median (solid blue line) and 2.5</a:t>
            </a:r>
            <a:r>
              <a:rPr lang="en-US" sz="2000" baseline="30000" dirty="0"/>
              <a:t>th</a:t>
            </a:r>
            <a:r>
              <a:rPr lang="en-US" sz="2000" dirty="0"/>
              <a:t> and 97.5</a:t>
            </a:r>
            <a:r>
              <a:rPr lang="en-US" sz="2000" baseline="30000" dirty="0"/>
              <a:t>th</a:t>
            </a:r>
            <a:r>
              <a:rPr lang="en-US" sz="2000" dirty="0"/>
              <a:t> percentiles (lower and upper dashed blue lines, respectively) is compared with the 95 % confidence interval for the median (orange shaded area) and the 2.5</a:t>
            </a:r>
            <a:r>
              <a:rPr lang="en-US" sz="2000" baseline="30000" dirty="0"/>
              <a:t>th</a:t>
            </a:r>
            <a:r>
              <a:rPr lang="en-US" sz="2000" dirty="0"/>
              <a:t> and 97.5</a:t>
            </a:r>
            <a:r>
              <a:rPr lang="en-US" sz="2000" baseline="30000" dirty="0"/>
              <a:t>th</a:t>
            </a:r>
            <a:r>
              <a:rPr lang="en-US" sz="2000" dirty="0"/>
              <a:t> percentiles (lower and upper light-grey shaded area, respectively) of the simulated data.</a:t>
            </a:r>
          </a:p>
        </p:txBody>
      </p:sp>
      <p:sp>
        <p:nvSpPr>
          <p:cNvPr id="89" name="Text Box 25"/>
          <p:cNvSpPr txBox="1">
            <a:spLocks noChangeArrowheads="1"/>
          </p:cNvSpPr>
          <p:nvPr/>
        </p:nvSpPr>
        <p:spPr bwMode="auto">
          <a:xfrm>
            <a:off x="16748125" y="42595213"/>
            <a:ext cx="14903450" cy="55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marL="0" indent="0" algn="just" eaLnBrk="1" hangingPunct="1">
              <a:spcBef>
                <a:spcPct val="20000"/>
              </a:spcBef>
              <a:defRPr/>
            </a:pPr>
            <a:r>
              <a:rPr lang="sv-SE" altLang="ja-JP" sz="2900" u="sng" dirty="0">
                <a:solidFill>
                  <a:schemeClr val="tx1"/>
                </a:solidFill>
                <a:ea typeface="ＭＳ Ｐゴシック" pitchFamily="34" charset="-128"/>
              </a:rPr>
              <a:t>Contact:</a:t>
            </a:r>
            <a:r>
              <a:rPr lang="sv-SE" altLang="ja-JP" sz="2900" dirty="0">
                <a:solidFill>
                  <a:schemeClr val="tx1"/>
                </a:solidFill>
                <a:ea typeface="ＭＳ Ｐゴシック" pitchFamily="34" charset="-128"/>
              </a:rPr>
              <a:t> mats.karlsson@farmbio.uu.se</a:t>
            </a:r>
            <a:endParaRPr lang="en-US" sz="29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5044" y="8203958"/>
            <a:ext cx="11035413" cy="5880549"/>
          </a:xfrm>
          <a:prstGeom prst="rect">
            <a:avLst/>
          </a:prstGeom>
        </p:spPr>
      </p:pic>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2451973415"/>
                  </p:ext>
                </p:extLst>
              </p:nvPr>
            </p:nvGraphicFramePr>
            <p:xfrm>
              <a:off x="23679681" y="14799848"/>
              <a:ext cx="7596000" cy="3350324"/>
            </p:xfrm>
            <a:graphic>
              <a:graphicData uri="http://schemas.openxmlformats.org/drawingml/2006/table">
                <a:tbl>
                  <a:tblPr firstRow="1" bandRow="1">
                    <a:tableStyleId>{5940675A-B579-460E-94D1-54222C63F5DA}</a:tableStyleId>
                  </a:tblPr>
                  <a:tblGrid>
                    <a:gridCol w="2412000">
                      <a:extLst>
                        <a:ext uri="{9D8B030D-6E8A-4147-A177-3AD203B41FA5}">
                          <a16:colId xmlns:a16="http://schemas.microsoft.com/office/drawing/2014/main" val="3317357709"/>
                        </a:ext>
                      </a:extLst>
                    </a:gridCol>
                    <a:gridCol w="1296000">
                      <a:extLst>
                        <a:ext uri="{9D8B030D-6E8A-4147-A177-3AD203B41FA5}">
                          <a16:colId xmlns:a16="http://schemas.microsoft.com/office/drawing/2014/main" val="3562014252"/>
                        </a:ext>
                      </a:extLst>
                    </a:gridCol>
                    <a:gridCol w="1296000">
                      <a:extLst>
                        <a:ext uri="{9D8B030D-6E8A-4147-A177-3AD203B41FA5}">
                          <a16:colId xmlns:a16="http://schemas.microsoft.com/office/drawing/2014/main" val="3475966010"/>
                        </a:ext>
                      </a:extLst>
                    </a:gridCol>
                    <a:gridCol w="1296000">
                      <a:extLst>
                        <a:ext uri="{9D8B030D-6E8A-4147-A177-3AD203B41FA5}">
                          <a16:colId xmlns:a16="http://schemas.microsoft.com/office/drawing/2014/main" val="4210011457"/>
                        </a:ext>
                      </a:extLst>
                    </a:gridCol>
                    <a:gridCol w="1296000">
                      <a:extLst>
                        <a:ext uri="{9D8B030D-6E8A-4147-A177-3AD203B41FA5}">
                          <a16:colId xmlns:a16="http://schemas.microsoft.com/office/drawing/2014/main" val="2781630618"/>
                        </a:ext>
                      </a:extLst>
                    </a:gridCol>
                  </a:tblGrid>
                  <a:tr h="249404">
                    <a:tc rowSpan="2">
                      <a:txBody>
                        <a:bodyPr/>
                        <a:lstStyle/>
                        <a:p>
                          <a:r>
                            <a:rPr lang="sv-SE" b="1" dirty="0"/>
                            <a:t>Parameter</a:t>
                          </a:r>
                        </a:p>
                      </a:txBody>
                      <a:tcPr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sv-SE" b="1" dirty="0" err="1"/>
                            <a:t>Typical</a:t>
                          </a:r>
                          <a:r>
                            <a:rPr lang="sv-SE" b="1" baseline="0" dirty="0"/>
                            <a:t> parameter</a:t>
                          </a:r>
                          <a:endParaRPr lang="sv-SE" b="1" dirty="0"/>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sv-SE" dirty="0"/>
                        </a:p>
                      </a:txBody>
                      <a:tcPr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a:r>
                            <a:rPr lang="sv-SE" b="1" dirty="0" err="1"/>
                            <a:t>Between-subject</a:t>
                          </a:r>
                          <a:r>
                            <a:rPr lang="sv-SE" b="1" baseline="0" dirty="0"/>
                            <a:t> </a:t>
                          </a:r>
                          <a:r>
                            <a:rPr lang="sv-SE" b="1" baseline="0" dirty="0" err="1"/>
                            <a:t>variability</a:t>
                          </a:r>
                          <a:endParaRPr lang="sv-SE" b="1" dirty="0"/>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424777562"/>
                      </a:ext>
                    </a:extLst>
                  </a:tr>
                  <a:tr h="249404">
                    <a:tc vMerge="1">
                      <a:txBody>
                        <a:bodyPr/>
                        <a:lstStyle/>
                        <a:p>
                          <a:endParaRPr lang="sv-SE" dirty="0"/>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sv-SE" b="1" dirty="0" err="1"/>
                            <a:t>Estimate</a:t>
                          </a:r>
                          <a:endParaRPr lang="sv-SE" b="1" dirty="0"/>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b="1" dirty="0"/>
                            <a:t>(%RSE)</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b="1" dirty="0"/>
                            <a:t>ω</a:t>
                          </a:r>
                          <a:endParaRPr lang="sv-SE" b="1" dirty="0"/>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b="1" dirty="0"/>
                            <a:t>(%RSE)</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5128984"/>
                      </a:ext>
                    </a:extLst>
                  </a:tr>
                  <a:tr h="370840">
                    <a:tc>
                      <a:txBody>
                        <a:bodyPr/>
                        <a:lstStyle/>
                        <a:p>
                          <a14:m>
                            <m:oMath xmlns:m="http://schemas.openxmlformats.org/officeDocument/2006/math">
                              <m:sSub>
                                <m:sSubPr>
                                  <m:ctrlPr>
                                    <a:rPr lang="sv-SE" b="1" i="1" smtClean="0">
                                      <a:latin typeface="Cambria Math" panose="02040503050406030204" pitchFamily="18" charset="0"/>
                                    </a:rPr>
                                  </m:ctrlPr>
                                </m:sSubPr>
                                <m:e>
                                  <m:r>
                                    <a:rPr lang="sv-SE" b="1" i="1">
                                      <a:latin typeface="Cambria Math" panose="02040503050406030204" pitchFamily="18" charset="0"/>
                                    </a:rPr>
                                    <m:t>𝜶</m:t>
                                  </m:r>
                                </m:e>
                                <m:sub>
                                  <m:r>
                                    <a:rPr lang="sv-SE" b="1" i="1">
                                      <a:latin typeface="Cambria Math" panose="02040503050406030204" pitchFamily="18" charset="0"/>
                                    </a:rPr>
                                    <m:t>𝒊</m:t>
                                  </m:r>
                                </m:sub>
                              </m:sSub>
                            </m:oMath>
                          </a14:m>
                          <a:r>
                            <a:rPr lang="sv-SE" b="1" dirty="0"/>
                            <a:t> (years</a:t>
                          </a:r>
                          <a:r>
                            <a:rPr lang="sv-SE" b="1" baseline="30000" dirty="0"/>
                            <a:t>-1</a:t>
                          </a:r>
                          <a:r>
                            <a:rPr lang="sv-SE" b="1" dirty="0"/>
                            <a:t>)</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0.146</a:t>
                          </a:r>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(11)</a:t>
                          </a:r>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0.08</a:t>
                          </a:r>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(12)</a:t>
                          </a:r>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03300892"/>
                      </a:ext>
                    </a:extLst>
                  </a:tr>
                  <a:tr h="370840">
                    <a:tc>
                      <a:txBody>
                        <a:bodyPr/>
                        <a:lstStyle/>
                        <a:p>
                          <a:pPr/>
                          <a14:m>
                            <m:oMathPara xmlns:m="http://schemas.openxmlformats.org/officeDocument/2006/math">
                              <m:oMathParaPr>
                                <m:jc m:val="left"/>
                              </m:oMathParaPr>
                              <m:oMath xmlns:m="http://schemas.openxmlformats.org/officeDocument/2006/math">
                                <m:r>
                                  <a:rPr lang="sv-SE" b="1" i="1" smtClean="0">
                                    <a:latin typeface="Cambria Math" panose="02040503050406030204" pitchFamily="18" charset="0"/>
                                  </a:rPr>
                                  <m:t>𝒑𝒘𝒓</m:t>
                                </m:r>
                              </m:oMath>
                            </m:oMathPara>
                          </a14:m>
                          <a:endParaRPr lang="sv-SE"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dirty="0"/>
                            <a:t>0.763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sv-SE"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477873223"/>
                      </a:ext>
                    </a:extLst>
                  </a:tr>
                  <a:tr h="370840">
                    <a:tc>
                      <a:txBody>
                        <a:bodyPr/>
                        <a:lstStyle/>
                        <a:p>
                          <a:r>
                            <a:rPr lang="sv-SE" b="1" dirty="0" err="1"/>
                            <a:t>Correlation</a:t>
                          </a:r>
                          <a:r>
                            <a:rPr lang="sv-SE" b="1" dirty="0"/>
                            <a:t> Dis</a:t>
                          </a:r>
                          <a:r>
                            <a:rPr lang="sv-SE" b="1" baseline="-25000" dirty="0"/>
                            <a:t>0,i</a:t>
                          </a:r>
                          <a:r>
                            <a:rPr lang="sv-SE" b="1" dirty="0"/>
                            <a:t>/</a:t>
                          </a:r>
                          <a14:m>
                            <m:oMath xmlns:m="http://schemas.openxmlformats.org/officeDocument/2006/math">
                              <m:sSub>
                                <m:sSubPr>
                                  <m:ctrlPr>
                                    <a:rPr lang="sv-SE" b="1" i="1" smtClean="0">
                                      <a:latin typeface="Cambria Math" panose="02040503050406030204" pitchFamily="18" charset="0"/>
                                    </a:rPr>
                                  </m:ctrlPr>
                                </m:sSubPr>
                                <m:e>
                                  <m:r>
                                    <a:rPr lang="sv-SE" b="1" i="1">
                                      <a:latin typeface="Cambria Math" panose="02040503050406030204" pitchFamily="18" charset="0"/>
                                    </a:rPr>
                                    <m:t>𝜶</m:t>
                                  </m:r>
                                </m:e>
                                <m:sub>
                                  <m:r>
                                    <a:rPr lang="sv-SE" b="1" i="1">
                                      <a:latin typeface="Cambria Math" panose="02040503050406030204" pitchFamily="18" charset="0"/>
                                    </a:rPr>
                                    <m:t>𝒊</m:t>
                                  </m:r>
                                </m:sub>
                              </m:sSub>
                            </m:oMath>
                          </a14:m>
                          <a:endParaRPr lang="sv-SE"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0.127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ctr"/>
                          <a:r>
                            <a:rPr lang="sv-SE"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extLst>
                      <a:ext uri="{0D108BD9-81ED-4DB2-BD59-A6C34878D82A}">
                        <a16:rowId xmlns:a16="http://schemas.microsoft.com/office/drawing/2014/main" val="1441379528"/>
                      </a:ext>
                    </a:extLst>
                  </a:tr>
                  <a:tr h="370840">
                    <a:tc>
                      <a:txBody>
                        <a:bodyPr/>
                        <a:lstStyle/>
                        <a:p>
                          <a:pPr algn="l"/>
                          <a14:m>
                            <m:oMathPara xmlns:m="http://schemas.openxmlformats.org/officeDocument/2006/math">
                              <m:oMathParaPr>
                                <m:jc m:val="left"/>
                              </m:oMathParaPr>
                              <m:oMath xmlns:m="http://schemas.openxmlformats.org/officeDocument/2006/math">
                                <m:sSub>
                                  <m:sSubPr>
                                    <m:ctrlPr>
                                      <a:rPr lang="sv-SE" b="1" i="1" smtClean="0">
                                        <a:latin typeface="Cambria Math" panose="02040503050406030204" pitchFamily="18" charset="0"/>
                                      </a:rPr>
                                    </m:ctrlPr>
                                  </m:sSubPr>
                                  <m:e>
                                    <m:r>
                                      <a:rPr lang="sv-SE" b="1" i="1" smtClean="0">
                                        <a:latin typeface="Cambria Math" panose="02040503050406030204" pitchFamily="18" charset="0"/>
                                      </a:rPr>
                                      <m:t>𝑫</m:t>
                                    </m:r>
                                    <m:r>
                                      <a:rPr lang="sv-SE" b="1" i="1">
                                        <a:latin typeface="Cambria Math" panose="02040503050406030204" pitchFamily="18" charset="0"/>
                                      </a:rPr>
                                      <m:t>𝑨𝑳</m:t>
                                    </m:r>
                                    <m:r>
                                      <a:rPr lang="sv-SE" b="1" i="1" smtClean="0">
                                        <a:latin typeface="Cambria Math" panose="02040503050406030204" pitchFamily="18" charset="0"/>
                                      </a:rPr>
                                      <m:t>𝑪</m:t>
                                    </m:r>
                                  </m:e>
                                  <m:sub>
                                    <m:r>
                                      <a:rPr lang="sv-SE" b="1" i="1" smtClean="0">
                                        <a:latin typeface="Cambria Math" panose="02040503050406030204" pitchFamily="18" charset="0"/>
                                      </a:rPr>
                                      <m:t>𝒆</m:t>
                                    </m:r>
                                    <m:r>
                                      <a:rPr lang="sv-SE" b="1" i="1">
                                        <a:latin typeface="Cambria Math" panose="02040503050406030204" pitchFamily="18" charset="0"/>
                                      </a:rPr>
                                      <m:t>𝒎𝒂𝒙</m:t>
                                    </m:r>
                                    <m:r>
                                      <a:rPr lang="sv-SE" b="1" i="0">
                                        <a:latin typeface="Cambria Math" panose="02040503050406030204" pitchFamily="18" charset="0"/>
                                      </a:rPr>
                                      <m:t>,</m:t>
                                    </m:r>
                                    <m:r>
                                      <a:rPr lang="sv-SE" b="1" i="1">
                                        <a:latin typeface="Cambria Math" panose="02040503050406030204" pitchFamily="18" charset="0"/>
                                      </a:rPr>
                                      <m:t>𝒊</m:t>
                                    </m:r>
                                  </m:sub>
                                </m:sSub>
                              </m:oMath>
                            </m:oMathPara>
                          </a14:m>
                          <a:endParaRPr lang="sv-SE"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dirty="0"/>
                            <a:t>0.0258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dirty="0"/>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dirty="0"/>
                            <a:t>2.38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5658972"/>
                      </a:ext>
                    </a:extLst>
                  </a:tr>
                  <a:tr h="370840">
                    <a:tc>
                      <a:txBody>
                        <a:bodyPr/>
                        <a:lstStyle/>
                        <a:p>
                          <a:pPr algn="l"/>
                          <a14:m>
                            <m:oMathPara xmlns:m="http://schemas.openxmlformats.org/officeDocument/2006/math">
                              <m:oMathParaPr>
                                <m:jc m:val="left"/>
                              </m:oMathParaPr>
                              <m:oMath xmlns:m="http://schemas.openxmlformats.org/officeDocument/2006/math">
                                <m:sSub>
                                  <m:sSubPr>
                                    <m:ctrlPr>
                                      <a:rPr lang="sv-SE" b="1" i="1" smtClean="0">
                                        <a:latin typeface="Cambria Math" panose="02040503050406030204" pitchFamily="18" charset="0"/>
                                      </a:rPr>
                                    </m:ctrlPr>
                                  </m:sSubPr>
                                  <m:e>
                                    <m:r>
                                      <a:rPr lang="sv-SE" b="1" i="1">
                                        <a:latin typeface="Cambria Math" panose="02040503050406030204" pitchFamily="18" charset="0"/>
                                      </a:rPr>
                                      <m:t>𝑫𝑨𝑳𝑪</m:t>
                                    </m:r>
                                  </m:e>
                                  <m:sub>
                                    <m:r>
                                      <a:rPr lang="sv-SE" b="1" i="0">
                                        <a:latin typeface="Cambria Math" panose="02040503050406030204" pitchFamily="18" charset="0"/>
                                      </a:rPr>
                                      <m:t>𝟓𝟎</m:t>
                                    </m:r>
                                  </m:sub>
                                </m:sSub>
                              </m:oMath>
                            </m:oMathPara>
                          </a14:m>
                          <a:endParaRPr lang="sv-SE"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0.187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ctr"/>
                          <a:r>
                            <a:rPr lang="sv-SE"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extLst>
                      <a:ext uri="{0D108BD9-81ED-4DB2-BD59-A6C34878D82A}">
                        <a16:rowId xmlns:a16="http://schemas.microsoft.com/office/drawing/2014/main" val="696022533"/>
                      </a:ext>
                    </a:extLst>
                  </a:tr>
                  <a:tr h="370840">
                    <a:tc>
                      <a:txBody>
                        <a:bodyPr/>
                        <a:lstStyle/>
                        <a:p>
                          <a:pPr algn="l"/>
                          <a14:m>
                            <m:oMathPara xmlns:m="http://schemas.openxmlformats.org/officeDocument/2006/math">
                              <m:oMathParaPr>
                                <m:jc m:val="left"/>
                              </m:oMathParaPr>
                              <m:oMath xmlns:m="http://schemas.openxmlformats.org/officeDocument/2006/math">
                                <m:r>
                                  <a:rPr lang="sv-SE" b="1" i="1" smtClean="0">
                                    <a:latin typeface="Cambria Math" panose="02040503050406030204" pitchFamily="18" charset="0"/>
                                  </a:rPr>
                                  <m:t>𝜷</m:t>
                                </m:r>
                              </m:oMath>
                            </m:oMathPara>
                          </a14:m>
                          <a:endParaRPr lang="sv-SE" b="1"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dirty="0"/>
                            <a:t>0.034</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dirty="0"/>
                            <a:t>(12)</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dirty="0"/>
                            <a:t>0.46</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dirty="0"/>
                            <a:t>(22)</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0042457"/>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2451973415"/>
                  </p:ext>
                </p:extLst>
              </p:nvPr>
            </p:nvGraphicFramePr>
            <p:xfrm>
              <a:off x="23679681" y="14799848"/>
              <a:ext cx="7596000" cy="3350324"/>
            </p:xfrm>
            <a:graphic>
              <a:graphicData uri="http://schemas.openxmlformats.org/drawingml/2006/table">
                <a:tbl>
                  <a:tblPr firstRow="1" bandRow="1">
                    <a:tableStyleId>{5940675A-B579-460E-94D1-54222C63F5DA}</a:tableStyleId>
                  </a:tblPr>
                  <a:tblGrid>
                    <a:gridCol w="2412000">
                      <a:extLst>
                        <a:ext uri="{9D8B030D-6E8A-4147-A177-3AD203B41FA5}">
                          <a16:colId xmlns:a16="http://schemas.microsoft.com/office/drawing/2014/main" val="3317357709"/>
                        </a:ext>
                      </a:extLst>
                    </a:gridCol>
                    <a:gridCol w="1296000">
                      <a:extLst>
                        <a:ext uri="{9D8B030D-6E8A-4147-A177-3AD203B41FA5}">
                          <a16:colId xmlns:a16="http://schemas.microsoft.com/office/drawing/2014/main" val="3562014252"/>
                        </a:ext>
                      </a:extLst>
                    </a:gridCol>
                    <a:gridCol w="1296000">
                      <a:extLst>
                        <a:ext uri="{9D8B030D-6E8A-4147-A177-3AD203B41FA5}">
                          <a16:colId xmlns:a16="http://schemas.microsoft.com/office/drawing/2014/main" val="3475966010"/>
                        </a:ext>
                      </a:extLst>
                    </a:gridCol>
                    <a:gridCol w="1296000">
                      <a:extLst>
                        <a:ext uri="{9D8B030D-6E8A-4147-A177-3AD203B41FA5}">
                          <a16:colId xmlns:a16="http://schemas.microsoft.com/office/drawing/2014/main" val="4210011457"/>
                        </a:ext>
                      </a:extLst>
                    </a:gridCol>
                    <a:gridCol w="1296000">
                      <a:extLst>
                        <a:ext uri="{9D8B030D-6E8A-4147-A177-3AD203B41FA5}">
                          <a16:colId xmlns:a16="http://schemas.microsoft.com/office/drawing/2014/main" val="2781630618"/>
                        </a:ext>
                      </a:extLst>
                    </a:gridCol>
                  </a:tblGrid>
                  <a:tr h="670560">
                    <a:tc rowSpan="2">
                      <a:txBody>
                        <a:bodyPr/>
                        <a:lstStyle/>
                        <a:p>
                          <a:r>
                            <a:rPr lang="sv-SE" b="1" dirty="0"/>
                            <a:t>Parameter</a:t>
                          </a:r>
                        </a:p>
                      </a:txBody>
                      <a:tcPr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sv-SE" b="1" dirty="0" err="1"/>
                            <a:t>Typical</a:t>
                          </a:r>
                          <a:r>
                            <a:rPr lang="sv-SE" b="1" baseline="0" dirty="0"/>
                            <a:t> parameter</a:t>
                          </a:r>
                          <a:endParaRPr lang="sv-SE" b="1" dirty="0"/>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sv-SE" dirty="0"/>
                        </a:p>
                      </a:txBody>
                      <a:tcPr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a:r>
                            <a:rPr lang="sv-SE" b="1" dirty="0" err="1"/>
                            <a:t>Between-subject</a:t>
                          </a:r>
                          <a:r>
                            <a:rPr lang="sv-SE" b="1" baseline="0" dirty="0"/>
                            <a:t> </a:t>
                          </a:r>
                          <a:r>
                            <a:rPr lang="sv-SE" b="1" baseline="0" dirty="0" err="1"/>
                            <a:t>variability</a:t>
                          </a:r>
                          <a:endParaRPr lang="sv-SE" b="1" dirty="0"/>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424777562"/>
                      </a:ext>
                    </a:extLst>
                  </a:tr>
                  <a:tr h="381000">
                    <a:tc vMerge="1">
                      <a:txBody>
                        <a:bodyPr/>
                        <a:lstStyle/>
                        <a:p>
                          <a:endParaRPr lang="sv-SE" dirty="0"/>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sv-SE" b="1" dirty="0" err="1"/>
                            <a:t>Estimate</a:t>
                          </a:r>
                          <a:endParaRPr lang="sv-SE" b="1" dirty="0"/>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b="1" dirty="0"/>
                            <a:t>(%RSE)</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b="1" dirty="0"/>
                            <a:t>ω</a:t>
                          </a:r>
                          <a:endParaRPr lang="sv-SE" b="1" dirty="0"/>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b="1" dirty="0"/>
                            <a:t>(%RSE)</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5128984"/>
                      </a:ext>
                    </a:extLst>
                  </a:tr>
                  <a:tr h="381000">
                    <a:tc>
                      <a:txBody>
                        <a:bodyPr/>
                        <a:lstStyle/>
                        <a:p>
                          <a:endParaRPr lang="sv-SE"/>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t="-282540" r="-215657" b="-525397"/>
                          </a:stretch>
                        </a:blipFill>
                      </a:tcPr>
                    </a:tc>
                    <a:tc>
                      <a:txBody>
                        <a:bodyPr/>
                        <a:lstStyle/>
                        <a:p>
                          <a:pPr algn="ctr"/>
                          <a:r>
                            <a:rPr lang="sv-SE" dirty="0"/>
                            <a:t>0.146</a:t>
                          </a:r>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(11)</a:t>
                          </a:r>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0.08</a:t>
                          </a:r>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(12)</a:t>
                          </a:r>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03300892"/>
                      </a:ext>
                    </a:extLst>
                  </a:tr>
                  <a:tr h="381000">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t="-388710" r="-215657" b="-433871"/>
                          </a:stretch>
                        </a:blipFill>
                      </a:tcPr>
                    </a:tc>
                    <a:tc>
                      <a:txBody>
                        <a:bodyPr/>
                        <a:lstStyle/>
                        <a:p>
                          <a:pPr algn="ctr"/>
                          <a:r>
                            <a:rPr lang="sv-SE" dirty="0"/>
                            <a:t>0.763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sv-SE"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477873223"/>
                      </a:ext>
                    </a:extLst>
                  </a:tr>
                  <a:tr h="381000">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t="-480952" r="-215657" b="-326984"/>
                          </a:stretch>
                        </a:blipFill>
                      </a:tcPr>
                    </a:tc>
                    <a:tc>
                      <a:txBody>
                        <a:bodyPr/>
                        <a:lstStyle/>
                        <a:p>
                          <a:pPr algn="ctr"/>
                          <a:r>
                            <a:rPr lang="sv-SE" dirty="0"/>
                            <a:t>0.127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ctr"/>
                          <a:r>
                            <a:rPr lang="sv-SE"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extLst>
                      <a:ext uri="{0D108BD9-81ED-4DB2-BD59-A6C34878D82A}">
                        <a16:rowId xmlns:a16="http://schemas.microsoft.com/office/drawing/2014/main" val="1441379528"/>
                      </a:ext>
                    </a:extLst>
                  </a:tr>
                  <a:tr h="393764">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t="-563077" r="-215657" b="-216923"/>
                          </a:stretch>
                        </a:blipFill>
                      </a:tcPr>
                    </a:tc>
                    <a:tc>
                      <a:txBody>
                        <a:bodyPr/>
                        <a:lstStyle/>
                        <a:p>
                          <a:pPr algn="ctr"/>
                          <a:r>
                            <a:rPr lang="sv-SE" dirty="0"/>
                            <a:t>0.0258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dirty="0"/>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dirty="0"/>
                            <a:t>2.38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5658972"/>
                      </a:ext>
                    </a:extLst>
                  </a:tr>
                  <a:tr h="381000">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t="-695161" r="-215657" b="-127419"/>
                          </a:stretch>
                        </a:blipFill>
                      </a:tcPr>
                    </a:tc>
                    <a:tc>
                      <a:txBody>
                        <a:bodyPr/>
                        <a:lstStyle/>
                        <a:p>
                          <a:pPr algn="ctr"/>
                          <a:r>
                            <a:rPr lang="sv-SE" dirty="0"/>
                            <a:t>0.187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sv-SE" dirty="0"/>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ctr"/>
                          <a:r>
                            <a:rPr lang="sv-SE"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extLst>
                      <a:ext uri="{0D108BD9-81ED-4DB2-BD59-A6C34878D82A}">
                        <a16:rowId xmlns:a16="http://schemas.microsoft.com/office/drawing/2014/main" val="696022533"/>
                      </a:ext>
                    </a:extLst>
                  </a:tr>
                  <a:tr h="381000">
                    <a:tc>
                      <a:txBody>
                        <a:bodyPr/>
                        <a:lstStyle/>
                        <a:p>
                          <a:endParaRPr lang="sv-SE"/>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782540" r="-215657" b="-25397"/>
                          </a:stretch>
                        </a:blipFill>
                      </a:tcPr>
                    </a:tc>
                    <a:tc>
                      <a:txBody>
                        <a:bodyPr/>
                        <a:lstStyle/>
                        <a:p>
                          <a:pPr algn="ctr"/>
                          <a:r>
                            <a:rPr lang="sv-SE" dirty="0"/>
                            <a:t>0.034</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dirty="0"/>
                            <a:t>(12)</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dirty="0"/>
                            <a:t>0.46</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dirty="0"/>
                            <a:t>(22)</a:t>
                          </a:r>
                        </a:p>
                      </a:txBody>
                      <a:tcPr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0042457"/>
                      </a:ext>
                    </a:extLst>
                  </a:tr>
                </a:tbl>
              </a:graphicData>
            </a:graphic>
          </p:graphicFrame>
        </mc:Fallback>
      </mc:AlternateContent>
      <mc:AlternateContent xmlns:mc="http://schemas.openxmlformats.org/markup-compatibility/2006" xmlns:a14="http://schemas.microsoft.com/office/drawing/2010/main">
        <mc:Choice Requires="a14">
          <p:sp>
            <p:nvSpPr>
              <p:cNvPr id="14" name="Rectangle 13"/>
              <p:cNvSpPr/>
              <p:nvPr/>
            </p:nvSpPr>
            <p:spPr>
              <a:xfrm>
                <a:off x="803288" y="42045955"/>
                <a:ext cx="11893718" cy="11482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sv-SE" sz="3200" i="1">
                              <a:latin typeface="Cambria Math" panose="02040503050406030204" pitchFamily="18" charset="0"/>
                            </a:rPr>
                          </m:ctrlPr>
                        </m:fPr>
                        <m:num>
                          <m:r>
                            <a:rPr lang="sv-SE" sz="3200" i="1">
                              <a:latin typeface="Cambria Math" panose="02040503050406030204" pitchFamily="18" charset="0"/>
                            </a:rPr>
                            <m:t>𝑑𝐷</m:t>
                          </m:r>
                        </m:num>
                        <m:den>
                          <m:r>
                            <a:rPr lang="sv-SE" sz="3200" i="1">
                              <a:latin typeface="Cambria Math" panose="02040503050406030204" pitchFamily="18" charset="0"/>
                            </a:rPr>
                            <m:t>𝑑𝑡</m:t>
                          </m:r>
                        </m:den>
                      </m:f>
                      <m:r>
                        <a:rPr lang="sv-SE" sz="3200" i="0">
                          <a:latin typeface="Cambria Math" panose="02040503050406030204" pitchFamily="18" charset="0"/>
                        </a:rPr>
                        <m:t>=(</m:t>
                      </m:r>
                      <m:sSub>
                        <m:sSubPr>
                          <m:ctrlPr>
                            <a:rPr lang="sv-SE" sz="3200" i="1">
                              <a:latin typeface="Cambria Math" panose="02040503050406030204" pitchFamily="18" charset="0"/>
                            </a:rPr>
                          </m:ctrlPr>
                        </m:sSubPr>
                        <m:e>
                          <m:r>
                            <a:rPr lang="sv-SE" sz="3200" i="1">
                              <a:latin typeface="Cambria Math" panose="02040503050406030204" pitchFamily="18" charset="0"/>
                            </a:rPr>
                            <m:t>𝛼</m:t>
                          </m:r>
                        </m:e>
                        <m:sub>
                          <m:r>
                            <a:rPr lang="sv-SE" sz="3200" i="1">
                              <a:latin typeface="Cambria Math" panose="02040503050406030204" pitchFamily="18" charset="0"/>
                            </a:rPr>
                            <m:t>𝑖</m:t>
                          </m:r>
                        </m:sub>
                      </m:sSub>
                      <m:r>
                        <a:rPr lang="sv-SE" sz="3200" i="0">
                          <a:latin typeface="Cambria Math" panose="02040503050406030204" pitchFamily="18" charset="0"/>
                        </a:rPr>
                        <m:t>+</m:t>
                      </m:r>
                      <m:d>
                        <m:dPr>
                          <m:begChr m:val="|"/>
                          <m:endChr m:val="|"/>
                          <m:ctrlPr>
                            <a:rPr lang="sv-SE" sz="3200" i="1">
                              <a:latin typeface="Cambria Math" panose="02040503050406030204" pitchFamily="18" charset="0"/>
                            </a:rPr>
                          </m:ctrlPr>
                        </m:dPr>
                        <m:e>
                          <m:sSub>
                            <m:sSubPr>
                              <m:ctrlPr>
                                <a:rPr lang="sv-SE" sz="3200" i="1">
                                  <a:latin typeface="Cambria Math" panose="02040503050406030204" pitchFamily="18" charset="0"/>
                                </a:rPr>
                              </m:ctrlPr>
                            </m:sSubPr>
                            <m:e>
                              <m:r>
                                <a:rPr lang="sv-SE" sz="3200" i="1">
                                  <a:latin typeface="Cambria Math" panose="02040503050406030204" pitchFamily="18" charset="0"/>
                                </a:rPr>
                                <m:t>𝛼</m:t>
                              </m:r>
                            </m:e>
                            <m:sub>
                              <m:r>
                                <a:rPr lang="sv-SE" sz="3200" i="1">
                                  <a:latin typeface="Cambria Math" panose="02040503050406030204" pitchFamily="18" charset="0"/>
                                </a:rPr>
                                <m:t>𝑖</m:t>
                              </m:r>
                            </m:sub>
                          </m:sSub>
                        </m:e>
                      </m:d>
                      <m:r>
                        <a:rPr lang="sv-SE" sz="3200" i="1" smtClean="0">
                          <a:latin typeface="Cambria Math" panose="02040503050406030204" pitchFamily="18" charset="0"/>
                          <a:ea typeface="Cambria Math" panose="02040503050406030204" pitchFamily="18" charset="0"/>
                        </a:rPr>
                        <m:t>∙</m:t>
                      </m:r>
                      <m:r>
                        <a:rPr lang="sv-SE" sz="3200" i="1">
                          <a:latin typeface="Cambria Math" panose="02040503050406030204" pitchFamily="18" charset="0"/>
                        </a:rPr>
                        <m:t>𝛽</m:t>
                      </m:r>
                      <m:r>
                        <a:rPr lang="sv-SE" sz="3200" i="1" smtClean="0">
                          <a:latin typeface="Cambria Math" panose="02040503050406030204" pitchFamily="18" charset="0"/>
                          <a:ea typeface="Cambria Math" panose="02040503050406030204" pitchFamily="18" charset="0"/>
                        </a:rPr>
                        <m:t>∙</m:t>
                      </m:r>
                      <m:r>
                        <a:rPr lang="sv-SE" sz="3200" i="1" smtClean="0">
                          <a:solidFill>
                            <a:schemeClr val="tx1"/>
                          </a:solidFill>
                          <a:latin typeface="Cambria Math" panose="02040503050406030204" pitchFamily="18" charset="0"/>
                        </a:rPr>
                        <m:t>𝐵𝑜𝐷</m:t>
                      </m:r>
                      <m:r>
                        <a:rPr lang="sv-SE" sz="3200" i="0">
                          <a:latin typeface="Cambria Math" panose="02040503050406030204" pitchFamily="18" charset="0"/>
                        </a:rPr>
                        <m:t>)</m:t>
                      </m:r>
                      <m:r>
                        <a:rPr lang="sv-SE" sz="3200" i="1" smtClean="0">
                          <a:latin typeface="Cambria Math" panose="02040503050406030204" pitchFamily="18" charset="0"/>
                          <a:ea typeface="Cambria Math" panose="02040503050406030204" pitchFamily="18" charset="0"/>
                        </a:rPr>
                        <m:t>∙</m:t>
                      </m:r>
                      <m:r>
                        <a:rPr lang="sv-SE" sz="3200" i="1">
                          <a:latin typeface="Cambria Math" panose="02040503050406030204" pitchFamily="18" charset="0"/>
                        </a:rPr>
                        <m:t>𝑝𝑤𝑟</m:t>
                      </m:r>
                      <m:r>
                        <a:rPr lang="sv-SE" sz="3200">
                          <a:latin typeface="Cambria Math" panose="02040503050406030204" pitchFamily="18" charset="0"/>
                          <a:ea typeface="Cambria Math" panose="02040503050406030204" pitchFamily="18" charset="0"/>
                        </a:rPr>
                        <m:t>∙</m:t>
                      </m:r>
                      <m:sSup>
                        <m:sSupPr>
                          <m:ctrlPr>
                            <a:rPr lang="sv-SE" sz="3200" i="1">
                              <a:latin typeface="Cambria Math" panose="02040503050406030204" pitchFamily="18" charset="0"/>
                            </a:rPr>
                          </m:ctrlPr>
                        </m:sSupPr>
                        <m:e>
                          <m:r>
                            <a:rPr lang="sv-SE" sz="3200" i="1">
                              <a:latin typeface="Cambria Math" panose="02040503050406030204" pitchFamily="18" charset="0"/>
                            </a:rPr>
                            <m:t>𝑡</m:t>
                          </m:r>
                        </m:e>
                        <m:sup>
                          <m:r>
                            <a:rPr lang="sv-SE" sz="3200" i="1">
                              <a:latin typeface="Cambria Math" panose="02040503050406030204" pitchFamily="18" charset="0"/>
                            </a:rPr>
                            <m:t>𝑝𝑤𝑟</m:t>
                          </m:r>
                          <m:r>
                            <a:rPr lang="sv-SE" sz="3200" i="0">
                              <a:latin typeface="Cambria Math" panose="02040503050406030204" pitchFamily="18" charset="0"/>
                            </a:rPr>
                            <m:t>−1</m:t>
                          </m:r>
                        </m:sup>
                      </m:sSup>
                      <m:r>
                        <a:rPr lang="sv-SE" sz="3200" i="0" smtClean="0">
                          <a:solidFill>
                            <a:schemeClr val="tx1"/>
                          </a:solidFill>
                          <a:latin typeface="Cambria Math" panose="02040503050406030204" pitchFamily="18" charset="0"/>
                        </a:rPr>
                        <m:t>−</m:t>
                      </m:r>
                      <m:f>
                        <m:fPr>
                          <m:ctrlPr>
                            <a:rPr lang="sv-SE" sz="3200" i="1">
                              <a:solidFill>
                                <a:schemeClr val="tx1"/>
                              </a:solidFill>
                              <a:latin typeface="Cambria Math" panose="02040503050406030204" pitchFamily="18" charset="0"/>
                            </a:rPr>
                          </m:ctrlPr>
                        </m:fPr>
                        <m:num>
                          <m:sSub>
                            <m:sSubPr>
                              <m:ctrlPr>
                                <a:rPr lang="sv-SE" sz="3200" i="1">
                                  <a:solidFill>
                                    <a:schemeClr val="tx1"/>
                                  </a:solidFill>
                                  <a:latin typeface="Cambria Math" panose="02040503050406030204" pitchFamily="18" charset="0"/>
                                </a:rPr>
                              </m:ctrlPr>
                            </m:sSubPr>
                            <m:e>
                              <m:r>
                                <a:rPr lang="sv-SE" sz="3200" i="1">
                                  <a:solidFill>
                                    <a:schemeClr val="tx1"/>
                                  </a:solidFill>
                                  <a:latin typeface="Cambria Math" panose="02040503050406030204" pitchFamily="18" charset="0"/>
                                </a:rPr>
                                <m:t>𝐷</m:t>
                              </m:r>
                              <m:r>
                                <a:rPr lang="de-DE" sz="3200" i="1">
                                  <a:solidFill>
                                    <a:schemeClr val="tx1"/>
                                  </a:solidFill>
                                  <a:latin typeface="Cambria Math" panose="02040503050406030204" pitchFamily="18" charset="0"/>
                                </a:rPr>
                                <m:t>𝐴𝐿</m:t>
                              </m:r>
                              <m:r>
                                <a:rPr lang="sv-SE" sz="3200" i="1">
                                  <a:solidFill>
                                    <a:schemeClr val="tx1"/>
                                  </a:solidFill>
                                  <a:latin typeface="Cambria Math" panose="02040503050406030204" pitchFamily="18" charset="0"/>
                                </a:rPr>
                                <m:t>𝐶</m:t>
                              </m:r>
                            </m:e>
                            <m:sub>
                              <m:r>
                                <a:rPr lang="sv-SE" sz="3200" i="1">
                                  <a:solidFill>
                                    <a:schemeClr val="tx1"/>
                                  </a:solidFill>
                                  <a:latin typeface="Cambria Math" panose="02040503050406030204" pitchFamily="18" charset="0"/>
                                </a:rPr>
                                <m:t>𝑒𝑚𝑎𝑥</m:t>
                              </m:r>
                              <m:r>
                                <a:rPr lang="de-DE" sz="3200" i="1">
                                  <a:solidFill>
                                    <a:schemeClr val="tx1"/>
                                  </a:solidFill>
                                  <a:latin typeface="Cambria Math" panose="02040503050406030204" pitchFamily="18" charset="0"/>
                                </a:rPr>
                                <m:t>,</m:t>
                              </m:r>
                              <m:r>
                                <a:rPr lang="de-DE" sz="3200" i="1">
                                  <a:solidFill>
                                    <a:schemeClr val="tx1"/>
                                  </a:solidFill>
                                  <a:latin typeface="Cambria Math" panose="02040503050406030204" pitchFamily="18" charset="0"/>
                                </a:rPr>
                                <m:t>𝑖</m:t>
                              </m:r>
                            </m:sub>
                          </m:sSub>
                          <m:r>
                            <a:rPr lang="sv-SE" sz="3200">
                              <a:solidFill>
                                <a:schemeClr val="tx1"/>
                              </a:solidFill>
                              <a:latin typeface="Cambria Math" panose="02040503050406030204" pitchFamily="18" charset="0"/>
                              <a:ea typeface="Cambria Math" panose="02040503050406030204" pitchFamily="18" charset="0"/>
                            </a:rPr>
                            <m:t>∙</m:t>
                          </m:r>
                          <m:sSub>
                            <m:sSubPr>
                              <m:ctrlPr>
                                <a:rPr lang="sv-SE" sz="3200" i="1">
                                  <a:solidFill>
                                    <a:schemeClr val="tx1"/>
                                  </a:solidFill>
                                  <a:latin typeface="Cambria Math" panose="02040503050406030204" pitchFamily="18" charset="0"/>
                                </a:rPr>
                              </m:ctrlPr>
                            </m:sSubPr>
                            <m:e>
                              <m:r>
                                <a:rPr lang="sv-SE" sz="3200" i="1">
                                  <a:solidFill>
                                    <a:schemeClr val="tx1"/>
                                  </a:solidFill>
                                  <a:latin typeface="Cambria Math" panose="02040503050406030204" pitchFamily="18" charset="0"/>
                                </a:rPr>
                                <m:t>𝐷𝐴𝐿𝐶</m:t>
                              </m:r>
                            </m:e>
                            <m:sub>
                              <m:r>
                                <a:rPr lang="sv-SE" sz="3200" i="1">
                                  <a:solidFill>
                                    <a:schemeClr val="tx1"/>
                                  </a:solidFill>
                                  <a:latin typeface="Cambria Math" panose="02040503050406030204" pitchFamily="18" charset="0"/>
                                </a:rPr>
                                <m:t>𝑖</m:t>
                              </m:r>
                              <m:r>
                                <a:rPr lang="sv-SE" sz="3200" i="0">
                                  <a:solidFill>
                                    <a:schemeClr val="tx1"/>
                                  </a:solidFill>
                                  <a:latin typeface="Cambria Math" panose="02040503050406030204" pitchFamily="18" charset="0"/>
                                </a:rPr>
                                <m:t>,</m:t>
                              </m:r>
                              <m:r>
                                <a:rPr lang="sv-SE" sz="3200" i="1">
                                  <a:solidFill>
                                    <a:schemeClr val="tx1"/>
                                  </a:solidFill>
                                  <a:latin typeface="Cambria Math" panose="02040503050406030204" pitchFamily="18" charset="0"/>
                                </a:rPr>
                                <m:t>𝑡</m:t>
                              </m:r>
                            </m:sub>
                          </m:sSub>
                        </m:num>
                        <m:den>
                          <m:sSub>
                            <m:sSubPr>
                              <m:ctrlPr>
                                <a:rPr lang="sv-SE" sz="3200" i="1">
                                  <a:solidFill>
                                    <a:schemeClr val="tx1"/>
                                  </a:solidFill>
                                  <a:latin typeface="Cambria Math" panose="02040503050406030204" pitchFamily="18" charset="0"/>
                                </a:rPr>
                              </m:ctrlPr>
                            </m:sSubPr>
                            <m:e>
                              <m:r>
                                <a:rPr lang="sv-SE" sz="3200" i="1">
                                  <a:solidFill>
                                    <a:schemeClr val="tx1"/>
                                  </a:solidFill>
                                  <a:latin typeface="Cambria Math" panose="02040503050406030204" pitchFamily="18" charset="0"/>
                                </a:rPr>
                                <m:t>𝐷𝐴𝐿𝐶</m:t>
                              </m:r>
                            </m:e>
                            <m:sub>
                              <m:r>
                                <a:rPr lang="sv-SE" sz="3200" i="0">
                                  <a:solidFill>
                                    <a:schemeClr val="tx1"/>
                                  </a:solidFill>
                                  <a:latin typeface="Cambria Math" panose="02040503050406030204" pitchFamily="18" charset="0"/>
                                </a:rPr>
                                <m:t>50</m:t>
                              </m:r>
                            </m:sub>
                          </m:sSub>
                          <m:r>
                            <a:rPr lang="sv-SE" sz="3200" i="0">
                              <a:solidFill>
                                <a:schemeClr val="tx1"/>
                              </a:solidFill>
                              <a:latin typeface="Cambria Math" panose="02040503050406030204" pitchFamily="18" charset="0"/>
                            </a:rPr>
                            <m:t>+</m:t>
                          </m:r>
                          <m:sSub>
                            <m:sSubPr>
                              <m:ctrlPr>
                                <a:rPr lang="sv-SE" sz="3200" i="1">
                                  <a:solidFill>
                                    <a:schemeClr val="tx1"/>
                                  </a:solidFill>
                                  <a:latin typeface="Cambria Math" panose="02040503050406030204" pitchFamily="18" charset="0"/>
                                </a:rPr>
                              </m:ctrlPr>
                            </m:sSubPr>
                            <m:e>
                              <m:r>
                                <a:rPr lang="sv-SE" sz="3200" i="1">
                                  <a:solidFill>
                                    <a:schemeClr val="tx1"/>
                                  </a:solidFill>
                                  <a:latin typeface="Cambria Math" panose="02040503050406030204" pitchFamily="18" charset="0"/>
                                </a:rPr>
                                <m:t>𝐷𝐴𝐿𝐶</m:t>
                              </m:r>
                            </m:e>
                            <m:sub>
                              <m:r>
                                <a:rPr lang="sv-SE" sz="3200" i="1">
                                  <a:solidFill>
                                    <a:schemeClr val="tx1"/>
                                  </a:solidFill>
                                  <a:latin typeface="Cambria Math" panose="02040503050406030204" pitchFamily="18" charset="0"/>
                                </a:rPr>
                                <m:t>𝑖</m:t>
                              </m:r>
                              <m:r>
                                <a:rPr lang="sv-SE" sz="3200" i="0">
                                  <a:solidFill>
                                    <a:schemeClr val="tx1"/>
                                  </a:solidFill>
                                  <a:latin typeface="Cambria Math" panose="02040503050406030204" pitchFamily="18" charset="0"/>
                                </a:rPr>
                                <m:t>,</m:t>
                              </m:r>
                              <m:r>
                                <a:rPr lang="sv-SE" sz="3200" i="1">
                                  <a:solidFill>
                                    <a:schemeClr val="tx1"/>
                                  </a:solidFill>
                                  <a:latin typeface="Cambria Math" panose="02040503050406030204" pitchFamily="18" charset="0"/>
                                </a:rPr>
                                <m:t>𝑡</m:t>
                              </m:r>
                            </m:sub>
                          </m:sSub>
                        </m:den>
                      </m:f>
                    </m:oMath>
                  </m:oMathPara>
                </a14:m>
                <a:endParaRPr lang="sv-SE" sz="3200" dirty="0"/>
              </a:p>
            </p:txBody>
          </p:sp>
        </mc:Choice>
        <mc:Fallback xmlns="">
          <p:sp>
            <p:nvSpPr>
              <p:cNvPr id="14" name="Rectangle 13"/>
              <p:cNvSpPr>
                <a:spLocks noRot="1" noChangeAspect="1" noMove="1" noResize="1" noEditPoints="1" noAdjustHandles="1" noChangeArrowheads="1" noChangeShapeType="1" noTextEdit="1"/>
              </p:cNvSpPr>
              <p:nvPr/>
            </p:nvSpPr>
            <p:spPr>
              <a:xfrm>
                <a:off x="803288" y="42045955"/>
                <a:ext cx="11893718" cy="1148263"/>
              </a:xfrm>
              <a:prstGeom prst="rect">
                <a:avLst/>
              </a:prstGeom>
              <a:blipFill>
                <a:blip r:embed="rId5"/>
                <a:stretch>
                  <a:fillRect/>
                </a:stretch>
              </a:blipFill>
            </p:spPr>
            <p:txBody>
              <a:bodyPr/>
              <a:lstStyle/>
              <a:p>
                <a:r>
                  <a:rPr lang="en-US">
                    <a:noFill/>
                  </a:rPr>
                  <a:t> </a:t>
                </a:r>
              </a:p>
            </p:txBody>
          </p:sp>
        </mc:Fallback>
      </mc:AlternateContent>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436" t="-346" r="3542" b="359"/>
          <a:stretch/>
        </p:blipFill>
        <p:spPr>
          <a:xfrm>
            <a:off x="21781831" y="26021524"/>
            <a:ext cx="9804158" cy="6396664"/>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b="-516"/>
          <a:stretch/>
        </p:blipFill>
        <p:spPr>
          <a:xfrm>
            <a:off x="22179404" y="20497271"/>
            <a:ext cx="9224597" cy="5563286"/>
          </a:xfrm>
          <a:prstGeom prst="rect">
            <a:avLst/>
          </a:prstGeom>
        </p:spPr>
      </p:pic>
      <p:sp>
        <p:nvSpPr>
          <p:cNvPr id="101" name="Text Box 25"/>
          <p:cNvSpPr txBox="1">
            <a:spLocks noChangeArrowheads="1"/>
          </p:cNvSpPr>
          <p:nvPr/>
        </p:nvSpPr>
        <p:spPr bwMode="auto">
          <a:xfrm>
            <a:off x="16776702" y="14420569"/>
            <a:ext cx="6843938" cy="479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marL="457200" indent="-457200">
              <a:buFont typeface="Arial" panose="020B0604020202020204" pitchFamily="34" charset="0"/>
              <a:buChar char="•"/>
            </a:pPr>
            <a:r>
              <a:rPr lang="en-US" sz="2900" dirty="0"/>
              <a:t>Inclusion of total T2 volume as mediator of</a:t>
            </a:r>
            <a:r>
              <a:rPr lang="en-US" sz="2900" dirty="0">
                <a:solidFill>
                  <a:srgbClr val="FF0000"/>
                </a:solidFill>
              </a:rPr>
              <a:t> </a:t>
            </a:r>
            <a:r>
              <a:rPr lang="en-US" sz="2900" dirty="0">
                <a:solidFill>
                  <a:schemeClr val="tx1"/>
                </a:solidFill>
              </a:rPr>
              <a:t>underlying disability improved the EDSS model fit on top of the </a:t>
            </a:r>
            <a:r>
              <a:rPr lang="en-US" sz="2900" dirty="0"/>
              <a:t>relative change from baseline ALC (DALC) (p&lt;0.001). </a:t>
            </a:r>
          </a:p>
          <a:p>
            <a:pPr marL="457200" indent="-457200">
              <a:buFont typeface="Arial" panose="020B0604020202020204" pitchFamily="34" charset="0"/>
              <a:buChar char="•"/>
            </a:pPr>
            <a:r>
              <a:rPr lang="en-US" sz="2900" dirty="0"/>
              <a:t>However, DALC remained the single most predictive variable for EDSS time-course (p&lt;0.001), the higher the reduction in ALC, the lower the increase in EDSS. </a:t>
            </a:r>
          </a:p>
        </p:txBody>
      </p:sp>
      <p:sp>
        <p:nvSpPr>
          <p:cNvPr id="102" name="Text Box 25"/>
          <p:cNvSpPr txBox="1">
            <a:spLocks noChangeArrowheads="1"/>
          </p:cNvSpPr>
          <p:nvPr/>
        </p:nvSpPr>
        <p:spPr bwMode="auto">
          <a:xfrm>
            <a:off x="16776701" y="19258749"/>
            <a:ext cx="14835373" cy="168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marL="457200" indent="-457200">
              <a:buFont typeface="Arial" panose="020B0604020202020204" pitchFamily="34" charset="0"/>
              <a:buChar char="•"/>
            </a:pPr>
            <a:r>
              <a:rPr lang="en-US" sz="3200" dirty="0"/>
              <a:t>The final IRT model allowed adequate description of EDSS data on both the item (as shown for brainstem item in Fig.3) and total score level (Fig.4).</a:t>
            </a:r>
            <a:endParaRPr lang="sv-SE" sz="3200" dirty="0"/>
          </a:p>
          <a:p>
            <a:pPr marL="0" indent="0" algn="just" eaLnBrk="1" hangingPunct="1">
              <a:spcBef>
                <a:spcPct val="20000"/>
              </a:spcBef>
            </a:pPr>
            <a:endParaRPr lang="sv-SE" altLang="ja-JP" sz="3200" u="sng" dirty="0">
              <a:solidFill>
                <a:schemeClr val="tx1"/>
              </a:solidFill>
              <a:ea typeface="ＭＳ Ｐゴシック" pitchFamily="34" charset="-128"/>
            </a:endParaRPr>
          </a:p>
        </p:txBody>
      </p:sp>
      <p:sp>
        <p:nvSpPr>
          <p:cNvPr id="103" name="TextBox 78"/>
          <p:cNvSpPr txBox="1">
            <a:spLocks noChangeArrowheads="1"/>
          </p:cNvSpPr>
          <p:nvPr/>
        </p:nvSpPr>
        <p:spPr bwMode="auto">
          <a:xfrm>
            <a:off x="17402095" y="13657834"/>
            <a:ext cx="7950086" cy="40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108" tIns="50554" rIns="101108" bIns="50554">
            <a:spAutoFit/>
          </a:bodyPr>
          <a:lstStyle>
            <a:lvl1pPr eaLnBrk="0" hangingPunct="0">
              <a:defRPr sz="4800">
                <a:solidFill>
                  <a:srgbClr val="000000"/>
                </a:solidFill>
                <a:latin typeface="Arial" charset="0"/>
              </a:defRPr>
            </a:lvl1pPr>
            <a:lvl2pPr marL="742950" indent="-285750" eaLnBrk="0" hangingPunct="0">
              <a:defRPr sz="4800">
                <a:solidFill>
                  <a:srgbClr val="000000"/>
                </a:solidFill>
                <a:latin typeface="Arial" charset="0"/>
              </a:defRPr>
            </a:lvl2pPr>
            <a:lvl3pPr marL="1143000" indent="-228600" eaLnBrk="0" hangingPunct="0">
              <a:defRPr sz="4800">
                <a:solidFill>
                  <a:srgbClr val="000000"/>
                </a:solidFill>
                <a:latin typeface="Arial" charset="0"/>
              </a:defRPr>
            </a:lvl3pPr>
            <a:lvl4pPr marL="1600200" indent="-228600" eaLnBrk="0" hangingPunct="0">
              <a:defRPr sz="4800">
                <a:solidFill>
                  <a:srgbClr val="000000"/>
                </a:solidFill>
                <a:latin typeface="Arial" charset="0"/>
              </a:defRPr>
            </a:lvl4pPr>
            <a:lvl5pPr marL="2057400" indent="-228600" eaLnBrk="0" hangingPunct="0">
              <a:defRPr sz="4800">
                <a:solidFill>
                  <a:srgbClr val="000000"/>
                </a:solidFill>
                <a:latin typeface="Arial" charset="0"/>
              </a:defRPr>
            </a:lvl5pPr>
            <a:lvl6pPr marL="2514600" indent="-228600" eaLnBrk="0" fontAlgn="base" hangingPunct="0">
              <a:spcBef>
                <a:spcPct val="50000"/>
              </a:spcBef>
              <a:spcAft>
                <a:spcPct val="0"/>
              </a:spcAft>
              <a:defRPr sz="4800">
                <a:solidFill>
                  <a:srgbClr val="000000"/>
                </a:solidFill>
                <a:latin typeface="Arial" charset="0"/>
              </a:defRPr>
            </a:lvl6pPr>
            <a:lvl7pPr marL="2971800" indent="-228600" eaLnBrk="0" fontAlgn="base" hangingPunct="0">
              <a:spcBef>
                <a:spcPct val="50000"/>
              </a:spcBef>
              <a:spcAft>
                <a:spcPct val="0"/>
              </a:spcAft>
              <a:defRPr sz="4800">
                <a:solidFill>
                  <a:srgbClr val="000000"/>
                </a:solidFill>
                <a:latin typeface="Arial" charset="0"/>
              </a:defRPr>
            </a:lvl7pPr>
            <a:lvl8pPr marL="3429000" indent="-228600" eaLnBrk="0" fontAlgn="base" hangingPunct="0">
              <a:spcBef>
                <a:spcPct val="50000"/>
              </a:spcBef>
              <a:spcAft>
                <a:spcPct val="0"/>
              </a:spcAft>
              <a:defRPr sz="4800">
                <a:solidFill>
                  <a:srgbClr val="000000"/>
                </a:solidFill>
                <a:latin typeface="Arial" charset="0"/>
              </a:defRPr>
            </a:lvl8pPr>
            <a:lvl9pPr marL="3886200" indent="-228600" eaLnBrk="0" fontAlgn="base" hangingPunct="0">
              <a:spcBef>
                <a:spcPct val="50000"/>
              </a:spcBef>
              <a:spcAft>
                <a:spcPct val="0"/>
              </a:spcAft>
              <a:defRPr sz="4800">
                <a:solidFill>
                  <a:srgbClr val="000000"/>
                </a:solidFill>
                <a:latin typeface="Arial" charset="0"/>
              </a:defRPr>
            </a:lvl9pPr>
          </a:lstStyle>
          <a:p>
            <a:pPr algn="just" eaLnBrk="1" hangingPunct="1"/>
            <a:r>
              <a:rPr lang="en-US" altLang="ja-JP" sz="2000" b="1" dirty="0">
                <a:ea typeface="ＭＳ Ｐゴシック" pitchFamily="34" charset="-128"/>
              </a:rPr>
              <a:t>Figure 2. Schematic representation of the modeling framework</a:t>
            </a:r>
            <a:endParaRPr lang="en-US" sz="2000" i="1" dirty="0"/>
          </a:p>
        </p:txBody>
      </p:sp>
      <mc:AlternateContent xmlns:mc="http://schemas.openxmlformats.org/markup-compatibility/2006" xmlns:a14="http://schemas.microsoft.com/office/drawing/2010/main">
        <mc:Choice Requires="a14">
          <p:sp>
            <p:nvSpPr>
              <p:cNvPr id="18" name="Rectangle 17"/>
              <p:cNvSpPr/>
              <p:nvPr/>
            </p:nvSpPr>
            <p:spPr>
              <a:xfrm>
                <a:off x="1053295" y="26321848"/>
                <a:ext cx="12208182" cy="12078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sv-SE" sz="3200" i="1" smtClean="0">
                              <a:latin typeface="Cambria Math" panose="02040503050406030204" pitchFamily="18" charset="0"/>
                            </a:rPr>
                          </m:ctrlPr>
                        </m:fPr>
                        <m:num>
                          <m:r>
                            <a:rPr lang="sv-SE" sz="3200" b="0" i="1" smtClean="0">
                              <a:latin typeface="Cambria Math" panose="02040503050406030204" pitchFamily="18" charset="0"/>
                            </a:rPr>
                            <m:t>𝑑𝐴𝐿𝐶</m:t>
                          </m:r>
                        </m:num>
                        <m:den>
                          <m:r>
                            <a:rPr lang="sv-SE" sz="3200" b="0" i="1" smtClean="0">
                              <a:latin typeface="Cambria Math" panose="02040503050406030204" pitchFamily="18" charset="0"/>
                            </a:rPr>
                            <m:t>𝑑𝑡</m:t>
                          </m:r>
                        </m:den>
                      </m:f>
                      <m:r>
                        <a:rPr lang="sv-SE" sz="3200" b="0" i="1" smtClean="0">
                          <a:latin typeface="Cambria Math" panose="02040503050406030204" pitchFamily="18" charset="0"/>
                        </a:rPr>
                        <m:t>=</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𝑘</m:t>
                          </m:r>
                        </m:e>
                        <m:sub>
                          <m:r>
                            <a:rPr lang="sv-SE" sz="3200" b="0" i="1" smtClean="0">
                              <a:latin typeface="Cambria Math" panose="02040503050406030204" pitchFamily="18" charset="0"/>
                            </a:rPr>
                            <m:t>𝑖𝑛</m:t>
                          </m:r>
                        </m:sub>
                      </m:sSub>
                      <m:r>
                        <a:rPr lang="sv-SE" sz="3200" b="0" i="1" smtClean="0">
                          <a:latin typeface="Cambria Math" panose="02040503050406030204" pitchFamily="18" charset="0"/>
                        </a:rPr>
                        <m:t>−</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𝑘</m:t>
                          </m:r>
                        </m:e>
                        <m:sub>
                          <m:r>
                            <a:rPr lang="sv-SE" sz="3200" b="0" i="1" smtClean="0">
                              <a:latin typeface="Cambria Math" panose="02040503050406030204" pitchFamily="18" charset="0"/>
                            </a:rPr>
                            <m:t>𝑜𝑢𝑡</m:t>
                          </m:r>
                        </m:sub>
                      </m:sSub>
                      <m:r>
                        <a:rPr lang="sv-SE" sz="3200" i="1">
                          <a:latin typeface="Cambria Math" panose="02040503050406030204" pitchFamily="18" charset="0"/>
                          <a:ea typeface="Cambria Math" panose="02040503050406030204" pitchFamily="18" charset="0"/>
                        </a:rPr>
                        <m:t>∙</m:t>
                      </m:r>
                      <m:d>
                        <m:dPr>
                          <m:ctrlPr>
                            <a:rPr lang="sv-SE" sz="3200" b="0" i="1" smtClean="0">
                              <a:latin typeface="Cambria Math" panose="02040503050406030204" pitchFamily="18" charset="0"/>
                            </a:rPr>
                          </m:ctrlPr>
                        </m:dPr>
                        <m:e>
                          <m:r>
                            <a:rPr lang="sv-SE" sz="3200" b="0" i="1" smtClean="0">
                              <a:latin typeface="Cambria Math" panose="02040503050406030204" pitchFamily="18" charset="0"/>
                            </a:rPr>
                            <m:t>1+</m:t>
                          </m:r>
                          <m:f>
                            <m:fPr>
                              <m:ctrlPr>
                                <a:rPr lang="sv-SE" sz="3200" b="0" i="1" smtClean="0">
                                  <a:latin typeface="Cambria Math" panose="02040503050406030204" pitchFamily="18" charset="0"/>
                                </a:rPr>
                              </m:ctrlPr>
                            </m:fPr>
                            <m:num>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𝐸</m:t>
                                  </m:r>
                                </m:e>
                                <m:sub>
                                  <m:r>
                                    <a:rPr lang="sv-SE" sz="3200" b="0" i="1" smtClean="0">
                                      <a:latin typeface="Cambria Math" panose="02040503050406030204" pitchFamily="18" charset="0"/>
                                    </a:rPr>
                                    <m:t>𝑚𝑎𝑥</m:t>
                                  </m:r>
                                </m:sub>
                              </m:sSub>
                              <m:r>
                                <a:rPr lang="sv-SE" sz="3200" i="1">
                                  <a:latin typeface="Cambria Math" panose="02040503050406030204" pitchFamily="18" charset="0"/>
                                  <a:ea typeface="Cambria Math" panose="02040503050406030204" pitchFamily="18" charset="0"/>
                                </a:rPr>
                                <m:t>∙</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𝐶</m:t>
                                  </m:r>
                                </m:e>
                                <m:sub>
                                  <m:r>
                                    <a:rPr lang="sv-SE" sz="3200" b="0" i="1" smtClean="0">
                                      <a:latin typeface="Cambria Math" panose="02040503050406030204" pitchFamily="18" charset="0"/>
                                    </a:rPr>
                                    <m:t>𝑝</m:t>
                                  </m:r>
                                </m:sub>
                              </m:sSub>
                            </m:num>
                            <m:den>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𝐶</m:t>
                                  </m:r>
                                </m:e>
                                <m:sub>
                                  <m:r>
                                    <a:rPr lang="sv-SE" sz="3200" b="0" i="1" smtClean="0">
                                      <a:latin typeface="Cambria Math" panose="02040503050406030204" pitchFamily="18" charset="0"/>
                                    </a:rPr>
                                    <m:t>50</m:t>
                                  </m:r>
                                </m:sub>
                              </m:sSub>
                              <m:r>
                                <a:rPr lang="sv-SE" sz="3200" b="0" i="1" smtClean="0">
                                  <a:latin typeface="Cambria Math" panose="02040503050406030204" pitchFamily="18" charset="0"/>
                                </a:rPr>
                                <m:t>+</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𝐶</m:t>
                                  </m:r>
                                </m:e>
                                <m:sub>
                                  <m:r>
                                    <a:rPr lang="sv-SE" sz="3200" b="0" i="1" smtClean="0">
                                      <a:latin typeface="Cambria Math" panose="02040503050406030204" pitchFamily="18" charset="0"/>
                                    </a:rPr>
                                    <m:t>𝑝</m:t>
                                  </m:r>
                                </m:sub>
                              </m:sSub>
                            </m:den>
                          </m:f>
                        </m:e>
                      </m:d>
                      <m:r>
                        <a:rPr lang="sv-SE" sz="3200" b="0" i="1" smtClean="0">
                          <a:latin typeface="Cambria Math" panose="02040503050406030204" pitchFamily="18" charset="0"/>
                          <a:ea typeface="Cambria Math" panose="02040503050406030204" pitchFamily="18" charset="0"/>
                        </a:rPr>
                        <m:t>∙</m:t>
                      </m:r>
                      <m:r>
                        <a:rPr lang="sv-SE" sz="3200" b="0" i="1" smtClean="0">
                          <a:latin typeface="Cambria Math" panose="02040503050406030204" pitchFamily="18" charset="0"/>
                        </a:rPr>
                        <m:t>𝐴𝐿𝐶</m:t>
                      </m:r>
                      <m:d>
                        <m:dPr>
                          <m:ctrlPr>
                            <a:rPr lang="sv-SE" sz="3200" b="0" i="1" smtClean="0">
                              <a:latin typeface="Cambria Math" panose="02040503050406030204" pitchFamily="18" charset="0"/>
                            </a:rPr>
                          </m:ctrlPr>
                        </m:dPr>
                        <m:e>
                          <m:r>
                            <a:rPr lang="sv-SE" sz="3200" b="0" i="1" smtClean="0">
                              <a:latin typeface="Cambria Math" panose="02040503050406030204" pitchFamily="18" charset="0"/>
                            </a:rPr>
                            <m:t>𝑡</m:t>
                          </m:r>
                        </m:e>
                      </m:d>
                    </m:oMath>
                  </m:oMathPara>
                </a14:m>
                <a:endParaRPr lang="sv-SE" sz="3200" dirty="0"/>
              </a:p>
            </p:txBody>
          </p:sp>
        </mc:Choice>
        <mc:Fallback xmlns="">
          <p:sp>
            <p:nvSpPr>
              <p:cNvPr id="18" name="Rectangle 17"/>
              <p:cNvSpPr>
                <a:spLocks noRot="1" noChangeAspect="1" noMove="1" noResize="1" noEditPoints="1" noAdjustHandles="1" noChangeArrowheads="1" noChangeShapeType="1" noTextEdit="1"/>
              </p:cNvSpPr>
              <p:nvPr/>
            </p:nvSpPr>
            <p:spPr>
              <a:xfrm>
                <a:off x="1053295" y="26321848"/>
                <a:ext cx="12208182" cy="1207831"/>
              </a:xfrm>
              <a:prstGeom prst="rect">
                <a:avLst/>
              </a:prstGeom>
              <a:blipFill>
                <a:blip r:embed="rId8"/>
                <a:stretch>
                  <a:fillRect/>
                </a:stretch>
              </a:blipFill>
            </p:spPr>
            <p:txBody>
              <a:bodyPr/>
              <a:lstStyle/>
              <a:p>
                <a:r>
                  <a:rPr lang="en-US">
                    <a:noFill/>
                  </a:rPr>
                  <a:t> </a:t>
                </a:r>
              </a:p>
            </p:txBody>
          </p:sp>
        </mc:Fallback>
      </mc:AlternateContent>
      <p:sp>
        <p:nvSpPr>
          <p:cNvPr id="104" name="Text Box 25"/>
          <p:cNvSpPr txBox="1">
            <a:spLocks noChangeArrowheads="1"/>
          </p:cNvSpPr>
          <p:nvPr/>
        </p:nvSpPr>
        <p:spPr bwMode="auto">
          <a:xfrm>
            <a:off x="669472" y="27489240"/>
            <a:ext cx="14919491" cy="386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marL="0" indent="0" algn="just" eaLnBrk="1" hangingPunct="1">
              <a:spcBef>
                <a:spcPct val="20000"/>
              </a:spcBef>
              <a:defRPr/>
            </a:pPr>
            <a:r>
              <a:rPr lang="sv-SE" altLang="ja-JP" sz="2900" u="sng" dirty="0" err="1">
                <a:solidFill>
                  <a:schemeClr val="tx1"/>
                </a:solidFill>
                <a:ea typeface="ＭＳ Ｐゴシック" pitchFamily="34" charset="-128"/>
              </a:rPr>
              <a:t>Modeling</a:t>
            </a:r>
            <a:r>
              <a:rPr lang="sv-SE" altLang="ja-JP" sz="2900" u="sng" dirty="0">
                <a:solidFill>
                  <a:schemeClr val="tx1"/>
                </a:solidFill>
                <a:ea typeface="ＭＳ Ｐゴシック" pitchFamily="34" charset="-128"/>
              </a:rPr>
              <a:t> workflow</a:t>
            </a:r>
          </a:p>
          <a:p>
            <a:pPr marL="457200" indent="-457200" algn="just" eaLnBrk="1" hangingPunct="1">
              <a:spcBef>
                <a:spcPct val="20000"/>
              </a:spcBef>
              <a:buFont typeface="Arial" panose="020B0604020202020204" pitchFamily="34" charset="0"/>
              <a:buChar char="•"/>
              <a:defRPr/>
            </a:pPr>
            <a:r>
              <a:rPr lang="en-US" sz="2900" dirty="0"/>
              <a:t>Due to expected long run times, the sequential modeling approach IPP (Individual PK Parameters) was applied in the analysis of ALC and the respective efficacy endpoints </a:t>
            </a:r>
            <a:r>
              <a:rPr lang="en-US" sz="2900" dirty="0" err="1"/>
              <a:t>BoD</a:t>
            </a:r>
            <a:r>
              <a:rPr lang="en-US" sz="2900" dirty="0"/>
              <a:t> and EDSS</a:t>
            </a:r>
            <a:r>
              <a:rPr lang="en-US" sz="2900" baseline="30000" dirty="0"/>
              <a:t> </a:t>
            </a:r>
            <a:r>
              <a:rPr lang="en-US" sz="2900" dirty="0"/>
              <a:t>[5].</a:t>
            </a:r>
          </a:p>
          <a:p>
            <a:pPr marL="457200" indent="-457200" algn="just" eaLnBrk="1" hangingPunct="1">
              <a:spcBef>
                <a:spcPct val="20000"/>
              </a:spcBef>
              <a:buFont typeface="Arial" panose="020B0604020202020204" pitchFamily="34" charset="0"/>
              <a:buChar char="•"/>
              <a:defRPr/>
            </a:pPr>
            <a:r>
              <a:rPr lang="en-US" sz="2900" dirty="0"/>
              <a:t>The effect of ALC was explored by including model predicted ALC related measure called DALC: the relative change of the individual the model predicted ALC at time t (</a:t>
            </a:r>
            <a:r>
              <a:rPr lang="en-US" sz="2900" dirty="0" err="1"/>
              <a:t>ALC</a:t>
            </a:r>
            <a:r>
              <a:rPr lang="en-US" sz="2900" baseline="-25000" dirty="0" err="1"/>
              <a:t>i,t</a:t>
            </a:r>
            <a:r>
              <a:rPr lang="en-US" sz="2900" dirty="0"/>
              <a:t>) from the individual model predicted baseline ALC (ALC</a:t>
            </a:r>
            <a:r>
              <a:rPr lang="en-US" sz="2900" baseline="-25000" dirty="0"/>
              <a:t>0,i</a:t>
            </a:r>
            <a:r>
              <a:rPr lang="en-US" sz="2900" dirty="0"/>
              <a:t>), as independent variable in the EDSS and </a:t>
            </a:r>
            <a:r>
              <a:rPr lang="en-US" sz="2900" dirty="0" err="1"/>
              <a:t>BoD</a:t>
            </a:r>
            <a:r>
              <a:rPr lang="en-US" sz="2900" dirty="0"/>
              <a:t> models (Eq.2).</a:t>
            </a:r>
            <a:endParaRPr lang="sv-SE" sz="2900" u="sng" dirty="0">
              <a:solidFill>
                <a:schemeClr val="tx1"/>
              </a:solidFill>
              <a:ea typeface="ＭＳ Ｐゴシック" pitchFamily="34" charset="-128"/>
            </a:endParaRPr>
          </a:p>
        </p:txBody>
      </p:sp>
      <mc:AlternateContent xmlns:mc="http://schemas.openxmlformats.org/markup-compatibility/2006" xmlns:a14="http://schemas.microsoft.com/office/drawing/2010/main">
        <mc:Choice Requires="a14">
          <p:sp>
            <p:nvSpPr>
              <p:cNvPr id="20" name="Rectangle 19"/>
              <p:cNvSpPr/>
              <p:nvPr/>
            </p:nvSpPr>
            <p:spPr>
              <a:xfrm>
                <a:off x="949706" y="34343570"/>
                <a:ext cx="8367162" cy="11482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sv-SE" sz="3200" i="1" smtClean="0">
                              <a:latin typeface="Cambria Math" panose="02040503050406030204" pitchFamily="18" charset="0"/>
                            </a:rPr>
                          </m:ctrlPr>
                        </m:fPr>
                        <m:num>
                          <m:r>
                            <a:rPr lang="sv-SE" sz="3200" i="1">
                              <a:latin typeface="Cambria Math" panose="02040503050406030204" pitchFamily="18" charset="0"/>
                            </a:rPr>
                            <m:t>𝑑𝐷</m:t>
                          </m:r>
                        </m:num>
                        <m:den>
                          <m:r>
                            <a:rPr lang="sv-SE" sz="3200" i="1">
                              <a:latin typeface="Cambria Math" panose="02040503050406030204" pitchFamily="18" charset="0"/>
                            </a:rPr>
                            <m:t>𝑑𝑡</m:t>
                          </m:r>
                        </m:den>
                      </m:f>
                      <m:r>
                        <a:rPr lang="sv-SE" sz="3200" i="0">
                          <a:latin typeface="Cambria Math" panose="02040503050406030204" pitchFamily="18" charset="0"/>
                        </a:rPr>
                        <m:t>=</m:t>
                      </m:r>
                      <m:sSub>
                        <m:sSubPr>
                          <m:ctrlPr>
                            <a:rPr lang="sv-SE" sz="3200" i="1">
                              <a:latin typeface="Cambria Math" panose="02040503050406030204" pitchFamily="18" charset="0"/>
                            </a:rPr>
                          </m:ctrlPr>
                        </m:sSubPr>
                        <m:e>
                          <m:r>
                            <a:rPr lang="sv-SE" sz="3200" i="1">
                              <a:latin typeface="Cambria Math" panose="02040503050406030204" pitchFamily="18" charset="0"/>
                            </a:rPr>
                            <m:t>𝛼</m:t>
                          </m:r>
                        </m:e>
                        <m:sub>
                          <m:r>
                            <a:rPr lang="sv-SE" sz="3200" i="1">
                              <a:latin typeface="Cambria Math" panose="02040503050406030204" pitchFamily="18" charset="0"/>
                            </a:rPr>
                            <m:t>𝑖</m:t>
                          </m:r>
                        </m:sub>
                      </m:sSub>
                      <m:r>
                        <a:rPr lang="sv-SE" sz="3200" i="1" smtClean="0">
                          <a:latin typeface="Cambria Math" panose="02040503050406030204" pitchFamily="18" charset="0"/>
                          <a:ea typeface="Cambria Math" panose="02040503050406030204" pitchFamily="18" charset="0"/>
                        </a:rPr>
                        <m:t>∙</m:t>
                      </m:r>
                      <m:r>
                        <a:rPr lang="sv-SE" sz="3200" i="1">
                          <a:latin typeface="Cambria Math" panose="02040503050406030204" pitchFamily="18" charset="0"/>
                        </a:rPr>
                        <m:t>𝑝𝑤𝑟</m:t>
                      </m:r>
                      <m:r>
                        <a:rPr lang="sv-SE" sz="3200" i="1" smtClean="0">
                          <a:latin typeface="Cambria Math" panose="02040503050406030204" pitchFamily="18" charset="0"/>
                          <a:ea typeface="Cambria Math" panose="02040503050406030204" pitchFamily="18" charset="0"/>
                        </a:rPr>
                        <m:t>∙</m:t>
                      </m:r>
                      <m:sSup>
                        <m:sSupPr>
                          <m:ctrlPr>
                            <a:rPr lang="sv-SE" sz="3200" i="1">
                              <a:latin typeface="Cambria Math" panose="02040503050406030204" pitchFamily="18" charset="0"/>
                            </a:rPr>
                          </m:ctrlPr>
                        </m:sSupPr>
                        <m:e>
                          <m:r>
                            <a:rPr lang="sv-SE" sz="3200" i="1">
                              <a:latin typeface="Cambria Math" panose="02040503050406030204" pitchFamily="18" charset="0"/>
                            </a:rPr>
                            <m:t>𝑡</m:t>
                          </m:r>
                        </m:e>
                        <m:sup>
                          <m:r>
                            <a:rPr lang="sv-SE" sz="3200" i="1">
                              <a:latin typeface="Cambria Math" panose="02040503050406030204" pitchFamily="18" charset="0"/>
                            </a:rPr>
                            <m:t>𝑝𝑤𝑟</m:t>
                          </m:r>
                          <m:r>
                            <a:rPr lang="sv-SE" sz="3200" i="0">
                              <a:latin typeface="Cambria Math" panose="02040503050406030204" pitchFamily="18" charset="0"/>
                            </a:rPr>
                            <m:t>−1</m:t>
                          </m:r>
                        </m:sup>
                      </m:sSup>
                      <m:r>
                        <a:rPr lang="sv-SE" sz="3200" i="0">
                          <a:latin typeface="Cambria Math" panose="02040503050406030204" pitchFamily="18" charset="0"/>
                        </a:rPr>
                        <m:t>−</m:t>
                      </m:r>
                      <m:f>
                        <m:fPr>
                          <m:ctrlPr>
                            <a:rPr lang="sv-SE" sz="3200" i="1" smtClean="0">
                              <a:solidFill>
                                <a:schemeClr val="tx1"/>
                              </a:solidFill>
                              <a:latin typeface="Cambria Math" panose="02040503050406030204" pitchFamily="18" charset="0"/>
                            </a:rPr>
                          </m:ctrlPr>
                        </m:fPr>
                        <m:num>
                          <m:sSub>
                            <m:sSubPr>
                              <m:ctrlPr>
                                <a:rPr lang="sv-SE" sz="3200" i="1">
                                  <a:solidFill>
                                    <a:schemeClr val="tx1"/>
                                  </a:solidFill>
                                  <a:latin typeface="Cambria Math" panose="02040503050406030204" pitchFamily="18" charset="0"/>
                                </a:rPr>
                              </m:ctrlPr>
                            </m:sSubPr>
                            <m:e>
                              <m:r>
                                <a:rPr lang="sv-SE" sz="3200" i="1">
                                  <a:solidFill>
                                    <a:schemeClr val="tx1"/>
                                  </a:solidFill>
                                  <a:latin typeface="Cambria Math" panose="02040503050406030204" pitchFamily="18" charset="0"/>
                                </a:rPr>
                                <m:t>𝐷</m:t>
                              </m:r>
                              <m:r>
                                <a:rPr lang="de-DE" sz="3200" i="1">
                                  <a:solidFill>
                                    <a:schemeClr val="tx1"/>
                                  </a:solidFill>
                                  <a:latin typeface="Cambria Math" panose="02040503050406030204" pitchFamily="18" charset="0"/>
                                </a:rPr>
                                <m:t>𝐴𝐿</m:t>
                              </m:r>
                              <m:r>
                                <a:rPr lang="sv-SE" sz="3200" i="1">
                                  <a:solidFill>
                                    <a:schemeClr val="tx1"/>
                                  </a:solidFill>
                                  <a:latin typeface="Cambria Math" panose="02040503050406030204" pitchFamily="18" charset="0"/>
                                </a:rPr>
                                <m:t>𝐶</m:t>
                              </m:r>
                            </m:e>
                            <m:sub>
                              <m:r>
                                <a:rPr lang="sv-SE" sz="3200" i="1">
                                  <a:solidFill>
                                    <a:schemeClr val="tx1"/>
                                  </a:solidFill>
                                  <a:latin typeface="Cambria Math" panose="02040503050406030204" pitchFamily="18" charset="0"/>
                                </a:rPr>
                                <m:t>𝑒𝑚𝑎𝑥</m:t>
                              </m:r>
                              <m:r>
                                <a:rPr lang="de-DE" sz="3200" i="1">
                                  <a:solidFill>
                                    <a:schemeClr val="tx1"/>
                                  </a:solidFill>
                                  <a:latin typeface="Cambria Math" panose="02040503050406030204" pitchFamily="18" charset="0"/>
                                </a:rPr>
                                <m:t>,</m:t>
                              </m:r>
                              <m:r>
                                <a:rPr lang="de-DE" sz="3200" i="1">
                                  <a:solidFill>
                                    <a:schemeClr val="tx1"/>
                                  </a:solidFill>
                                  <a:latin typeface="Cambria Math" panose="02040503050406030204" pitchFamily="18" charset="0"/>
                                </a:rPr>
                                <m:t>𝑖</m:t>
                              </m:r>
                            </m:sub>
                          </m:sSub>
                          <m:r>
                            <a:rPr lang="sv-SE" sz="3200">
                              <a:solidFill>
                                <a:schemeClr val="tx1"/>
                              </a:solidFill>
                              <a:latin typeface="Cambria Math" panose="02040503050406030204" pitchFamily="18" charset="0"/>
                              <a:ea typeface="Cambria Math" panose="02040503050406030204" pitchFamily="18" charset="0"/>
                            </a:rPr>
                            <m:t>∙</m:t>
                          </m:r>
                          <m:sSub>
                            <m:sSubPr>
                              <m:ctrlPr>
                                <a:rPr lang="sv-SE" sz="3200" i="1">
                                  <a:solidFill>
                                    <a:schemeClr val="tx1"/>
                                  </a:solidFill>
                                  <a:latin typeface="Cambria Math" panose="02040503050406030204" pitchFamily="18" charset="0"/>
                                </a:rPr>
                              </m:ctrlPr>
                            </m:sSubPr>
                            <m:e>
                              <m:r>
                                <a:rPr lang="sv-SE" sz="3200" i="1">
                                  <a:solidFill>
                                    <a:schemeClr val="tx1"/>
                                  </a:solidFill>
                                  <a:latin typeface="Cambria Math" panose="02040503050406030204" pitchFamily="18" charset="0"/>
                                </a:rPr>
                                <m:t>𝐷𝐴𝐿𝐶</m:t>
                              </m:r>
                            </m:e>
                            <m:sub>
                              <m:r>
                                <a:rPr lang="sv-SE" sz="3200" i="1">
                                  <a:solidFill>
                                    <a:schemeClr val="tx1"/>
                                  </a:solidFill>
                                  <a:latin typeface="Cambria Math" panose="02040503050406030204" pitchFamily="18" charset="0"/>
                                </a:rPr>
                                <m:t>𝑖</m:t>
                              </m:r>
                              <m:r>
                                <a:rPr lang="sv-SE" sz="3200" i="0">
                                  <a:solidFill>
                                    <a:schemeClr val="tx1"/>
                                  </a:solidFill>
                                  <a:latin typeface="Cambria Math" panose="02040503050406030204" pitchFamily="18" charset="0"/>
                                </a:rPr>
                                <m:t>,</m:t>
                              </m:r>
                              <m:r>
                                <a:rPr lang="sv-SE" sz="3200" i="1">
                                  <a:solidFill>
                                    <a:schemeClr val="tx1"/>
                                  </a:solidFill>
                                  <a:latin typeface="Cambria Math" panose="02040503050406030204" pitchFamily="18" charset="0"/>
                                </a:rPr>
                                <m:t>𝑡</m:t>
                              </m:r>
                            </m:sub>
                          </m:sSub>
                        </m:num>
                        <m:den>
                          <m:sSub>
                            <m:sSubPr>
                              <m:ctrlPr>
                                <a:rPr lang="sv-SE" sz="3200" i="1">
                                  <a:solidFill>
                                    <a:schemeClr val="tx1"/>
                                  </a:solidFill>
                                  <a:latin typeface="Cambria Math" panose="02040503050406030204" pitchFamily="18" charset="0"/>
                                </a:rPr>
                              </m:ctrlPr>
                            </m:sSubPr>
                            <m:e>
                              <m:r>
                                <a:rPr lang="sv-SE" sz="3200" i="1">
                                  <a:solidFill>
                                    <a:schemeClr val="tx1"/>
                                  </a:solidFill>
                                  <a:latin typeface="Cambria Math" panose="02040503050406030204" pitchFamily="18" charset="0"/>
                                </a:rPr>
                                <m:t>𝐷𝐴𝐿𝐶</m:t>
                              </m:r>
                            </m:e>
                            <m:sub>
                              <m:r>
                                <a:rPr lang="sv-SE" sz="3200" i="0">
                                  <a:solidFill>
                                    <a:schemeClr val="tx1"/>
                                  </a:solidFill>
                                  <a:latin typeface="Cambria Math" panose="02040503050406030204" pitchFamily="18" charset="0"/>
                                </a:rPr>
                                <m:t>50</m:t>
                              </m:r>
                            </m:sub>
                          </m:sSub>
                          <m:r>
                            <a:rPr lang="sv-SE" sz="3200" i="0">
                              <a:solidFill>
                                <a:schemeClr val="tx1"/>
                              </a:solidFill>
                              <a:latin typeface="Cambria Math" panose="02040503050406030204" pitchFamily="18" charset="0"/>
                            </a:rPr>
                            <m:t>+</m:t>
                          </m:r>
                          <m:sSub>
                            <m:sSubPr>
                              <m:ctrlPr>
                                <a:rPr lang="sv-SE" sz="3200" i="1">
                                  <a:solidFill>
                                    <a:schemeClr val="tx1"/>
                                  </a:solidFill>
                                  <a:latin typeface="Cambria Math" panose="02040503050406030204" pitchFamily="18" charset="0"/>
                                </a:rPr>
                              </m:ctrlPr>
                            </m:sSubPr>
                            <m:e>
                              <m:r>
                                <a:rPr lang="sv-SE" sz="3200" i="1">
                                  <a:solidFill>
                                    <a:schemeClr val="tx1"/>
                                  </a:solidFill>
                                  <a:latin typeface="Cambria Math" panose="02040503050406030204" pitchFamily="18" charset="0"/>
                                </a:rPr>
                                <m:t>𝐷𝐴𝐿𝐶</m:t>
                              </m:r>
                            </m:e>
                            <m:sub>
                              <m:r>
                                <a:rPr lang="sv-SE" sz="3200" i="1">
                                  <a:solidFill>
                                    <a:schemeClr val="tx1"/>
                                  </a:solidFill>
                                  <a:latin typeface="Cambria Math" panose="02040503050406030204" pitchFamily="18" charset="0"/>
                                </a:rPr>
                                <m:t>𝑖</m:t>
                              </m:r>
                              <m:r>
                                <a:rPr lang="sv-SE" sz="3200" i="0">
                                  <a:solidFill>
                                    <a:schemeClr val="tx1"/>
                                  </a:solidFill>
                                  <a:latin typeface="Cambria Math" panose="02040503050406030204" pitchFamily="18" charset="0"/>
                                </a:rPr>
                                <m:t>,</m:t>
                              </m:r>
                              <m:r>
                                <a:rPr lang="sv-SE" sz="3200" i="1">
                                  <a:solidFill>
                                    <a:schemeClr val="tx1"/>
                                  </a:solidFill>
                                  <a:latin typeface="Cambria Math" panose="02040503050406030204" pitchFamily="18" charset="0"/>
                                </a:rPr>
                                <m:t>𝑡</m:t>
                              </m:r>
                            </m:sub>
                          </m:sSub>
                        </m:den>
                      </m:f>
                    </m:oMath>
                  </m:oMathPara>
                </a14:m>
                <a:endParaRPr lang="sv-SE" sz="3200" dirty="0"/>
              </a:p>
            </p:txBody>
          </p:sp>
        </mc:Choice>
        <mc:Fallback xmlns="">
          <p:sp>
            <p:nvSpPr>
              <p:cNvPr id="20" name="Rectangle 19"/>
              <p:cNvSpPr>
                <a:spLocks noRot="1" noChangeAspect="1" noMove="1" noResize="1" noEditPoints="1" noAdjustHandles="1" noChangeArrowheads="1" noChangeShapeType="1" noTextEdit="1"/>
              </p:cNvSpPr>
              <p:nvPr/>
            </p:nvSpPr>
            <p:spPr>
              <a:xfrm>
                <a:off x="949706" y="34343570"/>
                <a:ext cx="8367162" cy="114826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955060" y="31245930"/>
                <a:ext cx="3931012" cy="1138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sv-SE" sz="3200" i="1">
                              <a:latin typeface="Cambria Math" panose="02040503050406030204" pitchFamily="18" charset="0"/>
                            </a:rPr>
                          </m:ctrlPr>
                        </m:sSubPr>
                        <m:e>
                          <m:r>
                            <a:rPr lang="sv-SE" sz="3200" i="1">
                              <a:latin typeface="Cambria Math" panose="02040503050406030204" pitchFamily="18" charset="0"/>
                            </a:rPr>
                            <m:t>𝐷𝐴𝐿𝐶</m:t>
                          </m:r>
                        </m:e>
                        <m:sub>
                          <m:r>
                            <a:rPr lang="sv-SE" sz="3200" i="1">
                              <a:latin typeface="Cambria Math" panose="02040503050406030204" pitchFamily="18" charset="0"/>
                            </a:rPr>
                            <m:t>𝑖</m:t>
                          </m:r>
                          <m:r>
                            <a:rPr lang="sv-SE" sz="3200" i="0">
                              <a:latin typeface="Cambria Math" panose="02040503050406030204" pitchFamily="18" charset="0"/>
                            </a:rPr>
                            <m:t>,</m:t>
                          </m:r>
                          <m:r>
                            <a:rPr lang="sv-SE" sz="3200" i="1">
                              <a:latin typeface="Cambria Math" panose="02040503050406030204" pitchFamily="18" charset="0"/>
                            </a:rPr>
                            <m:t>𝑡</m:t>
                          </m:r>
                        </m:sub>
                      </m:sSub>
                      <m:r>
                        <a:rPr lang="sv-SE" sz="3200" i="0">
                          <a:latin typeface="Cambria Math" panose="02040503050406030204" pitchFamily="18" charset="0"/>
                        </a:rPr>
                        <m:t>=1−</m:t>
                      </m:r>
                      <m:f>
                        <m:fPr>
                          <m:ctrlPr>
                            <a:rPr lang="sv-SE" sz="3200" i="1">
                              <a:latin typeface="Cambria Math" panose="02040503050406030204" pitchFamily="18" charset="0"/>
                            </a:rPr>
                          </m:ctrlPr>
                        </m:fPr>
                        <m:num>
                          <m:sSub>
                            <m:sSubPr>
                              <m:ctrlPr>
                                <a:rPr lang="sv-SE" sz="3200" i="1">
                                  <a:latin typeface="Cambria Math" panose="02040503050406030204" pitchFamily="18" charset="0"/>
                                </a:rPr>
                              </m:ctrlPr>
                            </m:sSubPr>
                            <m:e>
                              <m:r>
                                <a:rPr lang="sv-SE" sz="3200" i="1">
                                  <a:latin typeface="Cambria Math" panose="02040503050406030204" pitchFamily="18" charset="0"/>
                                </a:rPr>
                                <m:t>𝐴𝐿𝐶</m:t>
                              </m:r>
                            </m:e>
                            <m:sub>
                              <m:r>
                                <a:rPr lang="sv-SE" sz="3200" i="1">
                                  <a:latin typeface="Cambria Math" panose="02040503050406030204" pitchFamily="18" charset="0"/>
                                </a:rPr>
                                <m:t>𝑖</m:t>
                              </m:r>
                              <m:r>
                                <a:rPr lang="sv-SE" sz="3200" i="0">
                                  <a:latin typeface="Cambria Math" panose="02040503050406030204" pitchFamily="18" charset="0"/>
                                </a:rPr>
                                <m:t>,</m:t>
                              </m:r>
                              <m:r>
                                <a:rPr lang="sv-SE" sz="3200" i="1">
                                  <a:latin typeface="Cambria Math" panose="02040503050406030204" pitchFamily="18" charset="0"/>
                                </a:rPr>
                                <m:t>𝑡</m:t>
                              </m:r>
                            </m:sub>
                          </m:sSub>
                        </m:num>
                        <m:den>
                          <m:sSub>
                            <m:sSubPr>
                              <m:ctrlPr>
                                <a:rPr lang="sv-SE" sz="3200" i="1">
                                  <a:latin typeface="Cambria Math" panose="02040503050406030204" pitchFamily="18" charset="0"/>
                                </a:rPr>
                              </m:ctrlPr>
                            </m:sSubPr>
                            <m:e>
                              <m:r>
                                <a:rPr lang="sv-SE" sz="3200" i="1">
                                  <a:latin typeface="Cambria Math" panose="02040503050406030204" pitchFamily="18" charset="0"/>
                                </a:rPr>
                                <m:t>𝐴𝐿𝐶</m:t>
                              </m:r>
                            </m:e>
                            <m:sub>
                              <m:r>
                                <a:rPr lang="sv-SE" sz="3200" i="0">
                                  <a:latin typeface="Cambria Math" panose="02040503050406030204" pitchFamily="18" charset="0"/>
                                </a:rPr>
                                <m:t>0,</m:t>
                              </m:r>
                              <m:r>
                                <a:rPr lang="sv-SE" sz="3200" i="1">
                                  <a:latin typeface="Cambria Math" panose="02040503050406030204" pitchFamily="18" charset="0"/>
                                </a:rPr>
                                <m:t>𝑖</m:t>
                              </m:r>
                            </m:sub>
                          </m:sSub>
                        </m:den>
                      </m:f>
                    </m:oMath>
                  </m:oMathPara>
                </a14:m>
                <a:endParaRPr lang="sv-SE" dirty="0"/>
              </a:p>
            </p:txBody>
          </p:sp>
        </mc:Choice>
        <mc:Fallback xmlns="">
          <p:sp>
            <p:nvSpPr>
              <p:cNvPr id="21" name="Rectangle 20"/>
              <p:cNvSpPr>
                <a:spLocks noRot="1" noChangeAspect="1" noMove="1" noResize="1" noEditPoints="1" noAdjustHandles="1" noChangeArrowheads="1" noChangeShapeType="1" noTextEdit="1"/>
              </p:cNvSpPr>
              <p:nvPr/>
            </p:nvSpPr>
            <p:spPr>
              <a:xfrm>
                <a:off x="955060" y="31245930"/>
                <a:ext cx="3931012" cy="1138453"/>
              </a:xfrm>
              <a:prstGeom prst="rect">
                <a:avLst/>
              </a:prstGeom>
              <a:blipFill>
                <a:blip r:embed="rId10"/>
                <a:stretch>
                  <a:fillRect/>
                </a:stretch>
              </a:blipFill>
            </p:spPr>
            <p:txBody>
              <a:bodyPr/>
              <a:lstStyle/>
              <a:p>
                <a:r>
                  <a:rPr lang="en-US">
                    <a:noFill/>
                  </a:rPr>
                  <a:t> </a:t>
                </a:r>
              </a:p>
            </p:txBody>
          </p:sp>
        </mc:Fallback>
      </mc:AlternateContent>
      <p:sp>
        <p:nvSpPr>
          <p:cNvPr id="107" name="Text Box 25"/>
          <p:cNvSpPr txBox="1">
            <a:spLocks noChangeArrowheads="1"/>
          </p:cNvSpPr>
          <p:nvPr/>
        </p:nvSpPr>
        <p:spPr bwMode="auto">
          <a:xfrm>
            <a:off x="669473" y="32306963"/>
            <a:ext cx="12704489" cy="207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marL="0" indent="0" algn="just" eaLnBrk="1" hangingPunct="1">
              <a:spcBef>
                <a:spcPct val="20000"/>
              </a:spcBef>
              <a:defRPr/>
            </a:pPr>
            <a:r>
              <a:rPr lang="en-US" sz="2900" b="1" dirty="0"/>
              <a:t>ALC-EDSS model</a:t>
            </a:r>
            <a:r>
              <a:rPr lang="en-US" sz="2900" dirty="0"/>
              <a:t>: </a:t>
            </a:r>
          </a:p>
          <a:p>
            <a:pPr algn="just" eaLnBrk="1" hangingPunct="1">
              <a:spcBef>
                <a:spcPct val="20000"/>
              </a:spcBef>
              <a:buFont typeface="Arial" charset="0"/>
              <a:buChar char="•"/>
              <a:defRPr/>
            </a:pPr>
            <a:r>
              <a:rPr lang="en-US" sz="2900" dirty="0"/>
              <a:t>Assessment of model-predicted</a:t>
            </a:r>
            <a:r>
              <a:rPr lang="en-US" sz="2900" dirty="0">
                <a:solidFill>
                  <a:schemeClr val="tx1"/>
                </a:solidFill>
              </a:rPr>
              <a:t> ALC </a:t>
            </a:r>
            <a:r>
              <a:rPr lang="en-US" sz="2900" dirty="0"/>
              <a:t>as a predictor of EDSS dynamics</a:t>
            </a:r>
          </a:p>
          <a:p>
            <a:pPr algn="just" eaLnBrk="1" hangingPunct="1">
              <a:spcBef>
                <a:spcPct val="20000"/>
              </a:spcBef>
              <a:buFont typeface="Arial" charset="0"/>
              <a:buChar char="•"/>
              <a:defRPr/>
            </a:pPr>
            <a:r>
              <a:rPr lang="en-US" sz="2900" dirty="0"/>
              <a:t>The nonlinear disease progression model of the latent variable (</a:t>
            </a:r>
            <a:r>
              <a:rPr lang="en-US" sz="2900" i="1" dirty="0"/>
              <a:t>D</a:t>
            </a:r>
            <a:r>
              <a:rPr lang="en-US" sz="2900" dirty="0"/>
              <a:t>) with </a:t>
            </a:r>
            <a:r>
              <a:rPr lang="en-US" sz="2900" dirty="0" err="1"/>
              <a:t>Emax</a:t>
            </a:r>
            <a:r>
              <a:rPr lang="en-US" sz="2900" dirty="0"/>
              <a:t> DALC-effect relationship (Eq.3).</a:t>
            </a:r>
          </a:p>
        </p:txBody>
      </p:sp>
      <mc:AlternateContent xmlns:mc="http://schemas.openxmlformats.org/markup-compatibility/2006" xmlns:a14="http://schemas.microsoft.com/office/drawing/2010/main">
        <mc:Choice Requires="a14">
          <p:sp>
            <p:nvSpPr>
              <p:cNvPr id="22" name="Rectangle 21"/>
              <p:cNvSpPr/>
              <p:nvPr/>
            </p:nvSpPr>
            <p:spPr>
              <a:xfrm>
                <a:off x="935192" y="38077645"/>
                <a:ext cx="9909508" cy="119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sv-SE" sz="3200" i="1" smtClean="0">
                              <a:latin typeface="Cambria Math" panose="02040503050406030204" pitchFamily="18" charset="0"/>
                            </a:rPr>
                          </m:ctrlPr>
                        </m:fPr>
                        <m:num>
                          <m:r>
                            <a:rPr lang="sv-SE" sz="3200" i="1">
                              <a:latin typeface="Cambria Math" panose="02040503050406030204" pitchFamily="18" charset="0"/>
                            </a:rPr>
                            <m:t>𝑑𝐵𝑜𝐷</m:t>
                          </m:r>
                        </m:num>
                        <m:den>
                          <m:r>
                            <a:rPr lang="sv-SE" sz="3200" i="1">
                              <a:latin typeface="Cambria Math" panose="02040503050406030204" pitchFamily="18" charset="0"/>
                            </a:rPr>
                            <m:t>𝑑𝑡</m:t>
                          </m:r>
                        </m:den>
                      </m:f>
                      <m:r>
                        <a:rPr lang="sv-SE" sz="3200" i="0">
                          <a:latin typeface="Cambria Math" panose="02040503050406030204" pitchFamily="18" charset="0"/>
                        </a:rPr>
                        <m:t>=</m:t>
                      </m:r>
                      <m:sSub>
                        <m:sSubPr>
                          <m:ctrlPr>
                            <a:rPr lang="sv-SE" sz="3200" i="1">
                              <a:latin typeface="Cambria Math" panose="02040503050406030204" pitchFamily="18" charset="0"/>
                            </a:rPr>
                          </m:ctrlPr>
                        </m:sSubPr>
                        <m:e>
                          <m:r>
                            <a:rPr lang="sv-SE" sz="3200" i="1">
                              <a:latin typeface="Cambria Math" panose="02040503050406030204" pitchFamily="18" charset="0"/>
                            </a:rPr>
                            <m:t>𝑘</m:t>
                          </m:r>
                        </m:e>
                        <m:sub>
                          <m:r>
                            <a:rPr lang="sv-SE" sz="3200" i="1">
                              <a:latin typeface="Cambria Math" panose="02040503050406030204" pitchFamily="18" charset="0"/>
                            </a:rPr>
                            <m:t>𝑖𝑛</m:t>
                          </m:r>
                        </m:sub>
                      </m:sSub>
                      <m:r>
                        <a:rPr lang="sv-SE" sz="3200" i="1" smtClean="0">
                          <a:latin typeface="Cambria Math" panose="02040503050406030204" pitchFamily="18" charset="0"/>
                          <a:ea typeface="Cambria Math" panose="02040503050406030204" pitchFamily="18" charset="0"/>
                        </a:rPr>
                        <m:t>∙</m:t>
                      </m:r>
                      <m:d>
                        <m:dPr>
                          <m:ctrlPr>
                            <a:rPr lang="sv-SE" sz="3200" i="1">
                              <a:latin typeface="Cambria Math" panose="02040503050406030204" pitchFamily="18" charset="0"/>
                            </a:rPr>
                          </m:ctrlPr>
                        </m:dPr>
                        <m:e>
                          <m:r>
                            <a:rPr lang="sv-SE" sz="3200" i="1">
                              <a:latin typeface="Cambria Math" panose="02040503050406030204" pitchFamily="18" charset="0"/>
                            </a:rPr>
                            <m:t>1</m:t>
                          </m:r>
                          <m:r>
                            <a:rPr lang="de-DE" sz="3200" b="0" i="1" smtClean="0">
                              <a:latin typeface="Cambria Math" panose="02040503050406030204" pitchFamily="18" charset="0"/>
                            </a:rPr>
                            <m:t>−</m:t>
                          </m:r>
                          <m:f>
                            <m:fPr>
                              <m:ctrlPr>
                                <a:rPr lang="sv-SE" sz="3200" i="1">
                                  <a:latin typeface="Cambria Math" panose="02040503050406030204" pitchFamily="18" charset="0"/>
                                </a:rPr>
                              </m:ctrlPr>
                            </m:fPr>
                            <m:num>
                              <m:sSub>
                                <m:sSubPr>
                                  <m:ctrlPr>
                                    <a:rPr lang="sv-SE" sz="3200" i="1" smtClean="0">
                                      <a:solidFill>
                                        <a:schemeClr val="tx1"/>
                                      </a:solidFill>
                                      <a:latin typeface="Cambria Math" panose="02040503050406030204" pitchFamily="18" charset="0"/>
                                    </a:rPr>
                                  </m:ctrlPr>
                                </m:sSubPr>
                                <m:e>
                                  <m:r>
                                    <a:rPr lang="sv-SE" sz="3200" b="0" i="1" smtClean="0">
                                      <a:solidFill>
                                        <a:schemeClr val="tx1"/>
                                      </a:solidFill>
                                      <a:latin typeface="Cambria Math" panose="02040503050406030204" pitchFamily="18" charset="0"/>
                                    </a:rPr>
                                    <m:t>𝐷</m:t>
                                  </m:r>
                                  <m:r>
                                    <a:rPr lang="de-DE" sz="3200" b="0" i="1" smtClean="0">
                                      <a:solidFill>
                                        <a:schemeClr val="tx1"/>
                                      </a:solidFill>
                                      <a:latin typeface="Cambria Math" panose="02040503050406030204" pitchFamily="18" charset="0"/>
                                    </a:rPr>
                                    <m:t>𝐴𝐿</m:t>
                                  </m:r>
                                  <m:r>
                                    <a:rPr lang="sv-SE" sz="3200" b="0" i="1" smtClean="0">
                                      <a:solidFill>
                                        <a:schemeClr val="tx1"/>
                                      </a:solidFill>
                                      <a:latin typeface="Cambria Math" panose="02040503050406030204" pitchFamily="18" charset="0"/>
                                    </a:rPr>
                                    <m:t>𝐶</m:t>
                                  </m:r>
                                </m:e>
                                <m:sub>
                                  <m:r>
                                    <a:rPr lang="sv-SE" sz="3200" b="0" i="1" smtClean="0">
                                      <a:solidFill>
                                        <a:schemeClr val="tx1"/>
                                      </a:solidFill>
                                      <a:latin typeface="Cambria Math" panose="02040503050406030204" pitchFamily="18" charset="0"/>
                                    </a:rPr>
                                    <m:t>𝑒</m:t>
                                  </m:r>
                                  <m:r>
                                    <a:rPr lang="sv-SE" sz="3200" i="1">
                                      <a:solidFill>
                                        <a:schemeClr val="tx1"/>
                                      </a:solidFill>
                                      <a:latin typeface="Cambria Math" panose="02040503050406030204" pitchFamily="18" charset="0"/>
                                    </a:rPr>
                                    <m:t>𝑚𝑎𝑥</m:t>
                                  </m:r>
                                  <m:r>
                                    <a:rPr lang="de-DE" sz="3200" b="0" i="1" smtClean="0">
                                      <a:solidFill>
                                        <a:schemeClr val="tx1"/>
                                      </a:solidFill>
                                      <a:latin typeface="Cambria Math" panose="02040503050406030204" pitchFamily="18" charset="0"/>
                                    </a:rPr>
                                    <m:t>,</m:t>
                                  </m:r>
                                  <m:r>
                                    <a:rPr lang="de-DE" sz="3200" b="0" i="1" smtClean="0">
                                      <a:solidFill>
                                        <a:schemeClr val="tx1"/>
                                      </a:solidFill>
                                      <a:latin typeface="Cambria Math" panose="02040503050406030204" pitchFamily="18" charset="0"/>
                                    </a:rPr>
                                    <m:t>𝑖</m:t>
                                  </m:r>
                                </m:sub>
                              </m:sSub>
                              <m:r>
                                <a:rPr lang="sv-SE" sz="3200" i="1">
                                  <a:latin typeface="Cambria Math" panose="02040503050406030204" pitchFamily="18" charset="0"/>
                                  <a:ea typeface="Cambria Math" panose="02040503050406030204" pitchFamily="18" charset="0"/>
                                </a:rPr>
                                <m:t>∙</m:t>
                              </m:r>
                              <m:sSub>
                                <m:sSubPr>
                                  <m:ctrlPr>
                                    <a:rPr lang="sv-SE" sz="3200" i="1">
                                      <a:latin typeface="Cambria Math" panose="02040503050406030204" pitchFamily="18" charset="0"/>
                                    </a:rPr>
                                  </m:ctrlPr>
                                </m:sSubPr>
                                <m:e>
                                  <m:r>
                                    <a:rPr lang="de-DE" sz="3200" b="0" i="1" smtClean="0">
                                      <a:latin typeface="Cambria Math" panose="02040503050406030204" pitchFamily="18" charset="0"/>
                                    </a:rPr>
                                    <m:t>𝐷𝐴𝐿𝐶</m:t>
                                  </m:r>
                                </m:e>
                                <m:sub>
                                  <m:r>
                                    <a:rPr lang="de-DE" sz="3200" b="0" i="1" smtClean="0">
                                      <a:latin typeface="Cambria Math" panose="02040503050406030204" pitchFamily="18" charset="0"/>
                                    </a:rPr>
                                    <m:t>𝑖</m:t>
                                  </m:r>
                                  <m:r>
                                    <a:rPr lang="de-DE" sz="3200" b="0" i="1" smtClean="0">
                                      <a:latin typeface="Cambria Math" panose="02040503050406030204" pitchFamily="18" charset="0"/>
                                    </a:rPr>
                                    <m:t>,</m:t>
                                  </m:r>
                                  <m:r>
                                    <a:rPr lang="de-DE" sz="3200" b="0" i="1" smtClean="0">
                                      <a:latin typeface="Cambria Math" panose="02040503050406030204" pitchFamily="18" charset="0"/>
                                    </a:rPr>
                                    <m:t>𝑡</m:t>
                                  </m:r>
                                </m:sub>
                              </m:sSub>
                            </m:num>
                            <m:den>
                              <m:sSub>
                                <m:sSubPr>
                                  <m:ctrlPr>
                                    <a:rPr lang="sv-SE" sz="3200" i="1">
                                      <a:latin typeface="Cambria Math" panose="02040503050406030204" pitchFamily="18" charset="0"/>
                                    </a:rPr>
                                  </m:ctrlPr>
                                </m:sSubPr>
                                <m:e>
                                  <m:r>
                                    <a:rPr lang="de-DE" sz="3200" b="0" i="1" smtClean="0">
                                      <a:latin typeface="Cambria Math" panose="02040503050406030204" pitchFamily="18" charset="0"/>
                                    </a:rPr>
                                    <m:t>𝐷𝐴𝐿</m:t>
                                  </m:r>
                                  <m:r>
                                    <a:rPr lang="sv-SE" sz="3200" i="1">
                                      <a:latin typeface="Cambria Math" panose="02040503050406030204" pitchFamily="18" charset="0"/>
                                    </a:rPr>
                                    <m:t>𝐶</m:t>
                                  </m:r>
                                </m:e>
                                <m:sub>
                                  <m:r>
                                    <a:rPr lang="sv-SE" sz="3200" i="1">
                                      <a:latin typeface="Cambria Math" panose="02040503050406030204" pitchFamily="18" charset="0"/>
                                    </a:rPr>
                                    <m:t>50</m:t>
                                  </m:r>
                                </m:sub>
                              </m:sSub>
                              <m:r>
                                <a:rPr lang="sv-SE" sz="3200" i="1">
                                  <a:latin typeface="Cambria Math" panose="02040503050406030204" pitchFamily="18" charset="0"/>
                                </a:rPr>
                                <m:t>+</m:t>
                              </m:r>
                              <m:sSub>
                                <m:sSubPr>
                                  <m:ctrlPr>
                                    <a:rPr lang="sv-SE" sz="3200" i="1">
                                      <a:latin typeface="Cambria Math" panose="02040503050406030204" pitchFamily="18" charset="0"/>
                                    </a:rPr>
                                  </m:ctrlPr>
                                </m:sSubPr>
                                <m:e>
                                  <m:r>
                                    <a:rPr lang="de-DE" sz="3200" b="0" i="1" smtClean="0">
                                      <a:latin typeface="Cambria Math" panose="02040503050406030204" pitchFamily="18" charset="0"/>
                                    </a:rPr>
                                    <m:t>𝐷𝐴𝐿</m:t>
                                  </m:r>
                                  <m:r>
                                    <a:rPr lang="sv-SE" sz="3200" i="1">
                                      <a:latin typeface="Cambria Math" panose="02040503050406030204" pitchFamily="18" charset="0"/>
                                    </a:rPr>
                                    <m:t>𝐶</m:t>
                                  </m:r>
                                </m:e>
                                <m:sub>
                                  <m:r>
                                    <a:rPr lang="de-DE" sz="3200" b="0" i="1" smtClean="0">
                                      <a:latin typeface="Cambria Math" panose="02040503050406030204" pitchFamily="18" charset="0"/>
                                    </a:rPr>
                                    <m:t>𝑖</m:t>
                                  </m:r>
                                  <m:r>
                                    <a:rPr lang="de-DE" sz="3200" b="0" i="1" smtClean="0">
                                      <a:latin typeface="Cambria Math" panose="02040503050406030204" pitchFamily="18" charset="0"/>
                                    </a:rPr>
                                    <m:t>,</m:t>
                                  </m:r>
                                  <m:r>
                                    <a:rPr lang="de-DE" sz="3200" b="0" i="1" smtClean="0">
                                      <a:latin typeface="Cambria Math" panose="02040503050406030204" pitchFamily="18" charset="0"/>
                                    </a:rPr>
                                    <m:t>𝑡</m:t>
                                  </m:r>
                                </m:sub>
                              </m:sSub>
                            </m:den>
                          </m:f>
                        </m:e>
                      </m:d>
                      <m:r>
                        <a:rPr lang="sv-SE" sz="3200" i="0">
                          <a:latin typeface="Cambria Math" panose="02040503050406030204" pitchFamily="18" charset="0"/>
                        </a:rPr>
                        <m:t>−</m:t>
                      </m:r>
                      <m:sSub>
                        <m:sSubPr>
                          <m:ctrlPr>
                            <a:rPr lang="sv-SE" sz="3200" i="1">
                              <a:latin typeface="Cambria Math" panose="02040503050406030204" pitchFamily="18" charset="0"/>
                            </a:rPr>
                          </m:ctrlPr>
                        </m:sSubPr>
                        <m:e>
                          <m:r>
                            <a:rPr lang="sv-SE" sz="3200" i="1">
                              <a:latin typeface="Cambria Math" panose="02040503050406030204" pitchFamily="18" charset="0"/>
                            </a:rPr>
                            <m:t>𝑘</m:t>
                          </m:r>
                        </m:e>
                        <m:sub>
                          <m:r>
                            <a:rPr lang="sv-SE" sz="3200" i="1">
                              <a:latin typeface="Cambria Math" panose="02040503050406030204" pitchFamily="18" charset="0"/>
                            </a:rPr>
                            <m:t>𝑜𝑢𝑡</m:t>
                          </m:r>
                        </m:sub>
                      </m:sSub>
                      <m:r>
                        <a:rPr lang="sv-SE" sz="3200" i="1" smtClean="0">
                          <a:latin typeface="Cambria Math" panose="02040503050406030204" pitchFamily="18" charset="0"/>
                          <a:ea typeface="Cambria Math" panose="02040503050406030204" pitchFamily="18" charset="0"/>
                        </a:rPr>
                        <m:t>∙</m:t>
                      </m:r>
                      <m:r>
                        <a:rPr lang="sv-SE" sz="3200" i="1">
                          <a:latin typeface="Cambria Math" panose="02040503050406030204" pitchFamily="18" charset="0"/>
                        </a:rPr>
                        <m:t>𝐵𝑜𝐷</m:t>
                      </m:r>
                    </m:oMath>
                  </m:oMathPara>
                </a14:m>
                <a:endParaRPr lang="sv-SE" sz="3200" dirty="0"/>
              </a:p>
            </p:txBody>
          </p:sp>
        </mc:Choice>
        <mc:Fallback xmlns="">
          <p:sp>
            <p:nvSpPr>
              <p:cNvPr id="22" name="Rectangle 21"/>
              <p:cNvSpPr>
                <a:spLocks noRot="1" noChangeAspect="1" noMove="1" noResize="1" noEditPoints="1" noAdjustHandles="1" noChangeArrowheads="1" noChangeShapeType="1" noTextEdit="1"/>
              </p:cNvSpPr>
              <p:nvPr/>
            </p:nvSpPr>
            <p:spPr>
              <a:xfrm>
                <a:off x="935192" y="38077645"/>
                <a:ext cx="9909508" cy="1198854"/>
              </a:xfrm>
              <a:prstGeom prst="rect">
                <a:avLst/>
              </a:prstGeom>
              <a:blipFill>
                <a:blip r:embed="rId11"/>
                <a:stretch>
                  <a:fillRect/>
                </a:stretch>
              </a:blipFill>
            </p:spPr>
            <p:txBody>
              <a:bodyPr/>
              <a:lstStyle/>
              <a:p>
                <a:r>
                  <a:rPr lang="en-US">
                    <a:noFill/>
                  </a:rPr>
                  <a:t> </a:t>
                </a:r>
              </a:p>
            </p:txBody>
          </p:sp>
        </mc:Fallback>
      </mc:AlternateContent>
      <p:sp>
        <p:nvSpPr>
          <p:cNvPr id="109" name="Text Box 25"/>
          <p:cNvSpPr txBox="1">
            <a:spLocks noChangeArrowheads="1"/>
          </p:cNvSpPr>
          <p:nvPr/>
        </p:nvSpPr>
        <p:spPr bwMode="auto">
          <a:xfrm>
            <a:off x="652392" y="35489765"/>
            <a:ext cx="12623600" cy="252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marL="0" indent="0" algn="just" eaLnBrk="1" hangingPunct="1">
              <a:spcBef>
                <a:spcPct val="20000"/>
              </a:spcBef>
              <a:defRPr/>
            </a:pPr>
            <a:r>
              <a:rPr lang="en-US" sz="2900" b="1" dirty="0"/>
              <a:t>ALC-</a:t>
            </a:r>
            <a:r>
              <a:rPr lang="en-US" sz="2900" b="1" dirty="0" err="1"/>
              <a:t>BoD</a:t>
            </a:r>
            <a:r>
              <a:rPr lang="en-US" sz="2900" b="1" dirty="0"/>
              <a:t> model</a:t>
            </a:r>
            <a:r>
              <a:rPr lang="en-US" sz="2900" dirty="0"/>
              <a:t>: </a:t>
            </a:r>
          </a:p>
          <a:p>
            <a:pPr algn="just" eaLnBrk="1" hangingPunct="1">
              <a:spcBef>
                <a:spcPct val="20000"/>
              </a:spcBef>
              <a:buFont typeface="Arial" charset="0"/>
              <a:buChar char="•"/>
              <a:defRPr/>
            </a:pPr>
            <a:r>
              <a:rPr lang="en-US" sz="2900" dirty="0"/>
              <a:t>Assessment of model-predicted</a:t>
            </a:r>
            <a:r>
              <a:rPr lang="en-US" sz="2900" dirty="0">
                <a:solidFill>
                  <a:schemeClr val="tx1"/>
                </a:solidFill>
              </a:rPr>
              <a:t> ALC </a:t>
            </a:r>
            <a:r>
              <a:rPr lang="en-US" sz="2900" dirty="0"/>
              <a:t>as a predictor of </a:t>
            </a:r>
            <a:r>
              <a:rPr lang="en-US" sz="2900" dirty="0" err="1"/>
              <a:t>BoD</a:t>
            </a:r>
            <a:r>
              <a:rPr lang="en-US" sz="2900" dirty="0"/>
              <a:t> dynamics</a:t>
            </a:r>
          </a:p>
          <a:p>
            <a:pPr algn="just" eaLnBrk="1" hangingPunct="1">
              <a:spcBef>
                <a:spcPct val="20000"/>
              </a:spcBef>
              <a:buFont typeface="Arial" charset="0"/>
              <a:buChar char="•"/>
              <a:defRPr/>
            </a:pPr>
            <a:r>
              <a:rPr lang="en-US" sz="2900" dirty="0"/>
              <a:t>Indirect response model with inhibition of lesion formation by cladribine through </a:t>
            </a:r>
            <a:r>
              <a:rPr lang="en-US" sz="2900" dirty="0" err="1"/>
              <a:t>Emax</a:t>
            </a:r>
            <a:r>
              <a:rPr lang="en-US" sz="2900" dirty="0"/>
              <a:t> DALC-effect relationship (Eq.4), using model developed by Savic et al. [6] as starting point</a:t>
            </a:r>
          </a:p>
        </p:txBody>
      </p:sp>
      <p:sp>
        <p:nvSpPr>
          <p:cNvPr id="110" name="Text Box 25"/>
          <p:cNvSpPr txBox="1">
            <a:spLocks noChangeArrowheads="1"/>
          </p:cNvSpPr>
          <p:nvPr/>
        </p:nvSpPr>
        <p:spPr bwMode="auto">
          <a:xfrm>
            <a:off x="619486" y="39192572"/>
            <a:ext cx="12633604" cy="296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marL="0" indent="0" algn="just" eaLnBrk="1" hangingPunct="1">
              <a:spcBef>
                <a:spcPct val="20000"/>
              </a:spcBef>
              <a:defRPr/>
            </a:pPr>
            <a:r>
              <a:rPr lang="en-US" sz="2900" b="1" dirty="0" err="1">
                <a:solidFill>
                  <a:schemeClr val="tx1"/>
                </a:solidFill>
              </a:rPr>
              <a:t>BoD</a:t>
            </a:r>
            <a:r>
              <a:rPr lang="en-US" sz="2900" b="1" dirty="0">
                <a:solidFill>
                  <a:schemeClr val="tx1"/>
                </a:solidFill>
              </a:rPr>
              <a:t>-EDSS vs. (</a:t>
            </a:r>
            <a:r>
              <a:rPr lang="en-US" sz="2900" b="1" dirty="0" err="1">
                <a:solidFill>
                  <a:schemeClr val="tx1"/>
                </a:solidFill>
              </a:rPr>
              <a:t>BoD+ALC</a:t>
            </a:r>
            <a:r>
              <a:rPr lang="en-US" sz="2900" b="1" dirty="0">
                <a:solidFill>
                  <a:schemeClr val="tx1"/>
                </a:solidFill>
              </a:rPr>
              <a:t>)-EDSS </a:t>
            </a:r>
            <a:r>
              <a:rPr lang="en-US" sz="2900" b="1" dirty="0"/>
              <a:t>model</a:t>
            </a:r>
            <a:r>
              <a:rPr lang="en-US" sz="2900" dirty="0"/>
              <a:t>: </a:t>
            </a:r>
          </a:p>
          <a:p>
            <a:pPr algn="just" eaLnBrk="1" hangingPunct="1">
              <a:spcBef>
                <a:spcPct val="20000"/>
              </a:spcBef>
              <a:buFont typeface="Arial" charset="0"/>
              <a:buChar char="•"/>
              <a:defRPr/>
            </a:pPr>
            <a:r>
              <a:rPr lang="en-US" sz="2900" dirty="0"/>
              <a:t>Assessment of model predicted </a:t>
            </a:r>
            <a:r>
              <a:rPr lang="en-US" sz="2900" dirty="0" err="1"/>
              <a:t>BoD</a:t>
            </a:r>
            <a:r>
              <a:rPr lang="en-US" sz="2900" dirty="0"/>
              <a:t> as predictors of EDSS dynamics alone or as a joint predictor with ALC </a:t>
            </a:r>
          </a:p>
          <a:p>
            <a:pPr algn="just" eaLnBrk="1" hangingPunct="1">
              <a:spcBef>
                <a:spcPct val="20000"/>
              </a:spcBef>
              <a:buFont typeface="Arial" charset="0"/>
              <a:buChar char="•"/>
              <a:defRPr/>
            </a:pPr>
            <a:r>
              <a:rPr lang="en-US" sz="2900" dirty="0"/>
              <a:t>The individual model- </a:t>
            </a:r>
            <a:r>
              <a:rPr lang="en-US" sz="2900" dirty="0">
                <a:solidFill>
                  <a:schemeClr val="tx1"/>
                </a:solidFill>
              </a:rPr>
              <a:t>predicted relative or, absolute </a:t>
            </a:r>
            <a:r>
              <a:rPr lang="en-US" sz="2900" dirty="0" err="1">
                <a:solidFill>
                  <a:schemeClr val="tx1"/>
                </a:solidFill>
              </a:rPr>
              <a:t>BoD</a:t>
            </a:r>
            <a:r>
              <a:rPr lang="en-US" sz="2900" dirty="0">
                <a:solidFill>
                  <a:schemeClr val="tx1"/>
                </a:solidFill>
              </a:rPr>
              <a:t> changes from baseline and rate of </a:t>
            </a:r>
            <a:r>
              <a:rPr lang="en-US" sz="2900" dirty="0" err="1">
                <a:solidFill>
                  <a:schemeClr val="tx1"/>
                </a:solidFill>
              </a:rPr>
              <a:t>BoD</a:t>
            </a:r>
            <a:r>
              <a:rPr lang="en-US" sz="2900" dirty="0">
                <a:solidFill>
                  <a:schemeClr val="tx1"/>
                </a:solidFill>
              </a:rPr>
              <a:t> change (</a:t>
            </a:r>
            <a:r>
              <a:rPr lang="en-US" sz="2900" dirty="0" err="1">
                <a:solidFill>
                  <a:schemeClr val="tx1"/>
                </a:solidFill>
              </a:rPr>
              <a:t>RBoD</a:t>
            </a:r>
            <a:r>
              <a:rPr lang="en-US" sz="2900" dirty="0">
                <a:solidFill>
                  <a:schemeClr val="tx1"/>
                </a:solidFill>
              </a:rPr>
              <a:t>) </a:t>
            </a:r>
            <a:r>
              <a:rPr lang="en-US" sz="2900" dirty="0"/>
              <a:t>were investigated as predictors of EDSS (Eq.5)</a:t>
            </a:r>
          </a:p>
        </p:txBody>
      </p:sp>
      <p:pic>
        <p:nvPicPr>
          <p:cNvPr id="31" name="Picture 30"/>
          <p:cNvPicPr>
            <a:picLocks noChangeAspect="1"/>
          </p:cNvPicPr>
          <p:nvPr/>
        </p:nvPicPr>
        <p:blipFill rotWithShape="1">
          <a:blip r:embed="rId12">
            <a:extLst>
              <a:ext uri="{28A0092B-C50C-407E-A947-70E740481C1C}">
                <a14:useLocalDpi xmlns:a14="http://schemas.microsoft.com/office/drawing/2010/main" val="0"/>
              </a:ext>
            </a:extLst>
          </a:blip>
          <a:srcRect r="9861" b="11715"/>
          <a:stretch/>
        </p:blipFill>
        <p:spPr>
          <a:xfrm>
            <a:off x="6032725" y="19627787"/>
            <a:ext cx="9589864" cy="5037157"/>
          </a:xfrm>
          <a:prstGeom prst="rect">
            <a:avLst/>
          </a:prstGeom>
        </p:spPr>
      </p:pic>
      <p:sp>
        <p:nvSpPr>
          <p:cNvPr id="112" name="TextBox 78"/>
          <p:cNvSpPr txBox="1">
            <a:spLocks noChangeArrowheads="1"/>
          </p:cNvSpPr>
          <p:nvPr/>
        </p:nvSpPr>
        <p:spPr bwMode="auto">
          <a:xfrm>
            <a:off x="1022276" y="23119095"/>
            <a:ext cx="4895924" cy="10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108" tIns="50554" rIns="101108" bIns="50554">
            <a:spAutoFit/>
          </a:bodyPr>
          <a:lstStyle>
            <a:lvl1pPr eaLnBrk="0" hangingPunct="0">
              <a:defRPr sz="4800">
                <a:solidFill>
                  <a:srgbClr val="000000"/>
                </a:solidFill>
                <a:latin typeface="Arial" charset="0"/>
              </a:defRPr>
            </a:lvl1pPr>
            <a:lvl2pPr marL="742950" indent="-285750" eaLnBrk="0" hangingPunct="0">
              <a:defRPr sz="4800">
                <a:solidFill>
                  <a:srgbClr val="000000"/>
                </a:solidFill>
                <a:latin typeface="Arial" charset="0"/>
              </a:defRPr>
            </a:lvl2pPr>
            <a:lvl3pPr marL="1143000" indent="-228600" eaLnBrk="0" hangingPunct="0">
              <a:defRPr sz="4800">
                <a:solidFill>
                  <a:srgbClr val="000000"/>
                </a:solidFill>
                <a:latin typeface="Arial" charset="0"/>
              </a:defRPr>
            </a:lvl3pPr>
            <a:lvl4pPr marL="1600200" indent="-228600" eaLnBrk="0" hangingPunct="0">
              <a:defRPr sz="4800">
                <a:solidFill>
                  <a:srgbClr val="000000"/>
                </a:solidFill>
                <a:latin typeface="Arial" charset="0"/>
              </a:defRPr>
            </a:lvl4pPr>
            <a:lvl5pPr marL="2057400" indent="-228600" eaLnBrk="0" hangingPunct="0">
              <a:defRPr sz="4800">
                <a:solidFill>
                  <a:srgbClr val="000000"/>
                </a:solidFill>
                <a:latin typeface="Arial" charset="0"/>
              </a:defRPr>
            </a:lvl5pPr>
            <a:lvl6pPr marL="2514600" indent="-228600" eaLnBrk="0" fontAlgn="base" hangingPunct="0">
              <a:spcBef>
                <a:spcPct val="50000"/>
              </a:spcBef>
              <a:spcAft>
                <a:spcPct val="0"/>
              </a:spcAft>
              <a:defRPr sz="4800">
                <a:solidFill>
                  <a:srgbClr val="000000"/>
                </a:solidFill>
                <a:latin typeface="Arial" charset="0"/>
              </a:defRPr>
            </a:lvl6pPr>
            <a:lvl7pPr marL="2971800" indent="-228600" eaLnBrk="0" fontAlgn="base" hangingPunct="0">
              <a:spcBef>
                <a:spcPct val="50000"/>
              </a:spcBef>
              <a:spcAft>
                <a:spcPct val="0"/>
              </a:spcAft>
              <a:defRPr sz="4800">
                <a:solidFill>
                  <a:srgbClr val="000000"/>
                </a:solidFill>
                <a:latin typeface="Arial" charset="0"/>
              </a:defRPr>
            </a:lvl7pPr>
            <a:lvl8pPr marL="3429000" indent="-228600" eaLnBrk="0" fontAlgn="base" hangingPunct="0">
              <a:spcBef>
                <a:spcPct val="50000"/>
              </a:spcBef>
              <a:spcAft>
                <a:spcPct val="0"/>
              </a:spcAft>
              <a:defRPr sz="4800">
                <a:solidFill>
                  <a:srgbClr val="000000"/>
                </a:solidFill>
                <a:latin typeface="Arial" charset="0"/>
              </a:defRPr>
            </a:lvl8pPr>
            <a:lvl9pPr marL="3886200" indent="-228600" eaLnBrk="0" fontAlgn="base" hangingPunct="0">
              <a:spcBef>
                <a:spcPct val="50000"/>
              </a:spcBef>
              <a:spcAft>
                <a:spcPct val="0"/>
              </a:spcAft>
              <a:defRPr sz="4800">
                <a:solidFill>
                  <a:srgbClr val="000000"/>
                </a:solidFill>
                <a:latin typeface="Arial" charset="0"/>
              </a:defRPr>
            </a:lvl9pPr>
          </a:lstStyle>
          <a:p>
            <a:pPr algn="just" eaLnBrk="1" hangingPunct="1"/>
            <a:r>
              <a:rPr lang="en-US" altLang="ja-JP" sz="2000" b="1" dirty="0">
                <a:ea typeface="ＭＳ Ｐゴシック" pitchFamily="34" charset="-128"/>
              </a:rPr>
              <a:t>Figure 1. Overview of trial design of CLARITY and CLARITY EXT. </a:t>
            </a:r>
            <a:r>
              <a:rPr lang="en-US" altLang="ja-JP" sz="2000" dirty="0">
                <a:ea typeface="ＭＳ Ｐゴシック" pitchFamily="34" charset="-128"/>
              </a:rPr>
              <a:t>Abbreviations: C: </a:t>
            </a:r>
            <a:r>
              <a:rPr lang="en-US" altLang="ja-JP" sz="2000" dirty="0" err="1">
                <a:ea typeface="ＭＳ Ｐゴシック" pitchFamily="34" charset="-128"/>
              </a:rPr>
              <a:t>cladribine</a:t>
            </a:r>
            <a:r>
              <a:rPr lang="en-US" altLang="ja-JP" sz="2000" dirty="0">
                <a:ea typeface="ＭＳ Ｐゴシック" pitchFamily="34" charset="-128"/>
              </a:rPr>
              <a:t>, P: placebo</a:t>
            </a:r>
            <a:endParaRPr lang="en-US" sz="2000" i="1" dirty="0"/>
          </a:p>
        </p:txBody>
      </p:sp>
      <p:pic>
        <p:nvPicPr>
          <p:cNvPr id="129" name="Picture 128"/>
          <p:cNvPicPr>
            <a:picLocks noChangeAspect="1"/>
          </p:cNvPicPr>
          <p:nvPr/>
        </p:nvPicPr>
        <p:blipFill rotWithShape="1">
          <a:blip r:embed="rId12">
            <a:extLst>
              <a:ext uri="{28A0092B-C50C-407E-A947-70E740481C1C}">
                <a14:useLocalDpi xmlns:a14="http://schemas.microsoft.com/office/drawing/2010/main" val="0"/>
              </a:ext>
            </a:extLst>
          </a:blip>
          <a:srcRect l="3226" t="95347" r="77789" b="165"/>
          <a:stretch/>
        </p:blipFill>
        <p:spPr>
          <a:xfrm>
            <a:off x="13606106" y="24335380"/>
            <a:ext cx="1947672" cy="246888"/>
          </a:xfrm>
          <a:prstGeom prst="rect">
            <a:avLst/>
          </a:prstGeom>
        </p:spPr>
      </p:pic>
      <p:sp>
        <p:nvSpPr>
          <p:cNvPr id="130" name="TextBox 74"/>
          <p:cNvSpPr txBox="1">
            <a:spLocks noChangeArrowheads="1"/>
          </p:cNvSpPr>
          <p:nvPr/>
        </p:nvSpPr>
        <p:spPr bwMode="auto">
          <a:xfrm>
            <a:off x="12602353" y="31654726"/>
            <a:ext cx="854113" cy="369402"/>
          </a:xfrm>
          <a:prstGeom prst="rect">
            <a:avLst/>
          </a:prstGeom>
          <a:ln>
            <a:noFill/>
          </a:ln>
          <a:extLst/>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spcBef>
                <a:spcPct val="50000"/>
              </a:spcBef>
              <a:defRPr sz="4800">
                <a:solidFill>
                  <a:srgbClr val="000000"/>
                </a:solidFill>
                <a:latin typeface="Arial" charset="0"/>
              </a:defRPr>
            </a:lvl1pPr>
            <a:lvl2pPr marL="742950" indent="-285750" eaLnBrk="0" hangingPunct="0">
              <a:spcBef>
                <a:spcPct val="50000"/>
              </a:spcBef>
              <a:defRPr sz="4800">
                <a:solidFill>
                  <a:srgbClr val="000000"/>
                </a:solidFill>
                <a:latin typeface="Arial" charset="0"/>
              </a:defRPr>
            </a:lvl2pPr>
            <a:lvl3pPr marL="1143000" indent="-228600" eaLnBrk="0" hangingPunct="0">
              <a:spcBef>
                <a:spcPct val="50000"/>
              </a:spcBef>
              <a:defRPr sz="4800">
                <a:solidFill>
                  <a:srgbClr val="000000"/>
                </a:solidFill>
                <a:latin typeface="Arial" charset="0"/>
              </a:defRPr>
            </a:lvl3pPr>
            <a:lvl4pPr marL="1600200" indent="-228600" eaLnBrk="0" hangingPunct="0">
              <a:spcBef>
                <a:spcPct val="50000"/>
              </a:spcBef>
              <a:defRPr sz="4800">
                <a:solidFill>
                  <a:srgbClr val="000000"/>
                </a:solidFill>
                <a:latin typeface="Arial" charset="0"/>
              </a:defRPr>
            </a:lvl4pPr>
            <a:lvl5pPr marL="2057400" indent="-228600" eaLnBrk="0" hangingPunct="0">
              <a:spcBef>
                <a:spcPct val="50000"/>
              </a:spcBef>
              <a:defRPr sz="4800">
                <a:solidFill>
                  <a:srgbClr val="000000"/>
                </a:solidFill>
                <a:latin typeface="Arial" charset="0"/>
              </a:defRPr>
            </a:lvl5pPr>
            <a:lvl6pPr marL="2514600" indent="-228600" eaLnBrk="0" fontAlgn="base" hangingPunct="0">
              <a:spcBef>
                <a:spcPct val="50000"/>
              </a:spcBef>
              <a:spcAft>
                <a:spcPct val="0"/>
              </a:spcAft>
              <a:defRPr sz="4800">
                <a:solidFill>
                  <a:srgbClr val="000000"/>
                </a:solidFill>
                <a:latin typeface="Arial" charset="0"/>
              </a:defRPr>
            </a:lvl6pPr>
            <a:lvl7pPr marL="2971800" indent="-228600" eaLnBrk="0" fontAlgn="base" hangingPunct="0">
              <a:spcBef>
                <a:spcPct val="50000"/>
              </a:spcBef>
              <a:spcAft>
                <a:spcPct val="0"/>
              </a:spcAft>
              <a:defRPr sz="4800">
                <a:solidFill>
                  <a:srgbClr val="000000"/>
                </a:solidFill>
                <a:latin typeface="Arial" charset="0"/>
              </a:defRPr>
            </a:lvl7pPr>
            <a:lvl8pPr marL="3429000" indent="-228600" eaLnBrk="0" fontAlgn="base" hangingPunct="0">
              <a:spcBef>
                <a:spcPct val="50000"/>
              </a:spcBef>
              <a:spcAft>
                <a:spcPct val="0"/>
              </a:spcAft>
              <a:defRPr sz="4800">
                <a:solidFill>
                  <a:srgbClr val="000000"/>
                </a:solidFill>
                <a:latin typeface="Arial" charset="0"/>
              </a:defRPr>
            </a:lvl8pPr>
            <a:lvl9pPr marL="3886200" indent="-228600" eaLnBrk="0" fontAlgn="base" hangingPunct="0">
              <a:spcBef>
                <a:spcPct val="50000"/>
              </a:spcBef>
              <a:spcAft>
                <a:spcPct val="0"/>
              </a:spcAft>
              <a:defRPr sz="4800">
                <a:solidFill>
                  <a:srgbClr val="000000"/>
                </a:solidFill>
                <a:latin typeface="Arial" charset="0"/>
              </a:defRPr>
            </a:lvl9pPr>
          </a:lstStyle>
          <a:p>
            <a:pPr eaLnBrk="1" hangingPunct="1"/>
            <a:r>
              <a:rPr lang="sv-SE" sz="1800" i="1" dirty="0"/>
              <a:t>(Eq.2)</a:t>
            </a:r>
          </a:p>
        </p:txBody>
      </p:sp>
      <p:sp>
        <p:nvSpPr>
          <p:cNvPr id="133" name="TextBox 74"/>
          <p:cNvSpPr txBox="1">
            <a:spLocks noChangeArrowheads="1"/>
          </p:cNvSpPr>
          <p:nvPr/>
        </p:nvSpPr>
        <p:spPr bwMode="auto">
          <a:xfrm>
            <a:off x="12598743" y="34764385"/>
            <a:ext cx="854113" cy="369402"/>
          </a:xfrm>
          <a:prstGeom prst="rect">
            <a:avLst/>
          </a:prstGeom>
          <a:ln>
            <a:noFill/>
          </a:ln>
          <a:extLst/>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spcBef>
                <a:spcPct val="50000"/>
              </a:spcBef>
              <a:defRPr sz="4800">
                <a:solidFill>
                  <a:srgbClr val="000000"/>
                </a:solidFill>
                <a:latin typeface="Arial" charset="0"/>
              </a:defRPr>
            </a:lvl1pPr>
            <a:lvl2pPr marL="742950" indent="-285750" eaLnBrk="0" hangingPunct="0">
              <a:spcBef>
                <a:spcPct val="50000"/>
              </a:spcBef>
              <a:defRPr sz="4800">
                <a:solidFill>
                  <a:srgbClr val="000000"/>
                </a:solidFill>
                <a:latin typeface="Arial" charset="0"/>
              </a:defRPr>
            </a:lvl2pPr>
            <a:lvl3pPr marL="1143000" indent="-228600" eaLnBrk="0" hangingPunct="0">
              <a:spcBef>
                <a:spcPct val="50000"/>
              </a:spcBef>
              <a:defRPr sz="4800">
                <a:solidFill>
                  <a:srgbClr val="000000"/>
                </a:solidFill>
                <a:latin typeface="Arial" charset="0"/>
              </a:defRPr>
            </a:lvl3pPr>
            <a:lvl4pPr marL="1600200" indent="-228600" eaLnBrk="0" hangingPunct="0">
              <a:spcBef>
                <a:spcPct val="50000"/>
              </a:spcBef>
              <a:defRPr sz="4800">
                <a:solidFill>
                  <a:srgbClr val="000000"/>
                </a:solidFill>
                <a:latin typeface="Arial" charset="0"/>
              </a:defRPr>
            </a:lvl4pPr>
            <a:lvl5pPr marL="2057400" indent="-228600" eaLnBrk="0" hangingPunct="0">
              <a:spcBef>
                <a:spcPct val="50000"/>
              </a:spcBef>
              <a:defRPr sz="4800">
                <a:solidFill>
                  <a:srgbClr val="000000"/>
                </a:solidFill>
                <a:latin typeface="Arial" charset="0"/>
              </a:defRPr>
            </a:lvl5pPr>
            <a:lvl6pPr marL="2514600" indent="-228600" eaLnBrk="0" fontAlgn="base" hangingPunct="0">
              <a:spcBef>
                <a:spcPct val="50000"/>
              </a:spcBef>
              <a:spcAft>
                <a:spcPct val="0"/>
              </a:spcAft>
              <a:defRPr sz="4800">
                <a:solidFill>
                  <a:srgbClr val="000000"/>
                </a:solidFill>
                <a:latin typeface="Arial" charset="0"/>
              </a:defRPr>
            </a:lvl6pPr>
            <a:lvl7pPr marL="2971800" indent="-228600" eaLnBrk="0" fontAlgn="base" hangingPunct="0">
              <a:spcBef>
                <a:spcPct val="50000"/>
              </a:spcBef>
              <a:spcAft>
                <a:spcPct val="0"/>
              </a:spcAft>
              <a:defRPr sz="4800">
                <a:solidFill>
                  <a:srgbClr val="000000"/>
                </a:solidFill>
                <a:latin typeface="Arial" charset="0"/>
              </a:defRPr>
            </a:lvl7pPr>
            <a:lvl8pPr marL="3429000" indent="-228600" eaLnBrk="0" fontAlgn="base" hangingPunct="0">
              <a:spcBef>
                <a:spcPct val="50000"/>
              </a:spcBef>
              <a:spcAft>
                <a:spcPct val="0"/>
              </a:spcAft>
              <a:defRPr sz="4800">
                <a:solidFill>
                  <a:srgbClr val="000000"/>
                </a:solidFill>
                <a:latin typeface="Arial" charset="0"/>
              </a:defRPr>
            </a:lvl8pPr>
            <a:lvl9pPr marL="3886200" indent="-228600" eaLnBrk="0" fontAlgn="base" hangingPunct="0">
              <a:spcBef>
                <a:spcPct val="50000"/>
              </a:spcBef>
              <a:spcAft>
                <a:spcPct val="0"/>
              </a:spcAft>
              <a:defRPr sz="4800">
                <a:solidFill>
                  <a:srgbClr val="000000"/>
                </a:solidFill>
                <a:latin typeface="Arial" charset="0"/>
              </a:defRPr>
            </a:lvl9pPr>
          </a:lstStyle>
          <a:p>
            <a:pPr eaLnBrk="1" hangingPunct="1"/>
            <a:r>
              <a:rPr lang="sv-SE" sz="1800" i="1" dirty="0"/>
              <a:t>(Eq.3)</a:t>
            </a:r>
          </a:p>
        </p:txBody>
      </p:sp>
      <p:sp>
        <p:nvSpPr>
          <p:cNvPr id="134" name="TextBox 74"/>
          <p:cNvSpPr txBox="1">
            <a:spLocks noChangeArrowheads="1"/>
          </p:cNvSpPr>
          <p:nvPr/>
        </p:nvSpPr>
        <p:spPr bwMode="auto">
          <a:xfrm>
            <a:off x="12603238" y="38494262"/>
            <a:ext cx="854113" cy="369402"/>
          </a:xfrm>
          <a:prstGeom prst="rect">
            <a:avLst/>
          </a:prstGeom>
          <a:ln>
            <a:noFill/>
          </a:ln>
          <a:extLst/>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spcBef>
                <a:spcPct val="50000"/>
              </a:spcBef>
              <a:defRPr sz="4800">
                <a:solidFill>
                  <a:srgbClr val="000000"/>
                </a:solidFill>
                <a:latin typeface="Arial" charset="0"/>
              </a:defRPr>
            </a:lvl1pPr>
            <a:lvl2pPr marL="742950" indent="-285750" eaLnBrk="0" hangingPunct="0">
              <a:spcBef>
                <a:spcPct val="50000"/>
              </a:spcBef>
              <a:defRPr sz="4800">
                <a:solidFill>
                  <a:srgbClr val="000000"/>
                </a:solidFill>
                <a:latin typeface="Arial" charset="0"/>
              </a:defRPr>
            </a:lvl2pPr>
            <a:lvl3pPr marL="1143000" indent="-228600" eaLnBrk="0" hangingPunct="0">
              <a:spcBef>
                <a:spcPct val="50000"/>
              </a:spcBef>
              <a:defRPr sz="4800">
                <a:solidFill>
                  <a:srgbClr val="000000"/>
                </a:solidFill>
                <a:latin typeface="Arial" charset="0"/>
              </a:defRPr>
            </a:lvl3pPr>
            <a:lvl4pPr marL="1600200" indent="-228600" eaLnBrk="0" hangingPunct="0">
              <a:spcBef>
                <a:spcPct val="50000"/>
              </a:spcBef>
              <a:defRPr sz="4800">
                <a:solidFill>
                  <a:srgbClr val="000000"/>
                </a:solidFill>
                <a:latin typeface="Arial" charset="0"/>
              </a:defRPr>
            </a:lvl4pPr>
            <a:lvl5pPr marL="2057400" indent="-228600" eaLnBrk="0" hangingPunct="0">
              <a:spcBef>
                <a:spcPct val="50000"/>
              </a:spcBef>
              <a:defRPr sz="4800">
                <a:solidFill>
                  <a:srgbClr val="000000"/>
                </a:solidFill>
                <a:latin typeface="Arial" charset="0"/>
              </a:defRPr>
            </a:lvl5pPr>
            <a:lvl6pPr marL="2514600" indent="-228600" eaLnBrk="0" fontAlgn="base" hangingPunct="0">
              <a:spcBef>
                <a:spcPct val="50000"/>
              </a:spcBef>
              <a:spcAft>
                <a:spcPct val="0"/>
              </a:spcAft>
              <a:defRPr sz="4800">
                <a:solidFill>
                  <a:srgbClr val="000000"/>
                </a:solidFill>
                <a:latin typeface="Arial" charset="0"/>
              </a:defRPr>
            </a:lvl6pPr>
            <a:lvl7pPr marL="2971800" indent="-228600" eaLnBrk="0" fontAlgn="base" hangingPunct="0">
              <a:spcBef>
                <a:spcPct val="50000"/>
              </a:spcBef>
              <a:spcAft>
                <a:spcPct val="0"/>
              </a:spcAft>
              <a:defRPr sz="4800">
                <a:solidFill>
                  <a:srgbClr val="000000"/>
                </a:solidFill>
                <a:latin typeface="Arial" charset="0"/>
              </a:defRPr>
            </a:lvl7pPr>
            <a:lvl8pPr marL="3429000" indent="-228600" eaLnBrk="0" fontAlgn="base" hangingPunct="0">
              <a:spcBef>
                <a:spcPct val="50000"/>
              </a:spcBef>
              <a:spcAft>
                <a:spcPct val="0"/>
              </a:spcAft>
              <a:defRPr sz="4800">
                <a:solidFill>
                  <a:srgbClr val="000000"/>
                </a:solidFill>
                <a:latin typeface="Arial" charset="0"/>
              </a:defRPr>
            </a:lvl8pPr>
            <a:lvl9pPr marL="3886200" indent="-228600" eaLnBrk="0" fontAlgn="base" hangingPunct="0">
              <a:spcBef>
                <a:spcPct val="50000"/>
              </a:spcBef>
              <a:spcAft>
                <a:spcPct val="0"/>
              </a:spcAft>
              <a:defRPr sz="4800">
                <a:solidFill>
                  <a:srgbClr val="000000"/>
                </a:solidFill>
                <a:latin typeface="Arial" charset="0"/>
              </a:defRPr>
            </a:lvl9pPr>
          </a:lstStyle>
          <a:p>
            <a:pPr eaLnBrk="1" hangingPunct="1"/>
            <a:r>
              <a:rPr lang="sv-SE" sz="1800" i="1" dirty="0"/>
              <a:t>(Eq.4)</a:t>
            </a:r>
          </a:p>
        </p:txBody>
      </p:sp>
      <p:sp>
        <p:nvSpPr>
          <p:cNvPr id="48" name="Text Box 25"/>
          <p:cNvSpPr txBox="1">
            <a:spLocks noChangeArrowheads="1"/>
          </p:cNvSpPr>
          <p:nvPr/>
        </p:nvSpPr>
        <p:spPr bwMode="auto">
          <a:xfrm>
            <a:off x="691712" y="19994796"/>
            <a:ext cx="5415988" cy="234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77" tIns="55730" rIns="107477" bIns="55730">
            <a:spAutoFit/>
          </a:bodyPr>
          <a:lstStyle>
            <a:lvl1pPr marL="441325" indent="-441325" defTabSz="835025" eaLnBrk="0" hangingPunct="0">
              <a:defRPr sz="4800">
                <a:solidFill>
                  <a:srgbClr val="000000"/>
                </a:solidFill>
                <a:latin typeface="Arial" charset="0"/>
              </a:defRPr>
            </a:lvl1pPr>
            <a:lvl2pPr marL="742950" indent="-285750" defTabSz="835025" eaLnBrk="0" hangingPunct="0">
              <a:defRPr sz="4800">
                <a:solidFill>
                  <a:srgbClr val="000000"/>
                </a:solidFill>
                <a:latin typeface="Arial" charset="0"/>
              </a:defRPr>
            </a:lvl2pPr>
            <a:lvl3pPr marL="1143000" indent="-228600" defTabSz="835025" eaLnBrk="0" hangingPunct="0">
              <a:defRPr sz="4800">
                <a:solidFill>
                  <a:srgbClr val="000000"/>
                </a:solidFill>
                <a:latin typeface="Arial" charset="0"/>
              </a:defRPr>
            </a:lvl3pPr>
            <a:lvl4pPr marL="1600200" indent="-228600" defTabSz="835025" eaLnBrk="0" hangingPunct="0">
              <a:defRPr sz="4800">
                <a:solidFill>
                  <a:srgbClr val="000000"/>
                </a:solidFill>
                <a:latin typeface="Arial" charset="0"/>
              </a:defRPr>
            </a:lvl4pPr>
            <a:lvl5pPr marL="2057400" indent="-228600" defTabSz="835025" eaLnBrk="0" hangingPunct="0">
              <a:defRPr sz="4800">
                <a:solidFill>
                  <a:srgbClr val="000000"/>
                </a:solidFill>
                <a:latin typeface="Arial" charset="0"/>
              </a:defRPr>
            </a:lvl5pPr>
            <a:lvl6pPr marL="2514600" indent="-228600" defTabSz="835025" eaLnBrk="0" fontAlgn="base" hangingPunct="0">
              <a:spcBef>
                <a:spcPct val="50000"/>
              </a:spcBef>
              <a:spcAft>
                <a:spcPct val="0"/>
              </a:spcAft>
              <a:defRPr sz="4800">
                <a:solidFill>
                  <a:srgbClr val="000000"/>
                </a:solidFill>
                <a:latin typeface="Arial" charset="0"/>
              </a:defRPr>
            </a:lvl6pPr>
            <a:lvl7pPr marL="2971800" indent="-228600" defTabSz="835025" eaLnBrk="0" fontAlgn="base" hangingPunct="0">
              <a:spcBef>
                <a:spcPct val="50000"/>
              </a:spcBef>
              <a:spcAft>
                <a:spcPct val="0"/>
              </a:spcAft>
              <a:defRPr sz="4800">
                <a:solidFill>
                  <a:srgbClr val="000000"/>
                </a:solidFill>
                <a:latin typeface="Arial" charset="0"/>
              </a:defRPr>
            </a:lvl7pPr>
            <a:lvl8pPr marL="3429000" indent="-228600" defTabSz="835025" eaLnBrk="0" fontAlgn="base" hangingPunct="0">
              <a:spcBef>
                <a:spcPct val="50000"/>
              </a:spcBef>
              <a:spcAft>
                <a:spcPct val="0"/>
              </a:spcAft>
              <a:defRPr sz="4800">
                <a:solidFill>
                  <a:srgbClr val="000000"/>
                </a:solidFill>
                <a:latin typeface="Arial" charset="0"/>
              </a:defRPr>
            </a:lvl8pPr>
            <a:lvl9pPr marL="3886200" indent="-228600" defTabSz="835025" eaLnBrk="0" fontAlgn="base" hangingPunct="0">
              <a:spcBef>
                <a:spcPct val="50000"/>
              </a:spcBef>
              <a:spcAft>
                <a:spcPct val="0"/>
              </a:spcAft>
              <a:defRPr sz="4800">
                <a:solidFill>
                  <a:srgbClr val="000000"/>
                </a:solidFill>
                <a:latin typeface="Arial" charset="0"/>
              </a:defRPr>
            </a:lvl9pPr>
          </a:lstStyle>
          <a:p>
            <a:pPr algn="just" eaLnBrk="1" hangingPunct="1">
              <a:spcBef>
                <a:spcPct val="20000"/>
              </a:spcBef>
              <a:buFont typeface="Arial" charset="0"/>
              <a:buChar char="•"/>
              <a:defRPr/>
            </a:pPr>
            <a:r>
              <a:rPr lang="en-US" sz="2900" dirty="0" err="1"/>
              <a:t>BoD</a:t>
            </a:r>
            <a:r>
              <a:rPr lang="en-US" sz="2900" dirty="0"/>
              <a:t> and EDSS assessment were conducted at SD1 and then every 24 and 12 weeks, respectively, during the duration of the study.</a:t>
            </a:r>
          </a:p>
        </p:txBody>
      </p:sp>
      <p:pic>
        <p:nvPicPr>
          <p:cNvPr id="11" name="Picture 10"/>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13626963" y="32704404"/>
            <a:ext cx="1962000" cy="2338625"/>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605495" y="36016290"/>
            <a:ext cx="1962153" cy="2340000"/>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599894" y="39860198"/>
            <a:ext cx="1956610" cy="2340000"/>
          </a:xfrm>
          <a:prstGeom prst="rect">
            <a:avLst/>
          </a:prstGeom>
        </p:spPr>
      </p:pic>
    </p:spTree>
  </p:cSld>
  <p:clrMapOvr>
    <a:masterClrMapping/>
  </p:clrMapOvr>
</p:sld>
</file>

<file path=ppt/theme/theme1.xml><?xml version="1.0" encoding="utf-8"?>
<a:theme xmlns:a="http://schemas.openxmlformats.org/drawingml/2006/main" name="Standardformgivning">
  <a:themeElements>
    <a:clrScheme name="">
      <a:dk1>
        <a:srgbClr val="000000"/>
      </a:dk1>
      <a:lt1>
        <a:srgbClr val="FFFFFF"/>
      </a:lt1>
      <a:dk2>
        <a:srgbClr val="666666"/>
      </a:dk2>
      <a:lt2>
        <a:srgbClr val="B3B3B3"/>
      </a:lt2>
      <a:accent1>
        <a:srgbClr val="C7D6EA"/>
      </a:accent1>
      <a:accent2>
        <a:srgbClr val="F9E7C9"/>
      </a:accent2>
      <a:accent3>
        <a:srgbClr val="FFFFFF"/>
      </a:accent3>
      <a:accent4>
        <a:srgbClr val="000000"/>
      </a:accent4>
      <a:accent5>
        <a:srgbClr val="E0E8F3"/>
      </a:accent5>
      <a:accent6>
        <a:srgbClr val="E2D1B6"/>
      </a:accent6>
      <a:hlink>
        <a:srgbClr val="B9D3C6"/>
      </a:hlink>
      <a:folHlink>
        <a:srgbClr val="9900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5188" rtl="0" eaLnBrk="1" fontAlgn="base" latinLnBrk="0" hangingPunct="1">
          <a:lnSpc>
            <a:spcPct val="100000"/>
          </a:lnSpc>
          <a:spcBef>
            <a:spcPct val="50000"/>
          </a:spcBef>
          <a:spcAft>
            <a:spcPct val="0"/>
          </a:spcAft>
          <a:buClrTx/>
          <a:buSzTx/>
          <a:buFontTx/>
          <a:buNone/>
          <a:tabLst/>
          <a:defRPr kumimoji="0" lang="sv-SE" sz="43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5188" rtl="0" eaLnBrk="1" fontAlgn="base" latinLnBrk="0" hangingPunct="1">
          <a:lnSpc>
            <a:spcPct val="100000"/>
          </a:lnSpc>
          <a:spcBef>
            <a:spcPct val="50000"/>
          </a:spcBef>
          <a:spcAft>
            <a:spcPct val="0"/>
          </a:spcAft>
          <a:buClrTx/>
          <a:buSzTx/>
          <a:buFontTx/>
          <a:buNone/>
          <a:tabLst/>
          <a:defRPr kumimoji="0" lang="sv-SE" sz="4300" b="0" i="0" u="none" strike="noStrike" cap="none" normalizeH="0" baseline="0" smtClean="0">
            <a:ln>
              <a:noFill/>
            </a:ln>
            <a:solidFill>
              <a:srgbClr val="000000"/>
            </a:solidFill>
            <a:effectLst/>
            <a:latin typeface="Arial" charset="0"/>
          </a:defRPr>
        </a:defPPr>
      </a:lstStyle>
    </a:lnDef>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51114</TotalTime>
  <Words>1396</Words>
  <Application>Microsoft Office PowerPoint</Application>
  <PresentationFormat>Custom</PresentationFormat>
  <Paragraphs>98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Cambria Math</vt:lpstr>
      <vt:lpstr>Times New Roman</vt:lpstr>
      <vt:lpstr>Standardformgivning</vt:lpstr>
      <vt:lpstr>PowerPoint Presentation</vt:lpstr>
    </vt:vector>
  </TitlesOfParts>
  <Company>Kopieringshuset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Lena Pettersson</dc:creator>
  <cp:lastModifiedBy>Ana Novakovic</cp:lastModifiedBy>
  <cp:revision>787</cp:revision>
  <cp:lastPrinted>2017-05-15T12:08:41Z</cp:lastPrinted>
  <dcterms:created xsi:type="dcterms:W3CDTF">2001-10-15T06:35:57Z</dcterms:created>
  <dcterms:modified xsi:type="dcterms:W3CDTF">2017-06-05T07:35:04Z</dcterms:modified>
</cp:coreProperties>
</file>