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AF19"/>
    <a:srgbClr val="F9AC1B"/>
    <a:srgbClr val="F8A60D"/>
    <a:srgbClr val="BD71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4660"/>
  </p:normalViewPr>
  <p:slideViewPr>
    <p:cSldViewPr snapToGrid="0">
      <p:cViewPr varScale="1">
        <p:scale>
          <a:sx n="14" d="100"/>
          <a:sy n="14" d="100"/>
        </p:scale>
        <p:origin x="273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56DB68-9B29-421A-86DF-7A87AE4F3C05}"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3438921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6DB68-9B29-421A-86DF-7A87AE4F3C05}"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403530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6DB68-9B29-421A-86DF-7A87AE4F3C05}"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510437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6DB68-9B29-421A-86DF-7A87AE4F3C05}"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269192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56DB68-9B29-421A-86DF-7A87AE4F3C05}"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104770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56DB68-9B29-421A-86DF-7A87AE4F3C05}"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2507337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56DB68-9B29-421A-86DF-7A87AE4F3C05}" type="datetimeFigureOut">
              <a:rPr lang="en-GB" smtClean="0"/>
              <a:t>24/05/2018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174605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56DB68-9B29-421A-86DF-7A87AE4F3C05}" type="datetimeFigureOut">
              <a:rPr lang="en-GB" smtClean="0"/>
              <a:t>24/05/2018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411200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6DB68-9B29-421A-86DF-7A87AE4F3C05}" type="datetimeFigureOut">
              <a:rPr lang="en-GB" smtClean="0"/>
              <a:t>24/05/2018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3536155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FB56DB68-9B29-421A-86DF-7A87AE4F3C05}"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3213010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FB56DB68-9B29-421A-86DF-7A87AE4F3C05}"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54710-CB2F-4435-988C-2D2BF02D4D02}" type="slidenum">
              <a:rPr lang="en-GB" smtClean="0"/>
              <a:t>‹#›</a:t>
            </a:fld>
            <a:endParaRPr lang="en-GB"/>
          </a:p>
        </p:txBody>
      </p:sp>
    </p:spTree>
    <p:extLst>
      <p:ext uri="{BB962C8B-B14F-4D97-AF65-F5344CB8AC3E}">
        <p14:creationId xmlns:p14="http://schemas.microsoft.com/office/powerpoint/2010/main" val="79975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FB56DB68-9B29-421A-86DF-7A87AE4F3C05}" type="datetimeFigureOut">
              <a:rPr lang="en-GB" smtClean="0"/>
              <a:t>24/05/2018</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E454710-CB2F-4435-988C-2D2BF02D4D02}" type="slidenum">
              <a:rPr lang="en-GB" smtClean="0"/>
              <a:t>‹#›</a:t>
            </a:fld>
            <a:endParaRPr lang="en-GB"/>
          </a:p>
        </p:txBody>
      </p:sp>
    </p:spTree>
    <p:extLst>
      <p:ext uri="{BB962C8B-B14F-4D97-AF65-F5344CB8AC3E}">
        <p14:creationId xmlns:p14="http://schemas.microsoft.com/office/powerpoint/2010/main" val="213814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9818" y="24683404"/>
            <a:ext cx="8474442" cy="11770058"/>
          </a:xfrm>
          <a:prstGeom prst="rect">
            <a:avLst/>
          </a:prstGeom>
        </p:spPr>
      </p:pic>
      <p:sp>
        <p:nvSpPr>
          <p:cNvPr id="84" name="Rectangle 83"/>
          <p:cNvSpPr/>
          <p:nvPr/>
        </p:nvSpPr>
        <p:spPr>
          <a:xfrm>
            <a:off x="594000" y="763588"/>
            <a:ext cx="29019600" cy="3036886"/>
          </a:xfrm>
          <a:prstGeom prst="rect">
            <a:avLst/>
          </a:prstGeom>
          <a:solidFill>
            <a:srgbClr val="E7AF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100">
              <a:latin typeface="Arial" panose="020B0604020202020204" pitchFamily="34" charset="0"/>
              <a:cs typeface="Arial" panose="020B0604020202020204" pitchFamily="34" charset="0"/>
            </a:endParaRPr>
          </a:p>
        </p:txBody>
      </p:sp>
      <p:sp>
        <p:nvSpPr>
          <p:cNvPr id="8" name="Rectangle 2324"/>
          <p:cNvSpPr>
            <a:spLocks noChangeArrowheads="1"/>
          </p:cNvSpPr>
          <p:nvPr/>
        </p:nvSpPr>
        <p:spPr bwMode="auto">
          <a:xfrm>
            <a:off x="10290306" y="10148902"/>
            <a:ext cx="9540000" cy="3277523"/>
          </a:xfrm>
          <a:prstGeom prst="rect">
            <a:avLst/>
          </a:prstGeom>
          <a:noFill/>
          <a:ln w="9525">
            <a:noFill/>
            <a:miter lim="800000"/>
            <a:headEnd/>
            <a:tailEnd/>
          </a:ln>
          <a:extLst/>
        </p:spPr>
        <p:txBody>
          <a:bodyPr lIns="144000" tIns="72000" rIns="144000" bIns="72000" anchor="t" anchorCtr="0"/>
          <a:lstStyle>
            <a:lvl1pPr marL="255588" indent="-26988" defTabSz="165100">
              <a:defRPr sz="6200" b="1">
                <a:solidFill>
                  <a:schemeClr val="tx1"/>
                </a:solidFill>
                <a:latin typeface="Tahoma" panose="020B0604030504040204" pitchFamily="34" charset="0"/>
              </a:defRPr>
            </a:lvl1pPr>
            <a:lvl2pPr marL="742950" defTabSz="165100">
              <a:defRPr sz="6200" b="1">
                <a:solidFill>
                  <a:schemeClr val="tx1"/>
                </a:solidFill>
                <a:latin typeface="Tahoma" panose="020B0604030504040204" pitchFamily="34" charset="0"/>
              </a:defRPr>
            </a:lvl2pPr>
            <a:lvl3pPr marL="5238750" indent="-1676400" defTabSz="165100">
              <a:defRPr sz="6200" b="1">
                <a:solidFill>
                  <a:schemeClr val="tx1"/>
                </a:solidFill>
                <a:latin typeface="Tahoma" panose="020B0604030504040204" pitchFamily="34" charset="0"/>
              </a:defRPr>
            </a:lvl3pPr>
            <a:lvl4pPr marL="7029450" indent="-1676400" defTabSz="165100">
              <a:defRPr sz="6200" b="1">
                <a:solidFill>
                  <a:schemeClr val="tx1"/>
                </a:solidFill>
                <a:latin typeface="Tahoma" panose="020B0604030504040204" pitchFamily="34" charset="0"/>
              </a:defRPr>
            </a:lvl4pPr>
            <a:lvl5pPr marL="8820150" indent="-1676400" defTabSz="165100">
              <a:defRPr sz="6200" b="1">
                <a:solidFill>
                  <a:schemeClr val="tx1"/>
                </a:solidFill>
                <a:latin typeface="Tahoma" panose="020B0604030504040204" pitchFamily="34" charset="0"/>
              </a:defRPr>
            </a:lvl5pPr>
            <a:lvl6pPr marL="9277350" indent="-1676400" defTabSz="165100" eaLnBrk="0" fontAlgn="base" hangingPunct="0">
              <a:spcBef>
                <a:spcPct val="0"/>
              </a:spcBef>
              <a:spcAft>
                <a:spcPct val="0"/>
              </a:spcAft>
              <a:defRPr sz="6200" b="1">
                <a:solidFill>
                  <a:schemeClr val="tx1"/>
                </a:solidFill>
                <a:latin typeface="Tahoma" panose="020B0604030504040204" pitchFamily="34" charset="0"/>
              </a:defRPr>
            </a:lvl6pPr>
            <a:lvl7pPr marL="9734550" indent="-1676400" defTabSz="165100" eaLnBrk="0" fontAlgn="base" hangingPunct="0">
              <a:spcBef>
                <a:spcPct val="0"/>
              </a:spcBef>
              <a:spcAft>
                <a:spcPct val="0"/>
              </a:spcAft>
              <a:defRPr sz="6200" b="1">
                <a:solidFill>
                  <a:schemeClr val="tx1"/>
                </a:solidFill>
                <a:latin typeface="Tahoma" panose="020B0604030504040204" pitchFamily="34" charset="0"/>
              </a:defRPr>
            </a:lvl7pPr>
            <a:lvl8pPr marL="10191750" indent="-1676400" defTabSz="165100" eaLnBrk="0" fontAlgn="base" hangingPunct="0">
              <a:spcBef>
                <a:spcPct val="0"/>
              </a:spcBef>
              <a:spcAft>
                <a:spcPct val="0"/>
              </a:spcAft>
              <a:defRPr sz="6200" b="1">
                <a:solidFill>
                  <a:schemeClr val="tx1"/>
                </a:solidFill>
                <a:latin typeface="Tahoma" panose="020B0604030504040204" pitchFamily="34" charset="0"/>
              </a:defRPr>
            </a:lvl8pPr>
            <a:lvl9pPr marL="10648950" indent="-1676400" defTabSz="165100" eaLnBrk="0" fontAlgn="base" hangingPunct="0">
              <a:spcBef>
                <a:spcPct val="0"/>
              </a:spcBef>
              <a:spcAft>
                <a:spcPct val="0"/>
              </a:spcAft>
              <a:defRPr sz="6200" b="1">
                <a:solidFill>
                  <a:schemeClr val="tx1"/>
                </a:solidFill>
                <a:latin typeface="Tahoma" panose="020B0604030504040204" pitchFamily="34" charset="0"/>
              </a:defRPr>
            </a:lvl9pPr>
          </a:lstStyle>
          <a:p>
            <a:pPr marL="0" indent="0" algn="just">
              <a:lnSpc>
                <a:spcPct val="150000"/>
              </a:lnSpc>
            </a:pPr>
            <a:r>
              <a:rPr lang="nl-NL" altLang="en-US" sz="2000" b="0" spc="100" dirty="0">
                <a:latin typeface="Calibri" panose="020F0502020204030204" pitchFamily="34" charset="0"/>
                <a:cs typeface="Arial" panose="020B0604020202020204" pitchFamily="34" charset="0"/>
              </a:rPr>
              <a:t>A selection of published clinical data was used that included </a:t>
            </a:r>
            <a:r>
              <a:rPr lang="en-GB" sz="2000" b="0" spc="100" dirty="0">
                <a:latin typeface="Calibri" panose="020F0502020204030204" pitchFamily="34" charset="0"/>
                <a:cs typeface="Calibri" panose="020F0502020204030204" pitchFamily="34" charset="0"/>
              </a:rPr>
              <a:t>various, non-pharmacological challenges to glucose regulated pathways (e.g. intravenous glucose, meals, glucagon and </a:t>
            </a:r>
            <a:r>
              <a:rPr lang="en-GB" sz="2000" b="0" spc="100" dirty="0" err="1">
                <a:latin typeface="Calibri" panose="020F0502020204030204" pitchFamily="34" charset="0"/>
                <a:cs typeface="Calibri" panose="020F0502020204030204" pitchFamily="34" charset="0"/>
              </a:rPr>
              <a:t>incretins</a:t>
            </a:r>
            <a:r>
              <a:rPr lang="en-GB" sz="2000" b="0" spc="100" dirty="0">
                <a:latin typeface="Calibri" panose="020F0502020204030204" pitchFamily="34" charset="0"/>
                <a:cs typeface="Calibri" panose="020F0502020204030204" pitchFamily="34" charset="0"/>
              </a:rPr>
              <a:t>). Mean data from three clinical studies (LEAD-3, LEAD-6 and AWARD-6), in which the effect of liraglutide (a GLP-1 agonist) on glucose and insulin was investigated, were also added to the dataset. An overview of the data is shown in Figure 2 under the Results section.</a:t>
            </a:r>
            <a:endParaRPr lang="en-US" altLang="en-US" sz="2000" b="0" u="sng" spc="100" dirty="0">
              <a:latin typeface="Arial" panose="020B0604020202020204" pitchFamily="34" charset="0"/>
              <a:cs typeface="Arial" panose="020B0604020202020204" pitchFamily="34" charset="0"/>
            </a:endParaRPr>
          </a:p>
          <a:p>
            <a:pPr marL="0" indent="0">
              <a:lnSpc>
                <a:spcPct val="150000"/>
              </a:lnSpc>
              <a:defRPr/>
            </a:pPr>
            <a:endParaRPr lang="en-US" sz="2000" b="0" i="1" spc="100" dirty="0">
              <a:latin typeface="Arial" panose="020B0604020202020204" pitchFamily="34" charset="0"/>
              <a:cs typeface="Arial" panose="020B0604020202020204" pitchFamily="34" charset="0"/>
            </a:endParaRPr>
          </a:p>
          <a:p>
            <a:pPr marL="0" lvl="2" indent="0">
              <a:lnSpc>
                <a:spcPct val="150000"/>
              </a:lnSpc>
              <a:buFontTx/>
              <a:buChar char="•"/>
              <a:defRPr/>
            </a:pPr>
            <a:endParaRPr lang="en-US" altLang="zh-CN" sz="2000" b="0" i="1" spc="100" dirty="0">
              <a:latin typeface="Arial" panose="020B0604020202020204" pitchFamily="34" charset="0"/>
              <a:ea typeface="SimSun" panose="02010600030101010101" pitchFamily="2" charset="-122"/>
              <a:cs typeface="Arial" panose="020B0604020202020204" pitchFamily="34" charset="0"/>
            </a:endParaRPr>
          </a:p>
          <a:p>
            <a:pPr marL="0" indent="0">
              <a:lnSpc>
                <a:spcPct val="150000"/>
              </a:lnSpc>
              <a:defRPr/>
            </a:pPr>
            <a:endParaRPr lang="en-US" altLang="en-US" sz="2000" b="0" i="1" spc="100" dirty="0">
              <a:latin typeface="Arial" panose="020B0604020202020204" pitchFamily="34" charset="0"/>
              <a:cs typeface="Arial" panose="020B0604020202020204" pitchFamily="34" charset="0"/>
            </a:endParaRPr>
          </a:p>
        </p:txBody>
      </p:sp>
      <p:sp>
        <p:nvSpPr>
          <p:cNvPr id="10" name="Rectangle 94"/>
          <p:cNvSpPr>
            <a:spLocks noChangeArrowheads="1"/>
          </p:cNvSpPr>
          <p:nvPr/>
        </p:nvSpPr>
        <p:spPr bwMode="auto">
          <a:xfrm>
            <a:off x="7403690" y="766917"/>
            <a:ext cx="17236866" cy="3006069"/>
          </a:xfrm>
          <a:prstGeom prst="rect">
            <a:avLst/>
          </a:prstGeom>
          <a:noFill/>
          <a:ln>
            <a:noFill/>
          </a:ln>
          <a:effectLst/>
        </p:spPr>
        <p:txBody>
          <a:bodyPr anchor="ctr"/>
          <a:lstStyle>
            <a:lvl1pPr defTabSz="3703638">
              <a:defRPr sz="6200" b="1">
                <a:solidFill>
                  <a:schemeClr val="tx1"/>
                </a:solidFill>
                <a:latin typeface="Tahoma" panose="020B0604030504040204" pitchFamily="34" charset="0"/>
              </a:defRPr>
            </a:lvl1pPr>
            <a:lvl2pPr marL="742950" indent="-285750" defTabSz="3703638">
              <a:defRPr sz="6200" b="1">
                <a:solidFill>
                  <a:schemeClr val="tx1"/>
                </a:solidFill>
                <a:latin typeface="Tahoma" panose="020B0604030504040204" pitchFamily="34" charset="0"/>
              </a:defRPr>
            </a:lvl2pPr>
            <a:lvl3pPr marL="1143000" indent="-228600" defTabSz="3703638">
              <a:defRPr sz="6200" b="1">
                <a:solidFill>
                  <a:schemeClr val="tx1"/>
                </a:solidFill>
                <a:latin typeface="Tahoma" panose="020B0604030504040204" pitchFamily="34" charset="0"/>
              </a:defRPr>
            </a:lvl3pPr>
            <a:lvl4pPr marL="1600200" indent="-228600" defTabSz="3703638">
              <a:defRPr sz="6200" b="1">
                <a:solidFill>
                  <a:schemeClr val="tx1"/>
                </a:solidFill>
                <a:latin typeface="Tahoma" panose="020B0604030504040204" pitchFamily="34" charset="0"/>
              </a:defRPr>
            </a:lvl4pPr>
            <a:lvl5pPr marL="2057400" indent="-228600" defTabSz="3703638">
              <a:defRPr sz="6200" b="1">
                <a:solidFill>
                  <a:schemeClr val="tx1"/>
                </a:solidFill>
                <a:latin typeface="Tahoma" panose="020B0604030504040204" pitchFamily="34" charset="0"/>
              </a:defRPr>
            </a:lvl5pPr>
            <a:lvl6pPr marL="2514600" indent="-228600" defTabSz="3703638" eaLnBrk="0" fontAlgn="base" hangingPunct="0">
              <a:spcBef>
                <a:spcPct val="0"/>
              </a:spcBef>
              <a:spcAft>
                <a:spcPct val="0"/>
              </a:spcAft>
              <a:defRPr sz="6200" b="1">
                <a:solidFill>
                  <a:schemeClr val="tx1"/>
                </a:solidFill>
                <a:latin typeface="Tahoma" panose="020B0604030504040204" pitchFamily="34" charset="0"/>
              </a:defRPr>
            </a:lvl6pPr>
            <a:lvl7pPr marL="2971800" indent="-228600" defTabSz="3703638" eaLnBrk="0" fontAlgn="base" hangingPunct="0">
              <a:spcBef>
                <a:spcPct val="0"/>
              </a:spcBef>
              <a:spcAft>
                <a:spcPct val="0"/>
              </a:spcAft>
              <a:defRPr sz="6200" b="1">
                <a:solidFill>
                  <a:schemeClr val="tx1"/>
                </a:solidFill>
                <a:latin typeface="Tahoma" panose="020B0604030504040204" pitchFamily="34" charset="0"/>
              </a:defRPr>
            </a:lvl7pPr>
            <a:lvl8pPr marL="3429000" indent="-228600" defTabSz="3703638" eaLnBrk="0" fontAlgn="base" hangingPunct="0">
              <a:spcBef>
                <a:spcPct val="0"/>
              </a:spcBef>
              <a:spcAft>
                <a:spcPct val="0"/>
              </a:spcAft>
              <a:defRPr sz="6200" b="1">
                <a:solidFill>
                  <a:schemeClr val="tx1"/>
                </a:solidFill>
                <a:latin typeface="Tahoma" panose="020B0604030504040204" pitchFamily="34" charset="0"/>
              </a:defRPr>
            </a:lvl8pPr>
            <a:lvl9pPr marL="3886200" indent="-228600" defTabSz="3703638" eaLnBrk="0" fontAlgn="base" hangingPunct="0">
              <a:spcBef>
                <a:spcPct val="0"/>
              </a:spcBef>
              <a:spcAft>
                <a:spcPct val="0"/>
              </a:spcAft>
              <a:defRPr sz="6200" b="1">
                <a:solidFill>
                  <a:schemeClr val="tx1"/>
                </a:solidFill>
                <a:latin typeface="Tahoma" panose="020B0604030504040204" pitchFamily="34" charset="0"/>
              </a:defRPr>
            </a:lvl9pPr>
          </a:lstStyle>
          <a:p>
            <a:r>
              <a:rPr lang="en-GB" sz="4400" spc="100" dirty="0">
                <a:latin typeface="Arial" panose="020B0604020202020204" pitchFamily="34" charset="0"/>
                <a:cs typeface="Arial" panose="020B0604020202020204" pitchFamily="34" charset="0"/>
              </a:rPr>
              <a:t>A novel integrated QSP model of in vivo human glucose regulation to support development of a glucagon/GLP-1 dual agonist.</a:t>
            </a:r>
          </a:p>
        </p:txBody>
      </p:sp>
      <p:sp>
        <p:nvSpPr>
          <p:cNvPr id="11" name="Rectangle 2"/>
          <p:cNvSpPr>
            <a:spLocks noGrp="1" noChangeArrowheads="1"/>
          </p:cNvSpPr>
          <p:nvPr>
            <p:ph type="ctrTitle"/>
          </p:nvPr>
        </p:nvSpPr>
        <p:spPr>
          <a:xfrm>
            <a:off x="542925" y="3838575"/>
            <a:ext cx="29070297" cy="1759661"/>
          </a:xfrm>
        </p:spPr>
        <p:txBody>
          <a:bodyPr tIns="144000" bIns="144000" anchor="ctr" anchorCtr="0">
            <a:noAutofit/>
          </a:bodyPr>
          <a:lstStyle/>
          <a:p>
            <a:pPr algn="l">
              <a:lnSpc>
                <a:spcPct val="114000"/>
              </a:lnSpc>
              <a:spcBef>
                <a:spcPct val="50000"/>
              </a:spcBef>
            </a:pPr>
            <a:r>
              <a:rPr lang="it-IT" altLang="en-US" sz="3600" b="1" spc="100" dirty="0">
                <a:latin typeface="Arial" panose="020B0604020202020204" pitchFamily="34" charset="0"/>
                <a:cs typeface="Arial" panose="020B0604020202020204" pitchFamily="34" charset="0"/>
              </a:rPr>
              <a:t>Rolien Bosch</a:t>
            </a:r>
            <a:r>
              <a:rPr lang="it-IT" altLang="en-US" sz="3600" b="1" spc="100" baseline="30000" dirty="0">
                <a:latin typeface="Arial" panose="020B0604020202020204" pitchFamily="34" charset="0"/>
                <a:cs typeface="Arial" panose="020B0604020202020204" pitchFamily="34" charset="0"/>
              </a:rPr>
              <a:t>1</a:t>
            </a:r>
            <a:r>
              <a:rPr lang="it-IT" altLang="en-US" sz="3600" b="1" spc="100" dirty="0">
                <a:latin typeface="Arial" panose="020B0604020202020204" pitchFamily="34" charset="0"/>
                <a:cs typeface="Arial" panose="020B0604020202020204" pitchFamily="34" charset="0"/>
              </a:rPr>
              <a:t>, Marcella Petrone</a:t>
            </a:r>
            <a:r>
              <a:rPr lang="it-IT" altLang="en-US" sz="3600" b="1" spc="100" baseline="30000" dirty="0">
                <a:latin typeface="Arial" panose="020B0604020202020204" pitchFamily="34" charset="0"/>
                <a:cs typeface="Arial" panose="020B0604020202020204" pitchFamily="34" charset="0"/>
              </a:rPr>
              <a:t>2</a:t>
            </a:r>
            <a:r>
              <a:rPr lang="it-IT" altLang="en-US" sz="3600" b="1" spc="100" dirty="0">
                <a:latin typeface="Arial" panose="020B0604020202020204" pitchFamily="34" charset="0"/>
                <a:cs typeface="Arial" panose="020B0604020202020204" pitchFamily="34" charset="0"/>
              </a:rPr>
              <a:t>, Paolo Vicini</a:t>
            </a:r>
            <a:r>
              <a:rPr lang="it-IT" altLang="en-US" sz="3600" b="1" spc="100" baseline="30000" dirty="0">
                <a:latin typeface="Arial" panose="020B0604020202020204" pitchFamily="34" charset="0"/>
                <a:cs typeface="Arial" panose="020B0604020202020204" pitchFamily="34" charset="0"/>
              </a:rPr>
              <a:t>2</a:t>
            </a:r>
            <a:r>
              <a:rPr lang="it-IT" altLang="en-US" sz="3600" b="1" spc="100" dirty="0">
                <a:latin typeface="Arial" panose="020B0604020202020204" pitchFamily="34" charset="0"/>
                <a:cs typeface="Arial" panose="020B0604020202020204" pitchFamily="34" charset="0"/>
              </a:rPr>
              <a:t>, Nelleke Snelder</a:t>
            </a:r>
            <a:r>
              <a:rPr lang="it-IT" altLang="en-US" sz="3600" b="1" spc="100" baseline="30000" dirty="0">
                <a:latin typeface="Arial" panose="020B0604020202020204" pitchFamily="34" charset="0"/>
                <a:cs typeface="Arial" panose="020B0604020202020204" pitchFamily="34" charset="0"/>
              </a:rPr>
              <a:t>1</a:t>
            </a:r>
            <a:r>
              <a:rPr lang="it-IT" altLang="en-US" sz="3600" b="1" spc="100" dirty="0">
                <a:latin typeface="Arial" panose="020B0604020202020204" pitchFamily="34" charset="0"/>
                <a:cs typeface="Arial" panose="020B0604020202020204" pitchFamily="34" charset="0"/>
              </a:rPr>
              <a:t/>
            </a:r>
            <a:br>
              <a:rPr lang="it-IT" altLang="en-US" sz="3600" b="1" spc="100" dirty="0">
                <a:latin typeface="Arial" panose="020B0604020202020204" pitchFamily="34" charset="0"/>
                <a:cs typeface="Arial" panose="020B0604020202020204" pitchFamily="34" charset="0"/>
              </a:rPr>
            </a:br>
            <a:r>
              <a:rPr lang="en-GB" altLang="en-US" sz="2900" spc="100" baseline="30000" dirty="0">
                <a:latin typeface="Arial" panose="020B0604020202020204" pitchFamily="34" charset="0"/>
                <a:cs typeface="Arial" panose="020B0604020202020204" pitchFamily="34" charset="0"/>
              </a:rPr>
              <a:t>1</a:t>
            </a:r>
            <a:r>
              <a:rPr lang="en-GB" altLang="en-US" sz="2900" spc="100" dirty="0">
                <a:latin typeface="Arial" panose="020B0604020202020204" pitchFamily="34" charset="0"/>
                <a:cs typeface="Arial" panose="020B0604020202020204" pitchFamily="34" charset="0"/>
              </a:rPr>
              <a:t>LAP&amp;P Consultants Leiden, The Netherlands, </a:t>
            </a:r>
            <a:r>
              <a:rPr lang="en-GB" altLang="en-US" sz="2900" spc="100" baseline="30000" dirty="0">
                <a:latin typeface="Arial" panose="020B0604020202020204" pitchFamily="34" charset="0"/>
                <a:cs typeface="Arial" panose="020B0604020202020204" pitchFamily="34" charset="0"/>
              </a:rPr>
              <a:t>2</a:t>
            </a:r>
            <a:r>
              <a:rPr lang="en-GB" altLang="en-US" sz="2900" spc="100" dirty="0">
                <a:latin typeface="Arial" panose="020B0604020202020204" pitchFamily="34" charset="0"/>
                <a:cs typeface="Arial" panose="020B0604020202020204" pitchFamily="34" charset="0"/>
              </a:rPr>
              <a:t>MedImmune, Cambridge, United Kingdom</a:t>
            </a:r>
            <a:r>
              <a:rPr lang="en-GB" altLang="en-US" sz="2800" spc="100" dirty="0">
                <a:latin typeface="Arial" panose="020B0604020202020204" pitchFamily="34" charset="0"/>
                <a:cs typeface="Arial" panose="020B0604020202020204" pitchFamily="34" charset="0"/>
              </a:rPr>
              <a:t>			</a:t>
            </a:r>
            <a:br>
              <a:rPr lang="en-GB" altLang="en-US" sz="2800" spc="100" dirty="0">
                <a:latin typeface="Arial" panose="020B0604020202020204" pitchFamily="34" charset="0"/>
                <a:cs typeface="Arial" panose="020B0604020202020204" pitchFamily="34" charset="0"/>
              </a:rPr>
            </a:br>
            <a:r>
              <a:rPr lang="en-GB" altLang="en-US" sz="2900" spc="100" dirty="0">
                <a:latin typeface="Arial" panose="020B0604020202020204" pitchFamily="34" charset="0"/>
                <a:cs typeface="Arial" panose="020B0604020202020204" pitchFamily="34" charset="0"/>
              </a:rPr>
              <a:t>Contact: info@lapp.nl</a:t>
            </a:r>
            <a:endParaRPr lang="en-US" altLang="en-US" sz="2900" b="1" spc="100" dirty="0">
              <a:latin typeface="Arial" panose="020B0604020202020204" pitchFamily="34" charset="0"/>
              <a:cs typeface="Arial" panose="020B0604020202020204" pitchFamily="34" charset="0"/>
            </a:endParaRPr>
          </a:p>
        </p:txBody>
      </p:sp>
      <p:sp>
        <p:nvSpPr>
          <p:cNvPr id="14" name="Rectangle 612"/>
          <p:cNvSpPr>
            <a:spLocks noChangeArrowheads="1"/>
          </p:cNvSpPr>
          <p:nvPr/>
        </p:nvSpPr>
        <p:spPr bwMode="auto">
          <a:xfrm>
            <a:off x="593723" y="6441633"/>
            <a:ext cx="9540000" cy="5218020"/>
          </a:xfrm>
          <a:prstGeom prst="rect">
            <a:avLst/>
          </a:prstGeom>
          <a:noFill/>
          <a:ln w="9525">
            <a:noFill/>
            <a:miter lim="800000"/>
            <a:headEnd/>
            <a:tailEnd/>
          </a:ln>
        </p:spPr>
        <p:txBody>
          <a:bodyPr lIns="144000" tIns="72000" rIns="144000" bIns="72000"/>
          <a:lstStyle>
            <a:lvl1pPr marL="252413" indent="-23813" defTabSz="863600">
              <a:defRPr sz="6200" b="1">
                <a:solidFill>
                  <a:schemeClr val="tx1"/>
                </a:solidFill>
                <a:latin typeface="Tahoma" panose="020B0604030504040204" pitchFamily="34" charset="0"/>
              </a:defRPr>
            </a:lvl1pPr>
            <a:lvl2pPr marL="701675" indent="-269875" defTabSz="863600">
              <a:defRPr sz="6200" b="1">
                <a:solidFill>
                  <a:schemeClr val="tx1"/>
                </a:solidFill>
                <a:latin typeface="Tahoma" panose="020B0604030504040204" pitchFamily="34" charset="0"/>
              </a:defRPr>
            </a:lvl2pPr>
            <a:lvl3pPr marL="1079500" indent="-215900" defTabSz="863600">
              <a:defRPr sz="6200" b="1">
                <a:solidFill>
                  <a:schemeClr val="tx1"/>
                </a:solidFill>
                <a:latin typeface="Tahoma" panose="020B0604030504040204" pitchFamily="34" charset="0"/>
              </a:defRPr>
            </a:lvl3pPr>
            <a:lvl4pPr marL="1511300" indent="-215900" defTabSz="863600">
              <a:defRPr sz="6200" b="1">
                <a:solidFill>
                  <a:schemeClr val="tx1"/>
                </a:solidFill>
                <a:latin typeface="Tahoma" panose="020B0604030504040204" pitchFamily="34" charset="0"/>
              </a:defRPr>
            </a:lvl4pPr>
            <a:lvl5pPr marL="1944688" indent="-215900" defTabSz="863600">
              <a:defRPr sz="6200" b="1">
                <a:solidFill>
                  <a:schemeClr val="tx1"/>
                </a:solidFill>
                <a:latin typeface="Tahoma" panose="020B0604030504040204" pitchFamily="34" charset="0"/>
              </a:defRPr>
            </a:lvl5pPr>
            <a:lvl6pPr marL="2401888" indent="-215900" defTabSz="863600" eaLnBrk="0" fontAlgn="base" hangingPunct="0">
              <a:spcBef>
                <a:spcPct val="0"/>
              </a:spcBef>
              <a:spcAft>
                <a:spcPct val="0"/>
              </a:spcAft>
              <a:defRPr sz="6200" b="1">
                <a:solidFill>
                  <a:schemeClr val="tx1"/>
                </a:solidFill>
                <a:latin typeface="Tahoma" panose="020B0604030504040204" pitchFamily="34" charset="0"/>
              </a:defRPr>
            </a:lvl6pPr>
            <a:lvl7pPr marL="2859088" indent="-215900" defTabSz="863600" eaLnBrk="0" fontAlgn="base" hangingPunct="0">
              <a:spcBef>
                <a:spcPct val="0"/>
              </a:spcBef>
              <a:spcAft>
                <a:spcPct val="0"/>
              </a:spcAft>
              <a:defRPr sz="6200" b="1">
                <a:solidFill>
                  <a:schemeClr val="tx1"/>
                </a:solidFill>
                <a:latin typeface="Tahoma" panose="020B0604030504040204" pitchFamily="34" charset="0"/>
              </a:defRPr>
            </a:lvl7pPr>
            <a:lvl8pPr marL="3316288" indent="-215900" defTabSz="863600" eaLnBrk="0" fontAlgn="base" hangingPunct="0">
              <a:spcBef>
                <a:spcPct val="0"/>
              </a:spcBef>
              <a:spcAft>
                <a:spcPct val="0"/>
              </a:spcAft>
              <a:defRPr sz="6200" b="1">
                <a:solidFill>
                  <a:schemeClr val="tx1"/>
                </a:solidFill>
                <a:latin typeface="Tahoma" panose="020B0604030504040204" pitchFamily="34" charset="0"/>
              </a:defRPr>
            </a:lvl8pPr>
            <a:lvl9pPr marL="3773488" indent="-215900" defTabSz="863600" eaLnBrk="0" fontAlgn="base" hangingPunct="0">
              <a:spcBef>
                <a:spcPct val="0"/>
              </a:spcBef>
              <a:spcAft>
                <a:spcPct val="0"/>
              </a:spcAft>
              <a:defRPr sz="6200" b="1">
                <a:solidFill>
                  <a:schemeClr val="tx1"/>
                </a:solidFill>
                <a:latin typeface="Tahoma" panose="020B0604030504040204" pitchFamily="34" charset="0"/>
              </a:defRPr>
            </a:lvl9pPr>
          </a:lstStyle>
          <a:p>
            <a:pPr marL="342900" indent="-342900" algn="just">
              <a:lnSpc>
                <a:spcPct val="150000"/>
              </a:lnSpc>
              <a:buClr>
                <a:srgbClr val="E7AF19"/>
              </a:buClr>
              <a:buFont typeface="Wingdings" panose="05000000000000000000" pitchFamily="2" charset="2"/>
              <a:buChar char="§"/>
            </a:pPr>
            <a:r>
              <a:rPr lang="en-US" sz="2000" b="0" spc="100" dirty="0">
                <a:latin typeface="Calibri" panose="020F0502020204030204" pitchFamily="34" charset="0"/>
                <a:cs typeface="Calibri" panose="020F0502020204030204" pitchFamily="34" charset="0"/>
              </a:rPr>
              <a:t>MEDI0382 is a synthetic linear peptide with dual </a:t>
            </a:r>
            <a:r>
              <a:rPr lang="en-GB" sz="2000" b="0" spc="100" dirty="0">
                <a:latin typeface="Calibri" panose="020F0502020204030204" pitchFamily="34" charset="0"/>
                <a:cs typeface="Calibri" panose="020F0502020204030204" pitchFamily="34" charset="0"/>
              </a:rPr>
              <a:t>glucagon-like peptide-1 (</a:t>
            </a:r>
            <a:r>
              <a:rPr lang="en-US" sz="2000" b="0" spc="100" dirty="0">
                <a:latin typeface="Calibri" panose="020F0502020204030204" pitchFamily="34" charset="0"/>
                <a:cs typeface="Calibri" panose="020F0502020204030204" pitchFamily="34" charset="0"/>
              </a:rPr>
              <a:t>GLP-1) and glucagon receptor </a:t>
            </a:r>
            <a:r>
              <a:rPr lang="en-US" sz="2000" b="0" spc="100">
                <a:latin typeface="Calibri" panose="020F0502020204030204" pitchFamily="34" charset="0"/>
                <a:cs typeface="Calibri" panose="020F0502020204030204" pitchFamily="34" charset="0"/>
              </a:rPr>
              <a:t>agonist activity.</a:t>
            </a:r>
            <a:endParaRPr lang="en-GB" sz="2000" b="0" spc="100" dirty="0">
              <a:latin typeface="Calibri" panose="020F0502020204030204" pitchFamily="34" charset="0"/>
              <a:cs typeface="Calibri" panose="020F0502020204030204" pitchFamily="34" charset="0"/>
            </a:endParaRP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The combination of GLP-1 and glucagon activity has been shown to </a:t>
            </a:r>
          </a:p>
          <a:p>
            <a:pPr marL="792162" lvl="1"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Improve glycaemic control and lipid profiles, and </a:t>
            </a:r>
          </a:p>
          <a:p>
            <a:pPr marL="792162" lvl="1"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Cause significant weight loss in preclinical studies [1]. </a:t>
            </a: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These effects are hypothesized to be mediated through:</a:t>
            </a:r>
          </a:p>
          <a:p>
            <a:pPr marL="792162" lvl="1"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Stimulation of glucose-mediated insulin release (the </a:t>
            </a:r>
            <a:r>
              <a:rPr lang="en-GB" sz="2000" b="0" spc="100" dirty="0" err="1">
                <a:latin typeface="Calibri" panose="020F0502020204030204" pitchFamily="34" charset="0"/>
                <a:cs typeface="Calibri" panose="020F0502020204030204" pitchFamily="34" charset="0"/>
              </a:rPr>
              <a:t>incretin</a:t>
            </a:r>
            <a:r>
              <a:rPr lang="en-GB" sz="2000" b="0" spc="100" dirty="0">
                <a:latin typeface="Calibri" panose="020F0502020204030204" pitchFamily="34" charset="0"/>
                <a:cs typeface="Calibri" panose="020F0502020204030204" pitchFamily="34" charset="0"/>
              </a:rPr>
              <a:t> effect),</a:t>
            </a:r>
          </a:p>
          <a:p>
            <a:pPr marL="792162" lvl="1"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Delayed gastric emptying </a:t>
            </a:r>
          </a:p>
          <a:p>
            <a:pPr marL="792162" lvl="1"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Increased fatty acid oxidation.</a:t>
            </a:r>
          </a:p>
          <a:p>
            <a:pPr marL="792162" lvl="1" indent="-342900" algn="just">
              <a:lnSpc>
                <a:spcPct val="150000"/>
              </a:lnSpc>
              <a:buClr>
                <a:srgbClr val="E7AF19"/>
              </a:buClr>
              <a:buFont typeface="Wingdings" panose="05000000000000000000" pitchFamily="2" charset="2"/>
              <a:buChar char="§"/>
            </a:pPr>
            <a:endParaRPr lang="en-GB" sz="2000" b="0" spc="100" dirty="0">
              <a:latin typeface="Calibri" panose="020F0502020204030204" pitchFamily="34" charset="0"/>
              <a:cs typeface="Calibri" panose="020F0502020204030204" pitchFamily="34" charset="0"/>
            </a:endParaRP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Mechanistic PKPD models are available to quantify drug effects on glucose, insulin and GLP-1 dynamics in humans [2-4]. However, the integrated interrelationship between glucagon and the GLP-1 and glucagon effects on gastric emptying has not been captured in these models.</a:t>
            </a:r>
          </a:p>
          <a:p>
            <a:pPr marL="0" indent="0" algn="just">
              <a:lnSpc>
                <a:spcPct val="150000"/>
              </a:lnSpc>
            </a:pPr>
            <a:endParaRPr lang="en-US" altLang="en-US" sz="2000" b="0" spc="100" dirty="0">
              <a:latin typeface="Calibri" panose="020F0502020204030204" pitchFamily="34" charset="0"/>
              <a:cs typeface="Calibri" panose="020F0502020204030204" pitchFamily="34" charset="0"/>
            </a:endParaRPr>
          </a:p>
        </p:txBody>
      </p:sp>
      <p:sp>
        <p:nvSpPr>
          <p:cNvPr id="15" name="Text Box 624"/>
          <p:cNvSpPr txBox="1">
            <a:spLocks noChangeAspect="1" noChangeArrowheads="1"/>
          </p:cNvSpPr>
          <p:nvPr/>
        </p:nvSpPr>
        <p:spPr bwMode="auto">
          <a:xfrm>
            <a:off x="542925" y="39084008"/>
            <a:ext cx="29070300" cy="2235442"/>
          </a:xfrm>
          <a:prstGeom prst="rect">
            <a:avLst/>
          </a:prstGeom>
          <a:noFill/>
          <a:ln w="9525">
            <a:noFill/>
            <a:miter lim="800000"/>
            <a:headEnd/>
            <a:tailEnd/>
          </a:ln>
          <a:extLst/>
        </p:spPr>
        <p:txBody>
          <a:bodyPr lIns="86402" tIns="43201" rIns="86402" bIns="43201"/>
          <a:lstStyle>
            <a:lvl1pPr marL="285750" indent="-285750" defTabSz="863600">
              <a:defRPr sz="6200" b="1">
                <a:solidFill>
                  <a:schemeClr val="tx1"/>
                </a:solidFill>
                <a:latin typeface="Tahoma" panose="020B0604030504040204" pitchFamily="34" charset="0"/>
              </a:defRPr>
            </a:lvl1pPr>
            <a:lvl2pPr marL="701675" indent="-269875" defTabSz="863600">
              <a:defRPr sz="6200" b="1">
                <a:solidFill>
                  <a:schemeClr val="tx1"/>
                </a:solidFill>
                <a:latin typeface="Tahoma" panose="020B0604030504040204" pitchFamily="34" charset="0"/>
              </a:defRPr>
            </a:lvl2pPr>
            <a:lvl3pPr marL="1079500" indent="-215900" defTabSz="863600">
              <a:defRPr sz="6200" b="1">
                <a:solidFill>
                  <a:schemeClr val="tx1"/>
                </a:solidFill>
                <a:latin typeface="Tahoma" panose="020B0604030504040204" pitchFamily="34" charset="0"/>
              </a:defRPr>
            </a:lvl3pPr>
            <a:lvl4pPr marL="1511300" indent="-215900" defTabSz="863600">
              <a:defRPr sz="6200" b="1">
                <a:solidFill>
                  <a:schemeClr val="tx1"/>
                </a:solidFill>
                <a:latin typeface="Tahoma" panose="020B0604030504040204" pitchFamily="34" charset="0"/>
              </a:defRPr>
            </a:lvl4pPr>
            <a:lvl5pPr marL="1944688" indent="-215900" defTabSz="863600">
              <a:defRPr sz="6200" b="1">
                <a:solidFill>
                  <a:schemeClr val="tx1"/>
                </a:solidFill>
                <a:latin typeface="Tahoma" panose="020B0604030504040204" pitchFamily="34" charset="0"/>
              </a:defRPr>
            </a:lvl5pPr>
            <a:lvl6pPr marL="2401888" indent="-215900" defTabSz="863600" eaLnBrk="0" fontAlgn="base" hangingPunct="0">
              <a:spcBef>
                <a:spcPct val="0"/>
              </a:spcBef>
              <a:spcAft>
                <a:spcPct val="0"/>
              </a:spcAft>
              <a:defRPr sz="6200" b="1">
                <a:solidFill>
                  <a:schemeClr val="tx1"/>
                </a:solidFill>
                <a:latin typeface="Tahoma" panose="020B0604030504040204" pitchFamily="34" charset="0"/>
              </a:defRPr>
            </a:lvl6pPr>
            <a:lvl7pPr marL="2859088" indent="-215900" defTabSz="863600" eaLnBrk="0" fontAlgn="base" hangingPunct="0">
              <a:spcBef>
                <a:spcPct val="0"/>
              </a:spcBef>
              <a:spcAft>
                <a:spcPct val="0"/>
              </a:spcAft>
              <a:defRPr sz="6200" b="1">
                <a:solidFill>
                  <a:schemeClr val="tx1"/>
                </a:solidFill>
                <a:latin typeface="Tahoma" panose="020B0604030504040204" pitchFamily="34" charset="0"/>
              </a:defRPr>
            </a:lvl7pPr>
            <a:lvl8pPr marL="3316288" indent="-215900" defTabSz="863600" eaLnBrk="0" fontAlgn="base" hangingPunct="0">
              <a:spcBef>
                <a:spcPct val="0"/>
              </a:spcBef>
              <a:spcAft>
                <a:spcPct val="0"/>
              </a:spcAft>
              <a:defRPr sz="6200" b="1">
                <a:solidFill>
                  <a:schemeClr val="tx1"/>
                </a:solidFill>
                <a:latin typeface="Tahoma" panose="020B0604030504040204" pitchFamily="34" charset="0"/>
              </a:defRPr>
            </a:lvl8pPr>
            <a:lvl9pPr marL="3773488" indent="-215900" defTabSz="863600" eaLnBrk="0" fontAlgn="base" hangingPunct="0">
              <a:spcBef>
                <a:spcPct val="0"/>
              </a:spcBef>
              <a:spcAft>
                <a:spcPct val="0"/>
              </a:spcAft>
              <a:defRPr sz="6200" b="1">
                <a:solidFill>
                  <a:schemeClr val="tx1"/>
                </a:solidFill>
                <a:latin typeface="Tahoma" panose="020B0604030504040204" pitchFamily="34" charset="0"/>
              </a:defRPr>
            </a:lvl9pPr>
          </a:lstStyle>
          <a:p>
            <a:pPr marL="0" indent="0">
              <a:defRPr/>
            </a:pPr>
            <a:endParaRPr lang="en-US" altLang="zh-CN" sz="2400" spc="100" dirty="0">
              <a:effectLst>
                <a:outerShdw blurRad="38100" dist="38100" dir="2700000" algn="tl">
                  <a:srgbClr val="C0C0C0"/>
                </a:outerShdw>
              </a:effectLst>
              <a:latin typeface="Arial" panose="020B0604020202020204" pitchFamily="34" charset="0"/>
              <a:ea typeface="宋体" panose="02010600030101010101" pitchFamily="2" charset="-122"/>
              <a:cs typeface="Arial" panose="020B0604020202020204" pitchFamily="34" charset="0"/>
            </a:endParaRPr>
          </a:p>
          <a:p>
            <a:pPr marL="342900" indent="-342900">
              <a:buFont typeface="Arial" panose="020B0604020202020204" pitchFamily="34" charset="0"/>
              <a:buChar char="•"/>
              <a:defRPr/>
            </a:pPr>
            <a:endParaRPr lang="en-US" altLang="zh-CN" sz="2400" spc="100" dirty="0">
              <a:effectLst>
                <a:outerShdw blurRad="38100" dist="38100" dir="2700000" algn="tl">
                  <a:srgbClr val="C0C0C0"/>
                </a:outerShdw>
              </a:effectLst>
              <a:latin typeface="Arial" panose="020B0604020202020204" pitchFamily="34" charset="0"/>
              <a:ea typeface="宋体" panose="02010600030101010101" pitchFamily="2" charset="-122"/>
              <a:cs typeface="Arial" panose="020B0604020202020204" pitchFamily="34" charset="0"/>
            </a:endParaRPr>
          </a:p>
        </p:txBody>
      </p:sp>
      <p:sp>
        <p:nvSpPr>
          <p:cNvPr id="17" name="Rectangle 2152"/>
          <p:cNvSpPr>
            <a:spLocks noChangeArrowheads="1"/>
          </p:cNvSpPr>
          <p:nvPr/>
        </p:nvSpPr>
        <p:spPr bwMode="auto">
          <a:xfrm>
            <a:off x="14665325" y="-384175"/>
            <a:ext cx="9493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73973" tIns="236987" rIns="473973" bIns="236987" anchor="ctr">
            <a:spAutoFit/>
          </a:bodyPr>
          <a:lstStyle>
            <a:lvl1pPr defTabSz="863600">
              <a:defRPr sz="6200" b="1">
                <a:solidFill>
                  <a:schemeClr val="tx1"/>
                </a:solidFill>
                <a:latin typeface="Tahoma" panose="020B0604030504040204" pitchFamily="34" charset="0"/>
              </a:defRPr>
            </a:lvl1pPr>
            <a:lvl2pPr marL="701675" indent="-269875" defTabSz="863600">
              <a:defRPr sz="6200" b="1">
                <a:solidFill>
                  <a:schemeClr val="tx1"/>
                </a:solidFill>
                <a:latin typeface="Tahoma" panose="020B0604030504040204" pitchFamily="34" charset="0"/>
              </a:defRPr>
            </a:lvl2pPr>
            <a:lvl3pPr marL="1079500" indent="-215900" defTabSz="863600">
              <a:defRPr sz="6200" b="1">
                <a:solidFill>
                  <a:schemeClr val="tx1"/>
                </a:solidFill>
                <a:latin typeface="Tahoma" panose="020B0604030504040204" pitchFamily="34" charset="0"/>
              </a:defRPr>
            </a:lvl3pPr>
            <a:lvl4pPr marL="1511300" indent="-215900" defTabSz="863600">
              <a:defRPr sz="6200" b="1">
                <a:solidFill>
                  <a:schemeClr val="tx1"/>
                </a:solidFill>
                <a:latin typeface="Tahoma" panose="020B0604030504040204" pitchFamily="34" charset="0"/>
              </a:defRPr>
            </a:lvl4pPr>
            <a:lvl5pPr marL="1944688" indent="-215900" defTabSz="863600">
              <a:defRPr sz="6200" b="1">
                <a:solidFill>
                  <a:schemeClr val="tx1"/>
                </a:solidFill>
                <a:latin typeface="Tahoma" panose="020B0604030504040204" pitchFamily="34" charset="0"/>
              </a:defRPr>
            </a:lvl5pPr>
            <a:lvl6pPr marL="2401888" indent="-215900" defTabSz="863600" eaLnBrk="0" fontAlgn="base" hangingPunct="0">
              <a:spcBef>
                <a:spcPct val="0"/>
              </a:spcBef>
              <a:spcAft>
                <a:spcPct val="0"/>
              </a:spcAft>
              <a:defRPr sz="6200" b="1">
                <a:solidFill>
                  <a:schemeClr val="tx1"/>
                </a:solidFill>
                <a:latin typeface="Tahoma" panose="020B0604030504040204" pitchFamily="34" charset="0"/>
              </a:defRPr>
            </a:lvl6pPr>
            <a:lvl7pPr marL="2859088" indent="-215900" defTabSz="863600" eaLnBrk="0" fontAlgn="base" hangingPunct="0">
              <a:spcBef>
                <a:spcPct val="0"/>
              </a:spcBef>
              <a:spcAft>
                <a:spcPct val="0"/>
              </a:spcAft>
              <a:defRPr sz="6200" b="1">
                <a:solidFill>
                  <a:schemeClr val="tx1"/>
                </a:solidFill>
                <a:latin typeface="Tahoma" panose="020B0604030504040204" pitchFamily="34" charset="0"/>
              </a:defRPr>
            </a:lvl7pPr>
            <a:lvl8pPr marL="3316288" indent="-215900" defTabSz="863600" eaLnBrk="0" fontAlgn="base" hangingPunct="0">
              <a:spcBef>
                <a:spcPct val="0"/>
              </a:spcBef>
              <a:spcAft>
                <a:spcPct val="0"/>
              </a:spcAft>
              <a:defRPr sz="6200" b="1">
                <a:solidFill>
                  <a:schemeClr val="tx1"/>
                </a:solidFill>
                <a:latin typeface="Tahoma" panose="020B0604030504040204" pitchFamily="34" charset="0"/>
              </a:defRPr>
            </a:lvl8pPr>
            <a:lvl9pPr marL="3773488" indent="-215900" defTabSz="863600" eaLnBrk="0" fontAlgn="base" hangingPunct="0">
              <a:spcBef>
                <a:spcPct val="0"/>
              </a:spcBef>
              <a:spcAft>
                <a:spcPct val="0"/>
              </a:spcAft>
              <a:defRPr sz="6200" b="1">
                <a:solidFill>
                  <a:schemeClr val="tx1"/>
                </a:solidFill>
                <a:latin typeface="Tahoma" panose="020B0604030504040204" pitchFamily="34" charset="0"/>
              </a:defRPr>
            </a:lvl9pPr>
          </a:lstStyle>
          <a:p>
            <a:pPr algn="ctr">
              <a:lnSpc>
                <a:spcPct val="120000"/>
              </a:lnSpc>
            </a:pPr>
            <a:endParaRPr lang="en-GB" altLang="en-US" sz="1600" spc="100">
              <a:latin typeface="Arial" panose="020B0604020202020204" pitchFamily="34" charset="0"/>
              <a:cs typeface="Arial" panose="020B0604020202020204" pitchFamily="34" charset="0"/>
            </a:endParaRPr>
          </a:p>
        </p:txBody>
      </p:sp>
      <p:sp>
        <p:nvSpPr>
          <p:cNvPr id="18" name="Rectangle 2279"/>
          <p:cNvSpPr>
            <a:spLocks noChangeArrowheads="1"/>
          </p:cNvSpPr>
          <p:nvPr/>
        </p:nvSpPr>
        <p:spPr bwMode="auto">
          <a:xfrm>
            <a:off x="19940123" y="6438901"/>
            <a:ext cx="9540276" cy="4695426"/>
          </a:xfrm>
          <a:prstGeom prst="rect">
            <a:avLst/>
          </a:prstGeom>
          <a:noFill/>
          <a:ln w="9525">
            <a:noFill/>
            <a:miter lim="800000"/>
            <a:headEnd/>
            <a:tailEnd/>
          </a:ln>
          <a:extLst/>
        </p:spPr>
        <p:txBody>
          <a:bodyPr lIns="144000" tIns="72000" rIns="144000" bIns="72000"/>
          <a:lstStyle>
            <a:lvl1pPr marL="252413" indent="-23813" defTabSz="863600">
              <a:defRPr sz="6600" b="1">
                <a:solidFill>
                  <a:schemeClr val="tx1"/>
                </a:solidFill>
                <a:latin typeface="Tahoma" panose="020B0604030504040204" pitchFamily="34" charset="0"/>
              </a:defRPr>
            </a:lvl1pPr>
            <a:lvl2pPr marL="701675" indent="-269875" defTabSz="863600">
              <a:defRPr sz="6600" b="1">
                <a:solidFill>
                  <a:schemeClr val="tx1"/>
                </a:solidFill>
                <a:latin typeface="Tahoma" panose="020B0604030504040204" pitchFamily="34" charset="0"/>
              </a:defRPr>
            </a:lvl2pPr>
            <a:lvl3pPr marL="1079500" indent="-215900" defTabSz="863600">
              <a:defRPr sz="6600" b="1">
                <a:solidFill>
                  <a:schemeClr val="tx1"/>
                </a:solidFill>
                <a:latin typeface="Tahoma" panose="020B0604030504040204" pitchFamily="34" charset="0"/>
              </a:defRPr>
            </a:lvl3pPr>
            <a:lvl4pPr marL="1511300" indent="-215900" defTabSz="863600">
              <a:defRPr sz="6600" b="1">
                <a:solidFill>
                  <a:schemeClr val="tx1"/>
                </a:solidFill>
                <a:latin typeface="Tahoma" panose="020B0604030504040204" pitchFamily="34" charset="0"/>
              </a:defRPr>
            </a:lvl4pPr>
            <a:lvl5pPr marL="1944688" indent="-215900" defTabSz="863600">
              <a:defRPr sz="6600" b="1">
                <a:solidFill>
                  <a:schemeClr val="tx1"/>
                </a:solidFill>
                <a:latin typeface="Tahoma" panose="020B0604030504040204" pitchFamily="34" charset="0"/>
              </a:defRPr>
            </a:lvl5pPr>
            <a:lvl6pPr marL="2401888" indent="-215900" algn="ctr" defTabSz="863600"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marL="2859088" indent="-215900" algn="ctr" defTabSz="863600"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marL="3316288" indent="-215900" algn="ctr" defTabSz="863600"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marL="3773488" indent="-215900" algn="ctr" defTabSz="863600"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Literature data was digitized and converted in a NONMEM dataset [2-13].</a:t>
            </a: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The integrated glucose-insulin (IGI) model by Silber et al [2,3], in combination with knowledge from the </a:t>
            </a:r>
            <a:r>
              <a:rPr lang="en-GB" sz="2000" b="0" spc="100" dirty="0" err="1">
                <a:latin typeface="Calibri" panose="020F0502020204030204" pitchFamily="34" charset="0"/>
                <a:cs typeface="Calibri" panose="020F0502020204030204" pitchFamily="34" charset="0"/>
              </a:rPr>
              <a:t>Landersdorfer</a:t>
            </a:r>
            <a:r>
              <a:rPr lang="en-GB" sz="2000" b="0" spc="100" dirty="0">
                <a:latin typeface="Calibri" panose="020F0502020204030204" pitchFamily="34" charset="0"/>
                <a:cs typeface="Calibri" panose="020F0502020204030204" pitchFamily="34" charset="0"/>
              </a:rPr>
              <a:t> model [4], was used as a starting point, and glucose and insulin disposition parameters were fixed to the published values. </a:t>
            </a: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The model was adjusted and extended to describe glucagon, GLP-1 and GIP dynamics. </a:t>
            </a: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Liraglutide pharmacokinetics [14] was included to model the effects of liraglutide on glucose concentrations. </a:t>
            </a:r>
          </a:p>
          <a:p>
            <a:pPr marL="342900" indent="-342900" algn="just">
              <a:lnSpc>
                <a:spcPct val="150000"/>
              </a:lnSpc>
              <a:buClr>
                <a:srgbClr val="E7AF19"/>
              </a:buClr>
              <a:buFont typeface="Wingdings" panose="05000000000000000000" pitchFamily="2" charset="2"/>
              <a:buChar char="§"/>
            </a:pPr>
            <a:r>
              <a:rPr lang="nl-NL" sz="2000" b="0" spc="100" dirty="0">
                <a:latin typeface="Calibri" panose="020F0502020204030204" pitchFamily="34" charset="0"/>
                <a:cs typeface="Calibri" panose="020F0502020204030204" pitchFamily="34" charset="0"/>
              </a:rPr>
              <a:t>In vitro potencies were used to scale between compounds.</a:t>
            </a:r>
            <a:endParaRPr lang="en-GB" sz="2000" b="0" spc="100" dirty="0">
              <a:latin typeface="Calibri" panose="020F0502020204030204" pitchFamily="34" charset="0"/>
              <a:cs typeface="Calibri" panose="020F0502020204030204" pitchFamily="34" charset="0"/>
            </a:endParaRPr>
          </a:p>
          <a:p>
            <a:pPr marL="342900" indent="-342900" algn="just">
              <a:lnSpc>
                <a:spcPct val="150000"/>
              </a:lnSpc>
              <a:buClr>
                <a:srgbClr val="E7AF19"/>
              </a:buClr>
              <a:buFont typeface="Wingdings" panose="05000000000000000000" pitchFamily="2" charset="2"/>
              <a:buChar char="§"/>
            </a:pPr>
            <a:r>
              <a:rPr lang="en-GB" sz="2000" b="0" spc="100" dirty="0">
                <a:latin typeface="Calibri" panose="020F0502020204030204" pitchFamily="34" charset="0"/>
                <a:cs typeface="Calibri" panose="020F0502020204030204" pitchFamily="34" charset="0"/>
              </a:rPr>
              <a:t>The model was externally validated by predicting the effects of another GLP-1 agonist, dulaglutide, on glucose. For this, the 4GI model was combined with a published dulaglutide PK model [15], and used to predict the effects of dulaglutide on fasting and postprandial plasma glucose levels from the AWARD-6 study [13].</a:t>
            </a:r>
          </a:p>
          <a:p>
            <a:pPr marL="0" lvl="2" indent="0">
              <a:lnSpc>
                <a:spcPct val="150000"/>
              </a:lnSpc>
              <a:buFontTx/>
              <a:buChar char="•"/>
              <a:defRPr/>
            </a:pPr>
            <a:endParaRPr lang="en-US" altLang="zh-CN" sz="2000" b="0" i="1" spc="100" dirty="0">
              <a:latin typeface="Arial" panose="020B0604020202020204" pitchFamily="34" charset="0"/>
              <a:ea typeface="SimSun" panose="02010600030101010101" pitchFamily="2" charset="-122"/>
              <a:cs typeface="Arial" panose="020B0604020202020204" pitchFamily="34" charset="0"/>
            </a:endParaRPr>
          </a:p>
          <a:p>
            <a:pPr marL="0" indent="0" eaLnBrk="1" hangingPunct="1">
              <a:lnSpc>
                <a:spcPct val="150000"/>
              </a:lnSpc>
              <a:defRPr/>
            </a:pPr>
            <a:endParaRPr lang="en-US" altLang="en-US" sz="2000" b="0" i="1" spc="100" dirty="0">
              <a:latin typeface="Arial" panose="020B0604020202020204" pitchFamily="34" charset="0"/>
              <a:cs typeface="Arial" panose="020B0604020202020204" pitchFamily="34" charset="0"/>
            </a:endParaRPr>
          </a:p>
        </p:txBody>
      </p:sp>
      <p:sp>
        <p:nvSpPr>
          <p:cNvPr id="48" name="TextBox 8"/>
          <p:cNvSpPr txBox="1">
            <a:spLocks noChangeArrowheads="1"/>
          </p:cNvSpPr>
          <p:nvPr/>
        </p:nvSpPr>
        <p:spPr bwMode="auto">
          <a:xfrm>
            <a:off x="29562425" y="30141863"/>
            <a:ext cx="184150"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6200" b="1">
                <a:solidFill>
                  <a:schemeClr val="tx1"/>
                </a:solidFill>
                <a:latin typeface="Tahoma" panose="020B0604030504040204" pitchFamily="34" charset="0"/>
              </a:defRPr>
            </a:lvl1pPr>
            <a:lvl2pPr marL="742950" indent="-285750">
              <a:defRPr sz="6200" b="1">
                <a:solidFill>
                  <a:schemeClr val="tx1"/>
                </a:solidFill>
                <a:latin typeface="Tahoma" panose="020B0604030504040204" pitchFamily="34" charset="0"/>
              </a:defRPr>
            </a:lvl2pPr>
            <a:lvl3pPr marL="1143000" indent="-228600">
              <a:defRPr sz="6200" b="1">
                <a:solidFill>
                  <a:schemeClr val="tx1"/>
                </a:solidFill>
                <a:latin typeface="Tahoma" panose="020B0604030504040204" pitchFamily="34" charset="0"/>
              </a:defRPr>
            </a:lvl3pPr>
            <a:lvl4pPr marL="1600200" indent="-228600">
              <a:defRPr sz="6200" b="1">
                <a:solidFill>
                  <a:schemeClr val="tx1"/>
                </a:solidFill>
                <a:latin typeface="Tahoma" panose="020B0604030504040204" pitchFamily="34" charset="0"/>
              </a:defRPr>
            </a:lvl4pPr>
            <a:lvl5pPr marL="2057400" indent="-228600">
              <a:defRPr sz="6200" b="1">
                <a:solidFill>
                  <a:schemeClr val="tx1"/>
                </a:solidFill>
                <a:latin typeface="Tahoma" panose="020B0604030504040204" pitchFamily="34" charset="0"/>
              </a:defRPr>
            </a:lvl5pPr>
            <a:lvl6pPr marL="2514600" indent="-228600" eaLnBrk="0" fontAlgn="base" hangingPunct="0">
              <a:spcBef>
                <a:spcPct val="0"/>
              </a:spcBef>
              <a:spcAft>
                <a:spcPct val="0"/>
              </a:spcAft>
              <a:defRPr sz="6200" b="1">
                <a:solidFill>
                  <a:schemeClr val="tx1"/>
                </a:solidFill>
                <a:latin typeface="Tahoma" panose="020B0604030504040204" pitchFamily="34" charset="0"/>
              </a:defRPr>
            </a:lvl6pPr>
            <a:lvl7pPr marL="2971800" indent="-228600" eaLnBrk="0" fontAlgn="base" hangingPunct="0">
              <a:spcBef>
                <a:spcPct val="0"/>
              </a:spcBef>
              <a:spcAft>
                <a:spcPct val="0"/>
              </a:spcAft>
              <a:defRPr sz="6200" b="1">
                <a:solidFill>
                  <a:schemeClr val="tx1"/>
                </a:solidFill>
                <a:latin typeface="Tahoma" panose="020B0604030504040204" pitchFamily="34" charset="0"/>
              </a:defRPr>
            </a:lvl7pPr>
            <a:lvl8pPr marL="3429000" indent="-228600" eaLnBrk="0" fontAlgn="base" hangingPunct="0">
              <a:spcBef>
                <a:spcPct val="0"/>
              </a:spcBef>
              <a:spcAft>
                <a:spcPct val="0"/>
              </a:spcAft>
              <a:defRPr sz="6200" b="1">
                <a:solidFill>
                  <a:schemeClr val="tx1"/>
                </a:solidFill>
                <a:latin typeface="Tahoma" panose="020B0604030504040204" pitchFamily="34" charset="0"/>
              </a:defRPr>
            </a:lvl8pPr>
            <a:lvl9pPr marL="3886200" indent="-228600" eaLnBrk="0" fontAlgn="base" hangingPunct="0">
              <a:spcBef>
                <a:spcPct val="0"/>
              </a:spcBef>
              <a:spcAft>
                <a:spcPct val="0"/>
              </a:spcAft>
              <a:defRPr sz="6200" b="1">
                <a:solidFill>
                  <a:schemeClr val="tx1"/>
                </a:solidFill>
                <a:latin typeface="Tahoma" panose="020B0604030504040204" pitchFamily="34" charset="0"/>
              </a:defRPr>
            </a:lvl9pPr>
          </a:lstStyle>
          <a:p>
            <a:endParaRPr lang="en-US" altLang="en-US" spc="100">
              <a:latin typeface="Arial" panose="020B0604020202020204" pitchFamily="34" charset="0"/>
              <a:cs typeface="Arial" panose="020B0604020202020204" pitchFamily="34" charset="0"/>
            </a:endParaRPr>
          </a:p>
        </p:txBody>
      </p:sp>
      <p:sp>
        <p:nvSpPr>
          <p:cNvPr id="87" name="Rectangle 86"/>
          <p:cNvSpPr/>
          <p:nvPr/>
        </p:nvSpPr>
        <p:spPr>
          <a:xfrm>
            <a:off x="10267200" y="6441631"/>
            <a:ext cx="9540000" cy="4449713"/>
          </a:xfrm>
          <a:prstGeom prst="rect">
            <a:avLst/>
          </a:prstGeom>
          <a:noFill/>
          <a:ln>
            <a:noFill/>
          </a:ln>
        </p:spPr>
        <p:txBody>
          <a:bodyPr wrap="square" lIns="144000" tIns="72000" rIns="144000" bIns="72000" anchor="t" anchorCtr="0">
            <a:noAutofit/>
          </a:bodyPr>
          <a:lstStyle/>
          <a:p>
            <a:pPr algn="just">
              <a:lnSpc>
                <a:spcPct val="150000"/>
              </a:lnSpc>
            </a:pPr>
            <a:r>
              <a:rPr lang="en-GB" sz="2000" spc="100" dirty="0">
                <a:latin typeface="Calibri" panose="020F0502020204030204" pitchFamily="34" charset="0"/>
                <a:cs typeface="Calibri" panose="020F0502020204030204" pitchFamily="34" charset="0"/>
              </a:rPr>
              <a:t>The aim of this research is to develop a quantitative systems pharmacology (QSP) model that characterises the interrelationship between glucose, GLP-1, glucagon and glucose-dependent </a:t>
            </a:r>
            <a:r>
              <a:rPr lang="en-GB" sz="2000" spc="100" dirty="0" err="1">
                <a:latin typeface="Calibri" panose="020F0502020204030204" pitchFamily="34" charset="0"/>
                <a:cs typeface="Calibri" panose="020F0502020204030204" pitchFamily="34" charset="0"/>
              </a:rPr>
              <a:t>insulinotropic</a:t>
            </a:r>
            <a:r>
              <a:rPr lang="en-GB" sz="2000" spc="100" dirty="0">
                <a:latin typeface="Calibri" panose="020F0502020204030204" pitchFamily="34" charset="0"/>
                <a:cs typeface="Calibri" panose="020F0502020204030204" pitchFamily="34" charset="0"/>
              </a:rPr>
              <a:t> peptide (GIP) and insulin (4GI) , which can be used to support development of drugs modulating glucose regulation pathways.</a:t>
            </a:r>
          </a:p>
        </p:txBody>
      </p:sp>
      <p:sp>
        <p:nvSpPr>
          <p:cNvPr id="104" name="TextBox 103"/>
          <p:cNvSpPr txBox="1"/>
          <p:nvPr/>
        </p:nvSpPr>
        <p:spPr>
          <a:xfrm>
            <a:off x="593723" y="38991935"/>
            <a:ext cx="29019877" cy="1750141"/>
          </a:xfrm>
          <a:prstGeom prst="rect">
            <a:avLst/>
          </a:prstGeom>
          <a:noFill/>
          <a:ln>
            <a:noFill/>
          </a:ln>
        </p:spPr>
        <p:txBody>
          <a:bodyPr wrap="square" lIns="144000" tIns="72000" rIns="144000" bIns="72000" rtlCol="0">
            <a:spAutoFit/>
          </a:bodyPr>
          <a:lstStyle/>
          <a:p>
            <a:pPr algn="just">
              <a:lnSpc>
                <a:spcPct val="150000"/>
              </a:lnSpc>
            </a:pPr>
            <a:r>
              <a:rPr lang="en-GB" sz="2400" spc="100">
                <a:latin typeface="Calibri" panose="020F0502020204030204" pitchFamily="34" charset="0"/>
                <a:cs typeface="Calibri" panose="020F0502020204030204" pitchFamily="34" charset="0"/>
              </a:rPr>
              <a:t>A novel integrated QSP model characterizing important known feedback mechanisms between glucose, insulin, glucagon, GLP and GIP (4GI) after food intake and/or drug administration was developed and externally validated using literature data. The 4GI model can be proposed as a quantitative decision making tool to support progression of novel molecules modulating these pathways. Future 4GI model features may include e.g. integrating mechanisms of energy expenditure and the effect of weight and lipid changes.</a:t>
            </a:r>
            <a:endParaRPr lang="en-GB" sz="2400" spc="100" dirty="0">
              <a:latin typeface="Calibri" panose="020F0502020204030204" pitchFamily="34" charset="0"/>
              <a:cs typeface="Calibri" panose="020F0502020204030204" pitchFamily="34" charset="0"/>
            </a:endParaRPr>
          </a:p>
        </p:txBody>
      </p:sp>
      <p:sp>
        <p:nvSpPr>
          <p:cNvPr id="138" name="Text Box 772"/>
          <p:cNvSpPr txBox="1">
            <a:spLocks noChangeArrowheads="1"/>
          </p:cNvSpPr>
          <p:nvPr/>
        </p:nvSpPr>
        <p:spPr bwMode="auto">
          <a:xfrm>
            <a:off x="10249200" y="23672312"/>
            <a:ext cx="9576000" cy="4523418"/>
          </a:xfrm>
          <a:prstGeom prst="rect">
            <a:avLst/>
          </a:prstGeom>
          <a:noFill/>
          <a:ln w="9525">
            <a:noFill/>
            <a:miter lim="800000"/>
            <a:headEnd/>
            <a:tailEnd/>
          </a:ln>
        </p:spPr>
        <p:txBody>
          <a:bodyPr lIns="144000" tIns="72000" rIns="144000" bIns="72000">
            <a:noAutofit/>
          </a:bodyPr>
          <a:lstStyle>
            <a:lvl1pPr defTabSz="863600">
              <a:defRPr sz="6200" b="1">
                <a:solidFill>
                  <a:schemeClr val="tx1"/>
                </a:solidFill>
                <a:latin typeface="Tahoma" panose="020B0604030504040204" pitchFamily="34" charset="0"/>
              </a:defRPr>
            </a:lvl1pPr>
            <a:lvl2pPr marL="742950" indent="-285750" defTabSz="863600">
              <a:defRPr sz="6200" b="1">
                <a:solidFill>
                  <a:schemeClr val="tx1"/>
                </a:solidFill>
                <a:latin typeface="Tahoma" panose="020B0604030504040204" pitchFamily="34" charset="0"/>
              </a:defRPr>
            </a:lvl2pPr>
            <a:lvl3pPr marL="1143000" indent="-228600" defTabSz="863600">
              <a:defRPr sz="6200" b="1">
                <a:solidFill>
                  <a:schemeClr val="tx1"/>
                </a:solidFill>
                <a:latin typeface="Tahoma" panose="020B0604030504040204" pitchFamily="34" charset="0"/>
              </a:defRPr>
            </a:lvl3pPr>
            <a:lvl4pPr marL="1600200" indent="-228600" defTabSz="863600">
              <a:defRPr sz="6200" b="1">
                <a:solidFill>
                  <a:schemeClr val="tx1"/>
                </a:solidFill>
                <a:latin typeface="Tahoma" panose="020B0604030504040204" pitchFamily="34" charset="0"/>
              </a:defRPr>
            </a:lvl4pPr>
            <a:lvl5pPr marL="2057400" indent="-228600" defTabSz="863600">
              <a:defRPr sz="6200" b="1">
                <a:solidFill>
                  <a:schemeClr val="tx1"/>
                </a:solidFill>
                <a:latin typeface="Tahoma" panose="020B0604030504040204" pitchFamily="34" charset="0"/>
              </a:defRPr>
            </a:lvl5pPr>
            <a:lvl6pPr marL="2514600" indent="-228600" defTabSz="863600" eaLnBrk="0" fontAlgn="base" hangingPunct="0">
              <a:spcBef>
                <a:spcPct val="0"/>
              </a:spcBef>
              <a:spcAft>
                <a:spcPct val="0"/>
              </a:spcAft>
              <a:defRPr sz="6200" b="1">
                <a:solidFill>
                  <a:schemeClr val="tx1"/>
                </a:solidFill>
                <a:latin typeface="Tahoma" panose="020B0604030504040204" pitchFamily="34" charset="0"/>
              </a:defRPr>
            </a:lvl6pPr>
            <a:lvl7pPr marL="2971800" indent="-228600" defTabSz="863600" eaLnBrk="0" fontAlgn="base" hangingPunct="0">
              <a:spcBef>
                <a:spcPct val="0"/>
              </a:spcBef>
              <a:spcAft>
                <a:spcPct val="0"/>
              </a:spcAft>
              <a:defRPr sz="6200" b="1">
                <a:solidFill>
                  <a:schemeClr val="tx1"/>
                </a:solidFill>
                <a:latin typeface="Tahoma" panose="020B0604030504040204" pitchFamily="34" charset="0"/>
              </a:defRPr>
            </a:lvl7pPr>
            <a:lvl8pPr marL="3429000" indent="-228600" defTabSz="863600" eaLnBrk="0" fontAlgn="base" hangingPunct="0">
              <a:spcBef>
                <a:spcPct val="0"/>
              </a:spcBef>
              <a:spcAft>
                <a:spcPct val="0"/>
              </a:spcAft>
              <a:defRPr sz="6200" b="1">
                <a:solidFill>
                  <a:schemeClr val="tx1"/>
                </a:solidFill>
                <a:latin typeface="Tahoma" panose="020B0604030504040204" pitchFamily="34" charset="0"/>
              </a:defRPr>
            </a:lvl8pPr>
            <a:lvl9pPr marL="3886200" indent="-228600" defTabSz="863600" eaLnBrk="0" fontAlgn="base" hangingPunct="0">
              <a:spcBef>
                <a:spcPct val="0"/>
              </a:spcBef>
              <a:spcAft>
                <a:spcPct val="0"/>
              </a:spcAft>
              <a:defRPr sz="6200" b="1">
                <a:solidFill>
                  <a:schemeClr val="tx1"/>
                </a:solidFill>
                <a:latin typeface="Tahoma" panose="020B0604030504040204" pitchFamily="34" charset="0"/>
              </a:defRPr>
            </a:lvl9pPr>
          </a:lstStyle>
          <a:p>
            <a:pPr marL="342900" indent="-342900" algn="just">
              <a:lnSpc>
                <a:spcPct val="150000"/>
              </a:lnSpc>
              <a:buClr>
                <a:srgbClr val="E7AF19"/>
              </a:buClr>
              <a:buFont typeface="Wingdings" panose="05000000000000000000" pitchFamily="2" charset="2"/>
              <a:buChar char="§"/>
            </a:pPr>
            <a:r>
              <a:rPr lang="en-GB" altLang="en-US" sz="2000" b="0" spc="100" dirty="0">
                <a:latin typeface="Calibri" panose="020F0502020204030204" pitchFamily="34" charset="0"/>
                <a:cs typeface="Calibri" panose="020F0502020204030204" pitchFamily="34" charset="0"/>
              </a:rPr>
              <a:t>To externally validate model predictions, the effects of dulaglutide, a once weekly administered GLP-1 agonist was simulated. </a:t>
            </a:r>
          </a:p>
          <a:p>
            <a:pPr marL="342900" indent="-342900" algn="just">
              <a:lnSpc>
                <a:spcPct val="150000"/>
              </a:lnSpc>
              <a:buClr>
                <a:srgbClr val="E7AF19"/>
              </a:buClr>
              <a:buFont typeface="Wingdings" panose="05000000000000000000" pitchFamily="2" charset="2"/>
              <a:buChar char="§"/>
            </a:pPr>
            <a:r>
              <a:rPr lang="en-GB" altLang="en-US" sz="2000" b="0" spc="100" dirty="0">
                <a:latin typeface="Calibri" panose="020F0502020204030204" pitchFamily="34" charset="0"/>
                <a:cs typeface="Calibri" panose="020F0502020204030204" pitchFamily="34" charset="0"/>
              </a:rPr>
              <a:t>The 4GI model code was converted to R code and the dulaglutide PK model [15] was added to the model. </a:t>
            </a:r>
          </a:p>
          <a:p>
            <a:pPr marL="342900" indent="-342900" algn="just">
              <a:lnSpc>
                <a:spcPct val="150000"/>
              </a:lnSpc>
              <a:buClr>
                <a:srgbClr val="E7AF19"/>
              </a:buClr>
              <a:buFont typeface="Wingdings" panose="05000000000000000000" pitchFamily="2" charset="2"/>
              <a:buChar char="§"/>
            </a:pPr>
            <a:r>
              <a:rPr lang="en-GB" altLang="en-US" sz="2000" b="0" spc="100" dirty="0">
                <a:latin typeface="Calibri" panose="020F0502020204030204" pitchFamily="34" charset="0"/>
                <a:cs typeface="Calibri" panose="020F0502020204030204" pitchFamily="34" charset="0"/>
              </a:rPr>
              <a:t>Liraglutide and dulaglutide were both tested in the AWARD-6 clinical study [Figure 3]. </a:t>
            </a:r>
          </a:p>
          <a:p>
            <a:pPr marL="342900" indent="-342900" algn="just">
              <a:lnSpc>
                <a:spcPct val="150000"/>
              </a:lnSpc>
              <a:buClr>
                <a:srgbClr val="E7AF19"/>
              </a:buClr>
              <a:buFont typeface="Wingdings" panose="05000000000000000000" pitchFamily="2" charset="2"/>
              <a:buChar char="§"/>
            </a:pPr>
            <a:r>
              <a:rPr lang="en-GB" altLang="en-US" sz="2000" b="0" spc="100" dirty="0">
                <a:latin typeface="Calibri" panose="020F0502020204030204" pitchFamily="34" charset="0"/>
                <a:cs typeface="Calibri" panose="020F0502020204030204" pitchFamily="34" charset="0"/>
              </a:rPr>
              <a:t>Re-simulating the AWARD-6 study showed that the model is able to describe the effects of dulaglutide on both postprandial as well as fasting glucose [Figure 4].</a:t>
            </a:r>
          </a:p>
          <a:p>
            <a:pPr algn="just">
              <a:lnSpc>
                <a:spcPct val="120000"/>
              </a:lnSpc>
            </a:pPr>
            <a:endParaRPr lang="en-US" altLang="en-US" sz="2000" b="0" spc="100" dirty="0">
              <a:latin typeface="Calibri" panose="020F0502020204030204" pitchFamily="34" charset="0"/>
              <a:cs typeface="Calibri" panose="020F0502020204030204" pitchFamily="34" charset="0"/>
            </a:endParaRPr>
          </a:p>
        </p:txBody>
      </p:sp>
      <p:sp>
        <p:nvSpPr>
          <p:cNvPr id="88" name="Rectangle 275"/>
          <p:cNvSpPr>
            <a:spLocks noChangeArrowheads="1"/>
          </p:cNvSpPr>
          <p:nvPr/>
        </p:nvSpPr>
        <p:spPr bwMode="auto">
          <a:xfrm>
            <a:off x="594000" y="38118414"/>
            <a:ext cx="29019600" cy="770400"/>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GB" altLang="en-US" sz="4800" spc="100" dirty="0">
                <a:latin typeface="Arial" panose="020B0604020202020204" pitchFamily="34" charset="0"/>
                <a:cs typeface="Arial" panose="020B0604020202020204" pitchFamily="34" charset="0"/>
              </a:rPr>
              <a:t> Conclusion</a:t>
            </a:r>
          </a:p>
        </p:txBody>
      </p:sp>
      <p:cxnSp>
        <p:nvCxnSpPr>
          <p:cNvPr id="69" name="Straight Connector 68"/>
          <p:cNvCxnSpPr/>
          <p:nvPr/>
        </p:nvCxnSpPr>
        <p:spPr>
          <a:xfrm>
            <a:off x="594000" y="40875992"/>
            <a:ext cx="29019600" cy="0"/>
          </a:xfrm>
          <a:prstGeom prst="line">
            <a:avLst/>
          </a:prstGeom>
          <a:ln>
            <a:solidFill>
              <a:srgbClr val="E7AF19"/>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flipH="1">
            <a:off x="6903982" y="750635"/>
            <a:ext cx="90000" cy="3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100">
              <a:ln>
                <a:solidFill>
                  <a:schemeClr val="bg1"/>
                </a:solidFill>
              </a:ln>
              <a:solidFill>
                <a:schemeClr val="bg1"/>
              </a:solidFill>
              <a:latin typeface="Arial" panose="020B0604020202020204" pitchFamily="34" charset="0"/>
              <a:cs typeface="Arial" panose="020B0604020202020204" pitchFamily="34" charset="0"/>
            </a:endParaRPr>
          </a:p>
        </p:txBody>
      </p:sp>
      <p:grpSp>
        <p:nvGrpSpPr>
          <p:cNvPr id="27" name="Group 26"/>
          <p:cNvGrpSpPr/>
          <p:nvPr/>
        </p:nvGrpSpPr>
        <p:grpSpPr>
          <a:xfrm>
            <a:off x="594000" y="22825221"/>
            <a:ext cx="29019500" cy="792000"/>
            <a:chOff x="594000" y="23267988"/>
            <a:chExt cx="29019500" cy="792000"/>
          </a:xfrm>
        </p:grpSpPr>
        <p:grpSp>
          <p:nvGrpSpPr>
            <p:cNvPr id="16" name="Group 15"/>
            <p:cNvGrpSpPr/>
            <p:nvPr/>
          </p:nvGrpSpPr>
          <p:grpSpPr>
            <a:xfrm>
              <a:off x="594000" y="23267988"/>
              <a:ext cx="29019500" cy="792000"/>
              <a:chOff x="580718" y="23267988"/>
              <a:chExt cx="29019500" cy="792000"/>
            </a:xfrm>
            <a:solidFill>
              <a:srgbClr val="E7AF19"/>
            </a:solidFill>
          </p:grpSpPr>
          <p:sp>
            <p:nvSpPr>
              <p:cNvPr id="86" name="Rectangle 275"/>
              <p:cNvSpPr>
                <a:spLocks noChangeArrowheads="1"/>
              </p:cNvSpPr>
              <p:nvPr/>
            </p:nvSpPr>
            <p:spPr bwMode="auto">
              <a:xfrm>
                <a:off x="580718" y="23274882"/>
                <a:ext cx="29019500" cy="770400"/>
              </a:xfrm>
              <a:prstGeom prst="rect">
                <a:avLst/>
              </a:prstGeom>
              <a:grp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GB" altLang="en-US" sz="4800" spc="100" dirty="0">
                    <a:latin typeface="Arial" panose="020B0604020202020204" pitchFamily="34" charset="0"/>
                    <a:cs typeface="Arial" panose="020B0604020202020204" pitchFamily="34" charset="0"/>
                  </a:rPr>
                  <a:t> Results</a:t>
                </a:r>
              </a:p>
            </p:txBody>
          </p:sp>
          <p:sp>
            <p:nvSpPr>
              <p:cNvPr id="73" name="Rectangle 72"/>
              <p:cNvSpPr/>
              <p:nvPr/>
            </p:nvSpPr>
            <p:spPr>
              <a:xfrm>
                <a:off x="10163918" y="23267988"/>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spc="100">
                  <a:ln>
                    <a:solidFill>
                      <a:schemeClr val="bg1"/>
                    </a:solidFill>
                  </a:ln>
                  <a:solidFill>
                    <a:schemeClr val="bg1"/>
                  </a:solidFill>
                  <a:cs typeface="Arial" panose="020B0604020202020204" pitchFamily="34" charset="0"/>
                </a:endParaRPr>
              </a:p>
            </p:txBody>
          </p:sp>
        </p:grpSp>
        <p:sp>
          <p:nvSpPr>
            <p:cNvPr id="68" name="Rectangle 67"/>
            <p:cNvSpPr/>
            <p:nvPr/>
          </p:nvSpPr>
          <p:spPr>
            <a:xfrm>
              <a:off x="19850400" y="23267988"/>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spc="100">
                <a:ln>
                  <a:solidFill>
                    <a:schemeClr val="bg1"/>
                  </a:solidFill>
                </a:ln>
                <a:solidFill>
                  <a:schemeClr val="bg1"/>
                </a:solidFill>
                <a:cs typeface="Arial" panose="020B0604020202020204" pitchFamily="34" charset="0"/>
              </a:endParaRPr>
            </a:p>
          </p:txBody>
        </p:sp>
      </p:gr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3367" y="517261"/>
            <a:ext cx="6112630" cy="3528000"/>
          </a:xfrm>
          <a:prstGeom prst="rect">
            <a:avLst/>
          </a:prstGeom>
          <a:ln>
            <a:noFill/>
          </a:ln>
        </p:spPr>
      </p:pic>
      <p:sp>
        <p:nvSpPr>
          <p:cNvPr id="60" name="Rectangle 59"/>
          <p:cNvSpPr/>
          <p:nvPr/>
        </p:nvSpPr>
        <p:spPr>
          <a:xfrm>
            <a:off x="19830305" y="11184749"/>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100">
              <a:ln>
                <a:solidFill>
                  <a:schemeClr val="bg1"/>
                </a:solidFill>
              </a:ln>
              <a:solidFill>
                <a:schemeClr val="bg1"/>
              </a:solidFill>
              <a:latin typeface="Arial" panose="020B0604020202020204" pitchFamily="34" charset="0"/>
              <a:cs typeface="Arial" panose="020B0604020202020204" pitchFamily="34" charset="0"/>
            </a:endParaRPr>
          </a:p>
        </p:txBody>
      </p:sp>
      <p:sp>
        <p:nvSpPr>
          <p:cNvPr id="71" name="Rectangle 70"/>
          <p:cNvSpPr/>
          <p:nvPr/>
        </p:nvSpPr>
        <p:spPr>
          <a:xfrm>
            <a:off x="19861255" y="10793955"/>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100">
              <a:ln>
                <a:solidFill>
                  <a:schemeClr val="bg1"/>
                </a:solidFill>
              </a:ln>
              <a:solidFill>
                <a:schemeClr val="bg1"/>
              </a:solidFill>
              <a:latin typeface="Arial" panose="020B0604020202020204" pitchFamily="34" charset="0"/>
              <a:cs typeface="Arial" panose="020B0604020202020204" pitchFamily="34" charset="0"/>
            </a:endParaRPr>
          </a:p>
        </p:txBody>
      </p:sp>
      <p:sp>
        <p:nvSpPr>
          <p:cNvPr id="91" name="Rectangle 271"/>
          <p:cNvSpPr>
            <a:spLocks noChangeArrowheads="1"/>
          </p:cNvSpPr>
          <p:nvPr/>
        </p:nvSpPr>
        <p:spPr bwMode="auto">
          <a:xfrm>
            <a:off x="10267200" y="9354139"/>
            <a:ext cx="9673200" cy="769494"/>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US" altLang="en-US" sz="4800" spc="100" dirty="0">
                <a:latin typeface="+mn-lt"/>
                <a:ea typeface="SimSun" panose="02010600030101010101" pitchFamily="2" charset="-122"/>
                <a:cs typeface="Arial" panose="020B0604020202020204" pitchFamily="34" charset="0"/>
              </a:rPr>
              <a:t> </a:t>
            </a:r>
            <a:r>
              <a:rPr lang="en-US" altLang="en-US" sz="4800" spc="100" dirty="0">
                <a:latin typeface="Arial" panose="020B0604020202020204" pitchFamily="34" charset="0"/>
                <a:ea typeface="SimSun" panose="02010600030101010101" pitchFamily="2" charset="-122"/>
                <a:cs typeface="Arial" panose="020B0604020202020204" pitchFamily="34" charset="0"/>
              </a:rPr>
              <a:t>Data</a:t>
            </a:r>
            <a:endParaRPr lang="en-GB" altLang="en-US" sz="4800" spc="100" dirty="0">
              <a:latin typeface="Arial" panose="020B0604020202020204" pitchFamily="34" charset="0"/>
              <a:ea typeface="SimSun" panose="02010600030101010101" pitchFamily="2" charset="-122"/>
              <a:cs typeface="Arial" panose="020B0604020202020204" pitchFamily="34" charset="0"/>
            </a:endParaRPr>
          </a:p>
        </p:txBody>
      </p:sp>
      <p:grpSp>
        <p:nvGrpSpPr>
          <p:cNvPr id="20" name="Group 19"/>
          <p:cNvGrpSpPr/>
          <p:nvPr/>
        </p:nvGrpSpPr>
        <p:grpSpPr>
          <a:xfrm>
            <a:off x="593725" y="5612081"/>
            <a:ext cx="29019875" cy="792319"/>
            <a:chOff x="593725" y="5612081"/>
            <a:chExt cx="29019875" cy="792319"/>
          </a:xfrm>
        </p:grpSpPr>
        <p:grpSp>
          <p:nvGrpSpPr>
            <p:cNvPr id="4" name="Group 3"/>
            <p:cNvGrpSpPr/>
            <p:nvPr/>
          </p:nvGrpSpPr>
          <p:grpSpPr>
            <a:xfrm>
              <a:off x="593725" y="5612081"/>
              <a:ext cx="9674643" cy="792000"/>
              <a:chOff x="593725" y="5612081"/>
              <a:chExt cx="9674643" cy="792000"/>
            </a:xfrm>
          </p:grpSpPr>
          <p:sp>
            <p:nvSpPr>
              <p:cNvPr id="21" name="Rectangle 271"/>
              <p:cNvSpPr>
                <a:spLocks noChangeArrowheads="1"/>
              </p:cNvSpPr>
              <p:nvPr/>
            </p:nvSpPr>
            <p:spPr bwMode="auto">
              <a:xfrm>
                <a:off x="593725" y="5634038"/>
                <a:ext cx="9673200" cy="769494"/>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US" altLang="zh-CN" sz="4800" spc="100" dirty="0">
                    <a:latin typeface="Arial" panose="020B0604020202020204" pitchFamily="34" charset="0"/>
                    <a:ea typeface="SimSun" panose="02010600030101010101" pitchFamily="2" charset="-122"/>
                    <a:cs typeface="Arial" panose="020B0604020202020204" pitchFamily="34" charset="0"/>
                  </a:rPr>
                  <a:t> Introduction</a:t>
                </a:r>
                <a:endParaRPr lang="en-GB" altLang="en-US" sz="4800" spc="100" dirty="0">
                  <a:latin typeface="Arial" panose="020B0604020202020204" pitchFamily="34" charset="0"/>
                  <a:cs typeface="Arial" panose="020B0604020202020204" pitchFamily="34" charset="0"/>
                </a:endParaRPr>
              </a:p>
            </p:txBody>
          </p:sp>
          <p:sp>
            <p:nvSpPr>
              <p:cNvPr id="61" name="Rectangle 60"/>
              <p:cNvSpPr/>
              <p:nvPr/>
            </p:nvSpPr>
            <p:spPr>
              <a:xfrm>
                <a:off x="10178368" y="5612081"/>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spc="100">
                  <a:ln>
                    <a:solidFill>
                      <a:schemeClr val="bg1"/>
                    </a:solidFill>
                  </a:ln>
                  <a:solidFill>
                    <a:schemeClr val="bg1"/>
                  </a:solidFill>
                  <a:cs typeface="Arial" panose="020B0604020202020204" pitchFamily="34" charset="0"/>
                </a:endParaRPr>
              </a:p>
            </p:txBody>
          </p:sp>
        </p:grpSp>
        <p:grpSp>
          <p:nvGrpSpPr>
            <p:cNvPr id="85" name="Group 84"/>
            <p:cNvGrpSpPr/>
            <p:nvPr/>
          </p:nvGrpSpPr>
          <p:grpSpPr>
            <a:xfrm>
              <a:off x="10267200" y="5612400"/>
              <a:ext cx="9674643" cy="792000"/>
              <a:chOff x="593725" y="5612081"/>
              <a:chExt cx="9674643" cy="792000"/>
            </a:xfrm>
          </p:grpSpPr>
          <p:sp>
            <p:nvSpPr>
              <p:cNvPr id="89" name="Rectangle 271"/>
              <p:cNvSpPr>
                <a:spLocks noChangeArrowheads="1"/>
              </p:cNvSpPr>
              <p:nvPr/>
            </p:nvSpPr>
            <p:spPr bwMode="auto">
              <a:xfrm>
                <a:off x="593725" y="5634038"/>
                <a:ext cx="9673200" cy="769494"/>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US" altLang="en-US" sz="4800" spc="100" dirty="0">
                    <a:latin typeface="Arial" panose="020B0604020202020204" pitchFamily="34" charset="0"/>
                    <a:ea typeface="SimSun" panose="02010600030101010101" pitchFamily="2" charset="-122"/>
                    <a:cs typeface="Arial" panose="020B0604020202020204" pitchFamily="34" charset="0"/>
                  </a:rPr>
                  <a:t> Objectives</a:t>
                </a:r>
                <a:endParaRPr lang="en-GB" altLang="en-US" sz="4800" spc="100" dirty="0">
                  <a:latin typeface="Arial" panose="020B0604020202020204" pitchFamily="34" charset="0"/>
                  <a:cs typeface="Arial" panose="020B0604020202020204" pitchFamily="34" charset="0"/>
                </a:endParaRPr>
              </a:p>
            </p:txBody>
          </p:sp>
          <p:sp>
            <p:nvSpPr>
              <p:cNvPr id="90" name="Rectangle 89"/>
              <p:cNvSpPr/>
              <p:nvPr/>
            </p:nvSpPr>
            <p:spPr>
              <a:xfrm>
                <a:off x="10178368" y="5612081"/>
                <a:ext cx="90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spc="100">
                  <a:ln>
                    <a:solidFill>
                      <a:schemeClr val="bg1"/>
                    </a:solidFill>
                  </a:ln>
                  <a:solidFill>
                    <a:schemeClr val="bg1"/>
                  </a:solidFill>
                  <a:cs typeface="Arial" panose="020B0604020202020204" pitchFamily="34" charset="0"/>
                </a:endParaRPr>
              </a:p>
            </p:txBody>
          </p:sp>
        </p:grpSp>
        <p:sp>
          <p:nvSpPr>
            <p:cNvPr id="93" name="Rectangle 271"/>
            <p:cNvSpPr>
              <a:spLocks noChangeArrowheads="1"/>
            </p:cNvSpPr>
            <p:nvPr/>
          </p:nvSpPr>
          <p:spPr bwMode="auto">
            <a:xfrm>
              <a:off x="19940400" y="5634038"/>
              <a:ext cx="9673200" cy="769494"/>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US" altLang="en-US" sz="4800" spc="100" dirty="0">
                  <a:latin typeface="Arial" panose="020B0604020202020204" pitchFamily="34" charset="0"/>
                  <a:ea typeface="SimSun" panose="02010600030101010101" pitchFamily="2" charset="-122"/>
                  <a:cs typeface="Arial" panose="020B0604020202020204" pitchFamily="34" charset="0"/>
                </a:rPr>
                <a:t> Methods</a:t>
              </a:r>
              <a:endParaRPr lang="en-GB" altLang="en-US" sz="4800" spc="100" dirty="0">
                <a:latin typeface="Arial" panose="020B0604020202020204" pitchFamily="34" charset="0"/>
                <a:cs typeface="Arial" panose="020B0604020202020204" pitchFamily="34" charset="0"/>
              </a:endParaRPr>
            </a:p>
          </p:txBody>
        </p:sp>
      </p:grpSp>
      <p:sp>
        <p:nvSpPr>
          <p:cNvPr id="9" name="Rectangle 8"/>
          <p:cNvSpPr/>
          <p:nvPr/>
        </p:nvSpPr>
        <p:spPr>
          <a:xfrm>
            <a:off x="593723" y="14529698"/>
            <a:ext cx="9540277" cy="5715233"/>
          </a:xfrm>
          <a:prstGeom prst="rect">
            <a:avLst/>
          </a:prstGeom>
        </p:spPr>
        <p:txBody>
          <a:bodyPr lIns="144000" tIns="72000" rIns="144000" bIns="72000">
            <a:noAutofit/>
          </a:bodyPr>
          <a:lstStyle/>
          <a:p>
            <a:pPr marL="342900" indent="-342900" algn="just" defTabSz="863600">
              <a:lnSpc>
                <a:spcPct val="150000"/>
              </a:lnSpc>
              <a:buClr>
                <a:srgbClr val="E7AF19"/>
              </a:buClr>
              <a:buFont typeface="Wingdings" panose="05000000000000000000" pitchFamily="2" charset="2"/>
              <a:buChar char="§"/>
            </a:pPr>
            <a:r>
              <a:rPr lang="en-GB" sz="2000" spc="100" dirty="0">
                <a:latin typeface="Calibri" panose="020F0502020204030204" pitchFamily="34" charset="0"/>
                <a:cs typeface="Calibri" panose="020F0502020204030204" pitchFamily="34" charset="0"/>
              </a:rPr>
              <a:t>The 4GI model consist  of 5 central compartments that describe glucose, insulin, active GLP-1, GIP and glucagon dynamics and are interconnected trough feedback mechanisms. </a:t>
            </a:r>
          </a:p>
          <a:p>
            <a:pPr marL="342900" indent="-342900" algn="just" defTabSz="863600">
              <a:lnSpc>
                <a:spcPct val="150000"/>
              </a:lnSpc>
              <a:buClr>
                <a:srgbClr val="E7AF19"/>
              </a:buClr>
              <a:buFont typeface="Wingdings" panose="05000000000000000000" pitchFamily="2" charset="2"/>
              <a:buChar char="§"/>
            </a:pPr>
            <a:r>
              <a:rPr lang="en-GB" sz="2000" spc="100" dirty="0">
                <a:latin typeface="Calibri" panose="020F0502020204030204" pitchFamily="34" charset="0"/>
                <a:cs typeface="Calibri" panose="020F0502020204030204" pitchFamily="34" charset="0"/>
              </a:rPr>
              <a:t>A schematic overview of the 4GI model is shown in Figure 1.</a:t>
            </a:r>
          </a:p>
          <a:p>
            <a:pPr marL="342900" indent="-342900" algn="just" defTabSz="863600">
              <a:lnSpc>
                <a:spcPct val="150000"/>
              </a:lnSpc>
              <a:buClr>
                <a:srgbClr val="E7AF19"/>
              </a:buClr>
              <a:buFont typeface="Wingdings" panose="05000000000000000000" pitchFamily="2" charset="2"/>
              <a:buChar char="§"/>
            </a:pPr>
            <a:r>
              <a:rPr lang="en-GB" sz="2000" spc="100" dirty="0">
                <a:latin typeface="Calibri" panose="020F0502020204030204" pitchFamily="34" charset="0"/>
                <a:cs typeface="Calibri" panose="020F0502020204030204" pitchFamily="34" charset="0"/>
              </a:rPr>
              <a:t>The feedback mechanisms that could be identified with good precision are shown in Table 1.</a:t>
            </a:r>
          </a:p>
          <a:p>
            <a:pPr marL="342900" indent="-342900" algn="just" defTabSz="863600">
              <a:lnSpc>
                <a:spcPct val="150000"/>
              </a:lnSpc>
              <a:buClr>
                <a:srgbClr val="E7AF19"/>
              </a:buClr>
              <a:buFont typeface="Wingdings" panose="05000000000000000000" pitchFamily="2" charset="2"/>
              <a:buChar char="§"/>
            </a:pPr>
            <a:r>
              <a:rPr lang="en-GB" sz="2000" spc="100" dirty="0">
                <a:latin typeface="Calibri" panose="020F0502020204030204" pitchFamily="34" charset="0"/>
                <a:cs typeface="Calibri" panose="020F0502020204030204" pitchFamily="34" charset="0"/>
              </a:rPr>
              <a:t>The Liraglutide PK  model from Watson et al. [14] was added to the 4GI model to model the effects of liraglutide on glucose. </a:t>
            </a:r>
          </a:p>
          <a:p>
            <a:pPr marL="342900" indent="-342900" algn="just" defTabSz="863600">
              <a:lnSpc>
                <a:spcPct val="150000"/>
              </a:lnSpc>
              <a:buClr>
                <a:srgbClr val="E7AF19"/>
              </a:buClr>
              <a:buFont typeface="Wingdings" panose="05000000000000000000" pitchFamily="2" charset="2"/>
              <a:buChar char="§"/>
            </a:pPr>
            <a:r>
              <a:rPr lang="nl-NL" sz="2000" spc="100" dirty="0">
                <a:latin typeface="Calibri" panose="020F0502020204030204" pitchFamily="34" charset="0"/>
                <a:cs typeface="Calibri" panose="020F0502020204030204" pitchFamily="34" charset="0"/>
              </a:rPr>
              <a:t>During model development several assumptions were made (Details upon request).</a:t>
            </a:r>
            <a:endParaRPr lang="en-GB" sz="2000" spc="100" dirty="0">
              <a:latin typeface="Calibri" panose="020F0502020204030204" pitchFamily="34" charset="0"/>
              <a:cs typeface="Calibri" panose="020F0502020204030204" pitchFamily="34" charset="0"/>
            </a:endParaRPr>
          </a:p>
          <a:p>
            <a:pPr marL="342900" indent="-342900" algn="just" defTabSz="863600">
              <a:lnSpc>
                <a:spcPct val="150000"/>
              </a:lnSpc>
              <a:buClr>
                <a:srgbClr val="E7AF19"/>
              </a:buClr>
              <a:buFont typeface="Wingdings" panose="05000000000000000000" pitchFamily="2" charset="2"/>
              <a:buChar char="§"/>
            </a:pPr>
            <a:r>
              <a:rPr lang="nl-NL" sz="2000" spc="100" dirty="0">
                <a:latin typeface="Calibri" panose="020F0502020204030204" pitchFamily="34" charset="0"/>
                <a:cs typeface="Calibri" panose="020F0502020204030204" pitchFamily="34" charset="0"/>
              </a:rPr>
              <a:t>Known differences between HV and T2DM were taking into account.</a:t>
            </a:r>
          </a:p>
          <a:p>
            <a:pPr marL="800100" lvl="1" indent="-342900" algn="just">
              <a:lnSpc>
                <a:spcPct val="150000"/>
              </a:lnSpc>
              <a:buFont typeface="Arial" panose="020B0604020202020204" pitchFamily="34" charset="0"/>
              <a:buChar char="•"/>
            </a:pPr>
            <a:endParaRPr lang="en-GB" sz="2000" spc="100" dirty="0">
              <a:latin typeface="Calibri" panose="020F0502020204030204" pitchFamily="34" charset="0"/>
              <a:cs typeface="Calibri" panose="020F0502020204030204" pitchFamily="34" charset="0"/>
            </a:endParaRPr>
          </a:p>
        </p:txBody>
      </p:sp>
      <p:sp>
        <p:nvSpPr>
          <p:cNvPr id="25" name="Rectangle 275"/>
          <p:cNvSpPr>
            <a:spLocks noChangeArrowheads="1"/>
          </p:cNvSpPr>
          <p:nvPr/>
        </p:nvSpPr>
        <p:spPr bwMode="auto">
          <a:xfrm>
            <a:off x="593725" y="13713581"/>
            <a:ext cx="29019500" cy="770400"/>
          </a:xfrm>
          <a:prstGeom prst="rect">
            <a:avLst/>
          </a:prstGeom>
          <a:solidFill>
            <a:srgbClr val="E7AF19"/>
          </a:solidFill>
          <a:ln>
            <a:noFill/>
          </a:ln>
          <a:effectLst/>
          <a:extLst/>
        </p:spPr>
        <p:txBody>
          <a:bodyPr wrap="none" anchor="ctr"/>
          <a:lstStyle>
            <a:lvl1pPr defTabSz="3703638">
              <a:defRPr sz="6600" b="1">
                <a:solidFill>
                  <a:schemeClr val="tx1"/>
                </a:solidFill>
                <a:latin typeface="Tahoma" panose="020B0604030504040204" pitchFamily="34" charset="0"/>
              </a:defRPr>
            </a:lvl1pPr>
            <a:lvl2pPr defTabSz="3703638">
              <a:defRPr sz="6600" b="1">
                <a:solidFill>
                  <a:schemeClr val="tx1"/>
                </a:solidFill>
                <a:latin typeface="Tahoma" panose="020B0604030504040204" pitchFamily="34" charset="0"/>
              </a:defRPr>
            </a:lvl2pPr>
            <a:lvl3pPr defTabSz="3703638">
              <a:defRPr sz="6600" b="1">
                <a:solidFill>
                  <a:schemeClr val="tx1"/>
                </a:solidFill>
                <a:latin typeface="Tahoma" panose="020B0604030504040204" pitchFamily="34" charset="0"/>
              </a:defRPr>
            </a:lvl3pPr>
            <a:lvl4pPr defTabSz="3703638">
              <a:defRPr sz="6600" b="1">
                <a:solidFill>
                  <a:schemeClr val="tx1"/>
                </a:solidFill>
                <a:latin typeface="Tahoma" panose="020B0604030504040204" pitchFamily="34" charset="0"/>
              </a:defRPr>
            </a:lvl4pPr>
            <a:lvl5pPr defTabSz="3703638">
              <a:defRPr sz="6600" b="1">
                <a:solidFill>
                  <a:schemeClr val="tx1"/>
                </a:solidFill>
                <a:latin typeface="Tahoma" panose="020B0604030504040204" pitchFamily="34" charset="0"/>
              </a:defRPr>
            </a:lvl5pPr>
            <a:lvl6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6pPr>
            <a:lvl7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7pPr>
            <a:lvl8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8pPr>
            <a:lvl9pPr algn="ctr" defTabSz="3703638" eaLnBrk="0" fontAlgn="base" hangingPunct="0">
              <a:lnSpc>
                <a:spcPct val="120000"/>
              </a:lnSpc>
              <a:spcBef>
                <a:spcPct val="0"/>
              </a:spcBef>
              <a:spcAft>
                <a:spcPct val="0"/>
              </a:spcAft>
              <a:defRPr sz="6600" b="1">
                <a:solidFill>
                  <a:schemeClr val="tx1"/>
                </a:solidFill>
                <a:latin typeface="Tahoma" panose="020B0604030504040204" pitchFamily="34" charset="0"/>
              </a:defRPr>
            </a:lvl9pPr>
          </a:lstStyle>
          <a:p>
            <a:pPr eaLnBrk="1" hangingPunct="1">
              <a:defRPr/>
            </a:pPr>
            <a:r>
              <a:rPr lang="en-GB" altLang="en-US" sz="4800" spc="100" dirty="0">
                <a:latin typeface="Arial" panose="020B0604020202020204" pitchFamily="34" charset="0"/>
                <a:cs typeface="Arial" panose="020B0604020202020204" pitchFamily="34" charset="0"/>
              </a:rPr>
              <a:t> Model</a:t>
            </a:r>
          </a:p>
        </p:txBody>
      </p:sp>
      <p:pic>
        <p:nvPicPr>
          <p:cNvPr id="3" name="Picture 2"/>
          <p:cNvPicPr>
            <a:picLocks noChangeAspect="1"/>
          </p:cNvPicPr>
          <p:nvPr/>
        </p:nvPicPr>
        <p:blipFill>
          <a:blip r:embed="rId4"/>
          <a:stretch>
            <a:fillRect/>
          </a:stretch>
        </p:blipFill>
        <p:spPr>
          <a:xfrm>
            <a:off x="10133723" y="14537243"/>
            <a:ext cx="12409690" cy="7078119"/>
          </a:xfrm>
          <a:prstGeom prst="rect">
            <a:avLst/>
          </a:prstGeom>
        </p:spPr>
      </p:pic>
      <p:graphicFrame>
        <p:nvGraphicFramePr>
          <p:cNvPr id="63" name="Table 62"/>
          <p:cNvGraphicFramePr>
            <a:graphicFrameLocks noGrp="1"/>
          </p:cNvGraphicFramePr>
          <p:nvPr>
            <p:extLst>
              <p:ext uri="{D42A27DB-BD31-4B8C-83A1-F6EECF244321}">
                <p14:modId xmlns:p14="http://schemas.microsoft.com/office/powerpoint/2010/main" val="4294352838"/>
              </p:ext>
            </p:extLst>
          </p:nvPr>
        </p:nvGraphicFramePr>
        <p:xfrm>
          <a:off x="22915362" y="14747834"/>
          <a:ext cx="6159307" cy="7239405"/>
        </p:xfrm>
        <a:graphic>
          <a:graphicData uri="http://schemas.openxmlformats.org/drawingml/2006/table">
            <a:tbl>
              <a:tblPr firstRow="1">
                <a:tableStyleId>{9D7B26C5-4107-4FEC-AEDC-1716B250A1EF}</a:tableStyleId>
              </a:tblPr>
              <a:tblGrid>
                <a:gridCol w="1409459">
                  <a:extLst>
                    <a:ext uri="{9D8B030D-6E8A-4147-A177-3AD203B41FA5}">
                      <a16:colId xmlns:a16="http://schemas.microsoft.com/office/drawing/2014/main" val="3834177035"/>
                    </a:ext>
                  </a:extLst>
                </a:gridCol>
                <a:gridCol w="919017">
                  <a:extLst>
                    <a:ext uri="{9D8B030D-6E8A-4147-A177-3AD203B41FA5}">
                      <a16:colId xmlns:a16="http://schemas.microsoft.com/office/drawing/2014/main" val="2018665308"/>
                    </a:ext>
                  </a:extLst>
                </a:gridCol>
                <a:gridCol w="2831521">
                  <a:extLst>
                    <a:ext uri="{9D8B030D-6E8A-4147-A177-3AD203B41FA5}">
                      <a16:colId xmlns:a16="http://schemas.microsoft.com/office/drawing/2014/main" val="20001"/>
                    </a:ext>
                  </a:extLst>
                </a:gridCol>
                <a:gridCol w="999310">
                  <a:extLst>
                    <a:ext uri="{9D8B030D-6E8A-4147-A177-3AD203B41FA5}">
                      <a16:colId xmlns:a16="http://schemas.microsoft.com/office/drawing/2014/main" val="20002"/>
                    </a:ext>
                  </a:extLst>
                </a:gridCol>
              </a:tblGrid>
              <a:tr h="485941">
                <a:tc gridSpan="2">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Effect and </a:t>
                      </a:r>
                      <a:r>
                        <a:rPr lang="en-US" sz="1800" u="none" strike="noStrike" kern="1200" dirty="0" err="1">
                          <a:solidFill>
                            <a:schemeClr val="dk1"/>
                          </a:solidFill>
                          <a:effectLst/>
                          <a:latin typeface="Calibri" panose="020F0502020204030204" pitchFamily="34" charset="0"/>
                          <a:ea typeface="Tahoma" panose="020B0604030504040204" pitchFamily="34" charset="0"/>
                          <a:cs typeface="Calibri" panose="020F0502020204030204" pitchFamily="34" charset="0"/>
                        </a:rPr>
                        <a:t>nr</a:t>
                      </a:r>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 in Fig. 2</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AF19"/>
                    </a:solidFill>
                  </a:tcPr>
                </a:tc>
                <a:tc hMerge="1">
                  <a:txBody>
                    <a:bodyPr/>
                    <a:lstStyle/>
                    <a:p>
                      <a:pPr marL="0" indent="0" algn="ctr" defTabSz="3027487" rtl="0" eaLnBrk="1" fontAlgn="b" latinLnBrk="0" hangingPunct="1"/>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AF19"/>
                    </a:solidFill>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Description</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AF19"/>
                    </a:solidFill>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Type</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AF19"/>
                    </a:solidFill>
                  </a:tcPr>
                </a:tc>
                <a:extLst>
                  <a:ext uri="{0D108BD9-81ED-4DB2-BD59-A6C34878D82A}">
                    <a16:rowId xmlns:a16="http://schemas.microsoft.com/office/drawing/2014/main" val="10000"/>
                  </a:ext>
                </a:extLst>
              </a:tr>
              <a:tr h="341800">
                <a:tc rowSpan="5">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Food</a:t>
                      </a:r>
                      <a:r>
                        <a:rPr lang="en-US" sz="1800" u="none" strike="noStrike" kern="1200" baseline="0" dirty="0">
                          <a:solidFill>
                            <a:schemeClr val="dk1"/>
                          </a:solidFill>
                          <a:effectLst/>
                          <a:latin typeface="Calibri" panose="020F0502020204030204" pitchFamily="34" charset="0"/>
                          <a:ea typeface="Tahoma" panose="020B0604030504040204" pitchFamily="34" charset="0"/>
                          <a:cs typeface="Calibri" panose="020F0502020204030204" pitchFamily="34" charset="0"/>
                        </a:rPr>
                        <a:t> effects</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Food stimulates insulin</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linear</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3708954"/>
                  </a:ext>
                </a:extLst>
              </a:tr>
              <a:tr h="341800">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2</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food (buffer) on GLP1 (gut)</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linear</a:t>
                      </a:r>
                    </a:p>
                  </a:txBody>
                  <a:tcPr marL="7143" marR="7143" marT="7141"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41800">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3</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de-DE"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food (gut) on GLP1 (gut)</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power</a:t>
                      </a:r>
                    </a:p>
                  </a:txBody>
                  <a:tcPr marL="7143" marR="7143" marT="7141"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1800">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4</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nl-NL"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Glucose from gut on GIP</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linear</a:t>
                      </a:r>
                    </a:p>
                  </a:txBody>
                  <a:tcPr marL="7143" marR="7143" marT="7141"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112272563"/>
                  </a:ext>
                </a:extLst>
              </a:tr>
              <a:tr h="341800">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5</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Food stimulates glucagon</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linear</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6271577"/>
                  </a:ext>
                </a:extLst>
              </a:tr>
              <a:tr h="546008">
                <a:tc rowSpan="2">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Glucose effects</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6</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Glucose on insulin secretion</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linear</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422638790"/>
                  </a:ext>
                </a:extLst>
              </a:tr>
              <a:tr h="546008">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7</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Glucose on glucagon secretion</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nl-NL"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power</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1672864"/>
                  </a:ext>
                </a:extLst>
              </a:tr>
              <a:tr h="675777">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Insulin effects</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8</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Insulin</a:t>
                      </a:r>
                      <a:r>
                        <a:rPr lang="en-US" sz="1800" u="none" strike="noStrike" kern="1200" baseline="0" dirty="0">
                          <a:solidFill>
                            <a:schemeClr val="dk1"/>
                          </a:solidFill>
                          <a:effectLst/>
                          <a:latin typeface="Calibri" panose="020F0502020204030204" pitchFamily="34" charset="0"/>
                          <a:ea typeface="Tahoma" panose="020B0604030504040204" pitchFamily="34" charset="0"/>
                          <a:cs typeface="Calibri" panose="020F0502020204030204" pitchFamily="34" charset="0"/>
                        </a:rPr>
                        <a:t> on glucose clearance</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3027487" rtl="0" eaLnBrk="1" fontAlgn="b" latinLnBrk="0" hangingPunct="1">
                        <a:lnSpc>
                          <a:spcPct val="100000"/>
                        </a:lnSpc>
                        <a:spcBef>
                          <a:spcPts val="0"/>
                        </a:spcBef>
                        <a:spcAft>
                          <a:spcPts val="0"/>
                        </a:spcAft>
                        <a:buClrTx/>
                        <a:buSzTx/>
                        <a:buFontTx/>
                        <a:buNone/>
                        <a:tabLst/>
                        <a:defRPr/>
                      </a:pP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657343"/>
                  </a:ext>
                </a:extLst>
              </a:tr>
              <a:tr h="546008">
                <a:tc rowSpan="3">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GLP-1</a:t>
                      </a:r>
                      <a:r>
                        <a:rPr lang="en-US" sz="1800" u="none" strike="noStrike" kern="1200" baseline="0" dirty="0">
                          <a:solidFill>
                            <a:schemeClr val="dk1"/>
                          </a:solidFill>
                          <a:effectLst/>
                          <a:latin typeface="Calibri" panose="020F0502020204030204" pitchFamily="34" charset="0"/>
                          <a:ea typeface="Tahoma" panose="020B0604030504040204" pitchFamily="34" charset="0"/>
                          <a:cs typeface="Calibri" panose="020F0502020204030204" pitchFamily="34" charset="0"/>
                        </a:rPr>
                        <a:t> effects</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9</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GLP1 on Glucose absorption</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3027487" rtl="0" eaLnBrk="1" fontAlgn="b" latinLnBrk="0" hangingPunct="1">
                        <a:lnSpc>
                          <a:spcPct val="100000"/>
                        </a:lnSpc>
                        <a:spcBef>
                          <a:spcPts val="0"/>
                        </a:spcBef>
                        <a:spcAft>
                          <a:spcPts val="0"/>
                        </a:spcAft>
                        <a:buClrTx/>
                        <a:buSzTx/>
                        <a:buFontTx/>
                        <a:buNone/>
                        <a:tabLst/>
                        <a:defRPr/>
                      </a:pPr>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EMAX</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15505">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10</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GLP1 on glucose dependent insulin secretion</a:t>
                      </a:r>
                    </a:p>
                  </a:txBody>
                  <a:tcPr marL="7143" marR="7143" marT="7141" marB="0" anchor="ctr">
                    <a:lnL>
                      <a:noFill/>
                    </a:lnL>
                    <a:lnR>
                      <a:noFill/>
                    </a:lnR>
                    <a:lnT>
                      <a:noFill/>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EMAX</a:t>
                      </a:r>
                    </a:p>
                  </a:txBody>
                  <a:tcPr marL="7143" marR="7143" marT="7141"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884614827"/>
                  </a:ext>
                </a:extLst>
              </a:tr>
              <a:tr h="546008">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11</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GLP1 on glucagon secretion</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3027487" rtl="0" eaLnBrk="1" fontAlgn="b" latinLnBrk="0" hangingPunct="1">
                        <a:lnSpc>
                          <a:spcPct val="100000"/>
                        </a:lnSpc>
                        <a:spcBef>
                          <a:spcPts val="0"/>
                        </a:spcBef>
                        <a:spcAft>
                          <a:spcPts val="0"/>
                        </a:spcAft>
                        <a:buClrTx/>
                        <a:buSzTx/>
                        <a:buFontTx/>
                        <a:buNone/>
                        <a:tabLst/>
                        <a:defRPr/>
                      </a:pPr>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EMAX</a:t>
                      </a:r>
                    </a:p>
                  </a:txBody>
                  <a:tcPr marL="7143" marR="7143" marT="7141" marB="0" anchor="ctr">
                    <a:lnL>
                      <a:noFill/>
                    </a:lnL>
                    <a:lnR>
                      <a:noFill/>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539876"/>
                  </a:ext>
                </a:extLst>
              </a:tr>
              <a:tr h="675777">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Glucagon effects</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12</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Glucagon on glucose secretion</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3027487" rtl="0" eaLnBrk="1" fontAlgn="b" latinLnBrk="0" hangingPunct="1">
                        <a:lnSpc>
                          <a:spcPct val="100000"/>
                        </a:lnSpc>
                        <a:spcBef>
                          <a:spcPts val="0"/>
                        </a:spcBef>
                        <a:spcAft>
                          <a:spcPts val="0"/>
                        </a:spcAft>
                        <a:buClrTx/>
                        <a:buSzTx/>
                        <a:buFontTx/>
                        <a:buNone/>
                        <a:tabLst/>
                        <a:defRPr/>
                      </a:pPr>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EMAX</a:t>
                      </a:r>
                    </a:p>
                  </a:txBody>
                  <a:tcPr marL="7143" marR="7143" marT="7141" marB="0"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41800">
                <a:tc rowSpan="2">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GIP effects</a:t>
                      </a:r>
                    </a:p>
                  </a:txBody>
                  <a:tcPr marL="7143" marR="7143" marT="7141" marB="0" anchor="ctr">
                    <a:lnL>
                      <a:noFill/>
                    </a:lnL>
                    <a:lnR>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13</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GIP on insulin secretion</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power</a:t>
                      </a:r>
                    </a:p>
                  </a:txBody>
                  <a:tcPr marL="7143" marR="7143" marT="7141" marB="0" anchor="ctr">
                    <a:lnL>
                      <a:noFill/>
                    </a:lnL>
                    <a:lnR>
                      <a:noFill/>
                    </a:lnR>
                    <a:lnT w="63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41800">
                <a:tc vMerge="1">
                  <a:txBody>
                    <a:bodyPr/>
                    <a:lstStyle/>
                    <a:p>
                      <a:pPr marL="0" indent="0" algn="ctr" defTabSz="3027487" rtl="0" eaLnBrk="1" fontAlgn="b" latinLnBrk="0" hangingPunct="1"/>
                      <a:endParaRPr lang="en-US" sz="20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tc>
                <a:tc>
                  <a:txBody>
                    <a:bodyPr/>
                    <a:lstStyle/>
                    <a:p>
                      <a:pPr marL="0" indent="0" algn="ctr" defTabSz="3027487" rtl="0" eaLnBrk="1" fontAlgn="b" latinLnBrk="0" hangingPunct="1"/>
                      <a:r>
                        <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14</a:t>
                      </a:r>
                    </a:p>
                  </a:txBody>
                  <a:tcPr marL="7143" marR="7143" marT="7141" marB="0" anchor="ctr">
                    <a:lnL>
                      <a:noFill/>
                    </a:lnL>
                    <a:lnR>
                      <a:noFill/>
                    </a:lnR>
                    <a:lnT>
                      <a:noFill/>
                    </a:lnT>
                    <a:lnB w="12700" cmpd="sng">
                      <a:noFill/>
                    </a:lnB>
                    <a:lnTlToBr w="12700" cmpd="sng">
                      <a:noFill/>
                      <a:prstDash val="solid"/>
                    </a:lnTlToBr>
                    <a:lnBlToTr w="12700" cmpd="sng">
                      <a:noFill/>
                      <a:prstDash val="solid"/>
                    </a:lnBlToTr>
                  </a:tcPr>
                </a:tc>
                <a:tc>
                  <a:txBody>
                    <a:bodyPr/>
                    <a:lstStyle/>
                    <a:p>
                      <a:pPr marL="0" indent="0" algn="l" defTabSz="3027487" rtl="0" eaLnBrk="1" fontAlgn="b" latinLnBrk="0" hangingPunct="1"/>
                      <a:r>
                        <a:rPr lang="nl-NL"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GIP increases glucagon</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a:noFill/>
                    </a:lnT>
                    <a:lnB w="12700" cmpd="sng">
                      <a:noFill/>
                    </a:lnB>
                    <a:lnTlToBr w="12700" cmpd="sng">
                      <a:noFill/>
                      <a:prstDash val="solid"/>
                    </a:lnTlToBr>
                    <a:lnBlToTr w="12700" cmpd="sng">
                      <a:noFill/>
                      <a:prstDash val="solid"/>
                    </a:lnBlToTr>
                  </a:tcPr>
                </a:tc>
                <a:tc>
                  <a:txBody>
                    <a:bodyPr/>
                    <a:lstStyle/>
                    <a:p>
                      <a:pPr marL="0" indent="0" algn="ctr" defTabSz="3027487" rtl="0" eaLnBrk="1" fontAlgn="b" latinLnBrk="0" hangingPunct="1"/>
                      <a:r>
                        <a:rPr lang="nl-NL"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rPr>
                        <a:t>power</a:t>
                      </a:r>
                      <a:endParaRPr lang="en-US" sz="1800" u="none" strike="noStrike" kern="1200" dirty="0">
                        <a:solidFill>
                          <a:schemeClr val="dk1"/>
                        </a:solidFill>
                        <a:effectLst/>
                        <a:latin typeface="Calibri" panose="020F0502020204030204" pitchFamily="34" charset="0"/>
                        <a:ea typeface="Tahoma" panose="020B0604030504040204" pitchFamily="34" charset="0"/>
                        <a:cs typeface="Calibri" panose="020F0502020204030204" pitchFamily="34" charset="0"/>
                      </a:endParaRPr>
                    </a:p>
                  </a:txBody>
                  <a:tcPr marL="7143" marR="7143" marT="7141" marB="0" anchor="ct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64" name="Rectangle 63">
            <a:extLst>
              <a:ext uri="{FF2B5EF4-FFF2-40B4-BE49-F238E27FC236}">
                <a16:creationId xmlns:a16="http://schemas.microsoft.com/office/drawing/2014/main" id="{AA5D5092-AF4E-A94C-B4BE-B6B90D7C53C9}"/>
              </a:ext>
            </a:extLst>
          </p:cNvPr>
          <p:cNvSpPr/>
          <p:nvPr/>
        </p:nvSpPr>
        <p:spPr>
          <a:xfrm>
            <a:off x="10249200" y="22009567"/>
            <a:ext cx="5702745" cy="400110"/>
          </a:xfrm>
          <a:prstGeom prst="rect">
            <a:avLst/>
          </a:prstGeom>
        </p:spPr>
        <p:txBody>
          <a:bodyPr wrap="square">
            <a:spAutoFit/>
          </a:bodyPr>
          <a:lstStyle/>
          <a:p>
            <a:r>
              <a:rPr lang="en-US" altLang="en-US" sz="2000" i="1" spc="100" dirty="0">
                <a:latin typeface="Calibri" panose="020F0502020204030204" pitchFamily="34" charset="0"/>
                <a:ea typeface="Tahoma" panose="020B0604030504040204" pitchFamily="34" charset="0"/>
                <a:cs typeface="Calibri" panose="020F0502020204030204" pitchFamily="34" charset="0"/>
              </a:rPr>
              <a:t>Figure 1 Schematic overview of the 4GI model</a:t>
            </a:r>
          </a:p>
        </p:txBody>
      </p:sp>
      <p:sp>
        <p:nvSpPr>
          <p:cNvPr id="65" name="Rectangle 64">
            <a:extLst>
              <a:ext uri="{FF2B5EF4-FFF2-40B4-BE49-F238E27FC236}">
                <a16:creationId xmlns:a16="http://schemas.microsoft.com/office/drawing/2014/main" id="{AA5D5092-AF4E-A94C-B4BE-B6B90D7C53C9}"/>
              </a:ext>
            </a:extLst>
          </p:cNvPr>
          <p:cNvSpPr/>
          <p:nvPr/>
        </p:nvSpPr>
        <p:spPr>
          <a:xfrm>
            <a:off x="22915362" y="22184236"/>
            <a:ext cx="7046212" cy="400110"/>
          </a:xfrm>
          <a:prstGeom prst="rect">
            <a:avLst/>
          </a:prstGeom>
        </p:spPr>
        <p:txBody>
          <a:bodyPr wrap="square">
            <a:spAutoFit/>
          </a:bodyPr>
          <a:lstStyle/>
          <a:p>
            <a:r>
              <a:rPr lang="en-US" altLang="en-US" sz="2000" i="1" spc="100" dirty="0">
                <a:latin typeface="Calibri" panose="020F0502020204030204" pitchFamily="34" charset="0"/>
                <a:ea typeface="Tahoma" panose="020B0604030504040204" pitchFamily="34" charset="0"/>
                <a:cs typeface="Calibri" panose="020F0502020204030204" pitchFamily="34" charset="0"/>
              </a:rPr>
              <a:t>Table 2 Overview of feedback mechanisms</a:t>
            </a: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820271" y="32747726"/>
            <a:ext cx="7441364" cy="3844705"/>
          </a:xfrm>
          <a:prstGeom prst="rect">
            <a:avLst/>
          </a:prstGeom>
        </p:spPr>
      </p:pic>
      <p:sp>
        <p:nvSpPr>
          <p:cNvPr id="67" name="Rectangle 66"/>
          <p:cNvSpPr/>
          <p:nvPr/>
        </p:nvSpPr>
        <p:spPr>
          <a:xfrm>
            <a:off x="20300350" y="32657266"/>
            <a:ext cx="8798400" cy="4399200"/>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5" name="TextBox 94"/>
          <p:cNvSpPr txBox="1"/>
          <p:nvPr/>
        </p:nvSpPr>
        <p:spPr>
          <a:xfrm>
            <a:off x="27235138" y="33629964"/>
            <a:ext cx="853119" cy="369332"/>
          </a:xfrm>
          <a:prstGeom prst="rect">
            <a:avLst/>
          </a:prstGeom>
          <a:noFill/>
        </p:spPr>
        <p:txBody>
          <a:bodyPr wrap="none" rtlCol="0">
            <a:spAutoFit/>
          </a:bodyPr>
          <a:lstStyle/>
          <a:p>
            <a:r>
              <a:rPr lang="nl-NL" dirty="0"/>
              <a:t>Basline</a:t>
            </a:r>
            <a:endParaRPr lang="en-GB" dirty="0"/>
          </a:p>
        </p:txBody>
      </p:sp>
      <p:sp>
        <p:nvSpPr>
          <p:cNvPr id="97" name="TextBox 96"/>
          <p:cNvSpPr txBox="1"/>
          <p:nvPr/>
        </p:nvSpPr>
        <p:spPr>
          <a:xfrm>
            <a:off x="27235138" y="34575281"/>
            <a:ext cx="1057341" cy="369332"/>
          </a:xfrm>
          <a:prstGeom prst="rect">
            <a:avLst/>
          </a:prstGeom>
          <a:noFill/>
        </p:spPr>
        <p:txBody>
          <a:bodyPr wrap="none" rtlCol="0">
            <a:spAutoFit/>
          </a:bodyPr>
          <a:lstStyle/>
          <a:p>
            <a:r>
              <a:rPr lang="nl-NL" dirty="0"/>
              <a:t>26 weeks</a:t>
            </a:r>
            <a:endParaRPr lang="en-GB" dirty="0"/>
          </a:p>
        </p:txBody>
      </p:sp>
      <p:sp>
        <p:nvSpPr>
          <p:cNvPr id="102" name="Rectangle 101"/>
          <p:cNvSpPr/>
          <p:nvPr/>
        </p:nvSpPr>
        <p:spPr>
          <a:xfrm>
            <a:off x="20241356" y="27906557"/>
            <a:ext cx="8798400" cy="4399200"/>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6" name="Rectangle 105"/>
          <p:cNvSpPr/>
          <p:nvPr/>
        </p:nvSpPr>
        <p:spPr>
          <a:xfrm>
            <a:off x="20289200" y="23791279"/>
            <a:ext cx="8798400" cy="3648539"/>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p:cNvPicPr>
            <a:picLocks noChangeAspect="1"/>
          </p:cNvPicPr>
          <p:nvPr/>
        </p:nvPicPr>
        <p:blipFill>
          <a:blip r:embed="rId6"/>
          <a:stretch>
            <a:fillRect/>
          </a:stretch>
        </p:blipFill>
        <p:spPr>
          <a:xfrm>
            <a:off x="25210304" y="412592"/>
            <a:ext cx="4762500" cy="3952875"/>
          </a:xfrm>
          <a:prstGeom prst="rect">
            <a:avLst/>
          </a:prstGeom>
        </p:spPr>
      </p:pic>
      <p:sp>
        <p:nvSpPr>
          <p:cNvPr id="108" name="Text Box 772"/>
          <p:cNvSpPr txBox="1">
            <a:spLocks noChangeArrowheads="1"/>
          </p:cNvSpPr>
          <p:nvPr/>
        </p:nvSpPr>
        <p:spPr bwMode="auto">
          <a:xfrm>
            <a:off x="642325" y="23705636"/>
            <a:ext cx="9576000" cy="4523418"/>
          </a:xfrm>
          <a:prstGeom prst="rect">
            <a:avLst/>
          </a:prstGeom>
          <a:noFill/>
          <a:ln w="9525">
            <a:noFill/>
            <a:miter lim="800000"/>
            <a:headEnd/>
            <a:tailEnd/>
          </a:ln>
        </p:spPr>
        <p:txBody>
          <a:bodyPr lIns="144000" tIns="72000" rIns="144000" bIns="72000">
            <a:noAutofit/>
          </a:bodyPr>
          <a:lstStyle>
            <a:lvl1pPr defTabSz="863600">
              <a:defRPr sz="6200" b="1">
                <a:solidFill>
                  <a:schemeClr val="tx1"/>
                </a:solidFill>
                <a:latin typeface="Tahoma" panose="020B0604030504040204" pitchFamily="34" charset="0"/>
              </a:defRPr>
            </a:lvl1pPr>
            <a:lvl2pPr marL="742950" indent="-285750" defTabSz="863600">
              <a:defRPr sz="6200" b="1">
                <a:solidFill>
                  <a:schemeClr val="tx1"/>
                </a:solidFill>
                <a:latin typeface="Tahoma" panose="020B0604030504040204" pitchFamily="34" charset="0"/>
              </a:defRPr>
            </a:lvl2pPr>
            <a:lvl3pPr marL="1143000" indent="-228600" defTabSz="863600">
              <a:defRPr sz="6200" b="1">
                <a:solidFill>
                  <a:schemeClr val="tx1"/>
                </a:solidFill>
                <a:latin typeface="Tahoma" panose="020B0604030504040204" pitchFamily="34" charset="0"/>
              </a:defRPr>
            </a:lvl3pPr>
            <a:lvl4pPr marL="1600200" indent="-228600" defTabSz="863600">
              <a:defRPr sz="6200" b="1">
                <a:solidFill>
                  <a:schemeClr val="tx1"/>
                </a:solidFill>
                <a:latin typeface="Tahoma" panose="020B0604030504040204" pitchFamily="34" charset="0"/>
              </a:defRPr>
            </a:lvl4pPr>
            <a:lvl5pPr marL="2057400" indent="-228600" defTabSz="863600">
              <a:defRPr sz="6200" b="1">
                <a:solidFill>
                  <a:schemeClr val="tx1"/>
                </a:solidFill>
                <a:latin typeface="Tahoma" panose="020B0604030504040204" pitchFamily="34" charset="0"/>
              </a:defRPr>
            </a:lvl5pPr>
            <a:lvl6pPr marL="2514600" indent="-228600" defTabSz="863600" eaLnBrk="0" fontAlgn="base" hangingPunct="0">
              <a:spcBef>
                <a:spcPct val="0"/>
              </a:spcBef>
              <a:spcAft>
                <a:spcPct val="0"/>
              </a:spcAft>
              <a:defRPr sz="6200" b="1">
                <a:solidFill>
                  <a:schemeClr val="tx1"/>
                </a:solidFill>
                <a:latin typeface="Tahoma" panose="020B0604030504040204" pitchFamily="34" charset="0"/>
              </a:defRPr>
            </a:lvl6pPr>
            <a:lvl7pPr marL="2971800" indent="-228600" defTabSz="863600" eaLnBrk="0" fontAlgn="base" hangingPunct="0">
              <a:spcBef>
                <a:spcPct val="0"/>
              </a:spcBef>
              <a:spcAft>
                <a:spcPct val="0"/>
              </a:spcAft>
              <a:defRPr sz="6200" b="1">
                <a:solidFill>
                  <a:schemeClr val="tx1"/>
                </a:solidFill>
                <a:latin typeface="Tahoma" panose="020B0604030504040204" pitchFamily="34" charset="0"/>
              </a:defRPr>
            </a:lvl7pPr>
            <a:lvl8pPr marL="3429000" indent="-228600" defTabSz="863600" eaLnBrk="0" fontAlgn="base" hangingPunct="0">
              <a:spcBef>
                <a:spcPct val="0"/>
              </a:spcBef>
              <a:spcAft>
                <a:spcPct val="0"/>
              </a:spcAft>
              <a:defRPr sz="6200" b="1">
                <a:solidFill>
                  <a:schemeClr val="tx1"/>
                </a:solidFill>
                <a:latin typeface="Tahoma" panose="020B0604030504040204" pitchFamily="34" charset="0"/>
              </a:defRPr>
            </a:lvl8pPr>
            <a:lvl9pPr marL="3886200" indent="-228600" defTabSz="863600" eaLnBrk="0" fontAlgn="base" hangingPunct="0">
              <a:spcBef>
                <a:spcPct val="0"/>
              </a:spcBef>
              <a:spcAft>
                <a:spcPct val="0"/>
              </a:spcAft>
              <a:defRPr sz="6200" b="1">
                <a:solidFill>
                  <a:schemeClr val="tx1"/>
                </a:solidFill>
                <a:latin typeface="Tahoma" panose="020B0604030504040204" pitchFamily="34" charset="0"/>
              </a:defRPr>
            </a:lvl9pPr>
          </a:lstStyle>
          <a:p>
            <a:pPr marL="342900" indent="-342900" algn="just">
              <a:lnSpc>
                <a:spcPct val="150000"/>
              </a:lnSpc>
              <a:buClr>
                <a:srgbClr val="E7AF19"/>
              </a:buClr>
              <a:buFont typeface="Wingdings" panose="05000000000000000000" pitchFamily="2" charset="2"/>
              <a:buChar char="§"/>
            </a:pPr>
            <a:r>
              <a:rPr lang="en-GB" altLang="en-US" sz="2000" b="0" spc="100" dirty="0">
                <a:latin typeface="Calibri" panose="020F0502020204030204" pitchFamily="34" charset="0"/>
                <a:cs typeface="Calibri" panose="020F0502020204030204" pitchFamily="34" charset="0"/>
              </a:rPr>
              <a:t>Glucose, insulin, GLP-1, GIP and glucagon dynamics were described adequately by the developed QSP model [Figure 2].</a:t>
            </a:r>
          </a:p>
          <a:p>
            <a:pPr marL="342900" indent="-342900" algn="just">
              <a:lnSpc>
                <a:spcPct val="150000"/>
              </a:lnSpc>
              <a:buClr>
                <a:srgbClr val="E7AF19"/>
              </a:buClr>
              <a:buFont typeface="Wingdings" panose="05000000000000000000" pitchFamily="2" charset="2"/>
              <a:buChar char="§"/>
            </a:pPr>
            <a:endParaRPr lang="en-US" altLang="en-US" sz="2000" b="0" spc="100" dirty="0">
              <a:latin typeface="Calibri" panose="020F0502020204030204" pitchFamily="34" charset="0"/>
              <a:cs typeface="Calibri" panose="020F0502020204030204" pitchFamily="34" charset="0"/>
            </a:endParaRPr>
          </a:p>
        </p:txBody>
      </p:sp>
      <p:sp>
        <p:nvSpPr>
          <p:cNvPr id="22" name="Rectangle 21"/>
          <p:cNvSpPr/>
          <p:nvPr/>
        </p:nvSpPr>
        <p:spPr>
          <a:xfrm>
            <a:off x="948337" y="24905396"/>
            <a:ext cx="8798400" cy="12106788"/>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Rectangle 110"/>
          <p:cNvSpPr/>
          <p:nvPr/>
        </p:nvSpPr>
        <p:spPr>
          <a:xfrm>
            <a:off x="10703661" y="32657266"/>
            <a:ext cx="8798400" cy="4399200"/>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6" name="Rectangle 115"/>
          <p:cNvSpPr/>
          <p:nvPr/>
        </p:nvSpPr>
        <p:spPr>
          <a:xfrm>
            <a:off x="10703661" y="27906557"/>
            <a:ext cx="8798400" cy="4399200"/>
          </a:xfrm>
          <a:prstGeom prst="rect">
            <a:avLst/>
          </a:prstGeom>
          <a:noFill/>
          <a:ln>
            <a:solidFill>
              <a:srgbClr val="F9AC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820271" y="23950527"/>
            <a:ext cx="7751285" cy="3450307"/>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510350" y="27990076"/>
            <a:ext cx="7906455" cy="4085002"/>
          </a:xfrm>
          <a:prstGeom prst="rect">
            <a:avLst/>
          </a:prstGeom>
        </p:spPr>
      </p:pic>
      <p:pic>
        <p:nvPicPr>
          <p:cNvPr id="29" name="Picture 2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540901" y="27966053"/>
            <a:ext cx="6992597" cy="4096385"/>
          </a:xfrm>
          <a:prstGeom prst="rect">
            <a:avLst/>
          </a:prstGeom>
        </p:spPr>
      </p:pic>
      <p:pic>
        <p:nvPicPr>
          <p:cNvPr id="32" name="Picture 31"/>
          <p:cNvPicPr>
            <a:picLocks noChangeAspect="1"/>
          </p:cNvPicPr>
          <p:nvPr/>
        </p:nvPicPr>
        <p:blipFill rotWithShape="1">
          <a:blip r:embed="rId10">
            <a:extLst>
              <a:ext uri="{28A0092B-C50C-407E-A947-70E740481C1C}">
                <a14:useLocalDpi xmlns:a14="http://schemas.microsoft.com/office/drawing/2010/main" val="0"/>
              </a:ext>
            </a:extLst>
          </a:blip>
          <a:srcRect t="8883"/>
          <a:stretch/>
        </p:blipFill>
        <p:spPr>
          <a:xfrm>
            <a:off x="11775337" y="32714190"/>
            <a:ext cx="6348928" cy="4327490"/>
          </a:xfrm>
          <a:prstGeom prst="rect">
            <a:avLst/>
          </a:prstGeom>
        </p:spPr>
      </p:pic>
      <p:sp>
        <p:nvSpPr>
          <p:cNvPr id="119" name="Rectangle 118">
            <a:extLst>
              <a:ext uri="{FF2B5EF4-FFF2-40B4-BE49-F238E27FC236}">
                <a16:creationId xmlns:a16="http://schemas.microsoft.com/office/drawing/2014/main" id="{5F4E6F35-05C8-BA4D-ADD1-585402BAA875}"/>
              </a:ext>
            </a:extLst>
          </p:cNvPr>
          <p:cNvSpPr/>
          <p:nvPr/>
        </p:nvSpPr>
        <p:spPr>
          <a:xfrm>
            <a:off x="10654424" y="37056714"/>
            <a:ext cx="8811763" cy="1015663"/>
          </a:xfrm>
          <a:prstGeom prst="rect">
            <a:avLst/>
          </a:prstGeom>
        </p:spPr>
        <p:txBody>
          <a:bodyPr wrap="square">
            <a:spAutoFit/>
          </a:bodyPr>
          <a:lstStyle/>
          <a:p>
            <a:r>
              <a:rPr lang="en-US" altLang="en-US" sz="2000" i="1" spc="100" dirty="0">
                <a:latin typeface="Calibri" panose="020F0502020204030204" pitchFamily="34" charset="0"/>
                <a:ea typeface="Tahoma" panose="020B0604030504040204" pitchFamily="34" charset="0"/>
                <a:cs typeface="Calibri" panose="020F0502020204030204" pitchFamily="34" charset="0"/>
              </a:rPr>
              <a:t>Figure 3 Published clinical data on AWARD-6 study [13] A: Drop in fasting glucose after 26 wks. B: Self measured plasma glucose levels at baseline and after 26 wks.</a:t>
            </a:r>
          </a:p>
        </p:txBody>
      </p:sp>
      <p:sp>
        <p:nvSpPr>
          <p:cNvPr id="120" name="Rectangle 119">
            <a:extLst>
              <a:ext uri="{FF2B5EF4-FFF2-40B4-BE49-F238E27FC236}">
                <a16:creationId xmlns:a16="http://schemas.microsoft.com/office/drawing/2014/main" id="{9F6BF69A-D678-6D40-B9BA-7486E74A87F9}"/>
              </a:ext>
            </a:extLst>
          </p:cNvPr>
          <p:cNvSpPr/>
          <p:nvPr/>
        </p:nvSpPr>
        <p:spPr>
          <a:xfrm>
            <a:off x="20249234" y="37055420"/>
            <a:ext cx="8798400" cy="707886"/>
          </a:xfrm>
          <a:prstGeom prst="rect">
            <a:avLst/>
          </a:prstGeom>
        </p:spPr>
        <p:txBody>
          <a:bodyPr wrap="square">
            <a:spAutoFit/>
          </a:bodyPr>
          <a:lstStyle/>
          <a:p>
            <a:r>
              <a:rPr lang="en-US" altLang="en-US" sz="2000" i="1" spc="100" dirty="0">
                <a:latin typeface="Calibri" panose="020F0502020204030204" pitchFamily="34" charset="0"/>
                <a:ea typeface="Tahoma" panose="020B0604030504040204" pitchFamily="34" charset="0"/>
                <a:cs typeface="Calibri" panose="020F0502020204030204" pitchFamily="34" charset="0"/>
              </a:rPr>
              <a:t>Figure 4 Observed (points) and  simulated effects (solid lines) of liraglutide and dulaglutide on fasting (A + B) and post-prandial (C) glucose levels.</a:t>
            </a:r>
          </a:p>
        </p:txBody>
      </p:sp>
      <p:pic>
        <p:nvPicPr>
          <p:cNvPr id="33" name="Picture 3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727158" y="32699404"/>
            <a:ext cx="1714500" cy="733425"/>
          </a:xfrm>
          <a:prstGeom prst="rect">
            <a:avLst/>
          </a:prstGeom>
        </p:spPr>
      </p:pic>
      <p:pic>
        <p:nvPicPr>
          <p:cNvPr id="121" name="Picture 120"/>
          <p:cNvPicPr>
            <a:picLocks noChangeAspect="1"/>
          </p:cNvPicPr>
          <p:nvPr/>
        </p:nvPicPr>
        <p:blipFill rotWithShape="1">
          <a:blip r:embed="rId7">
            <a:extLst>
              <a:ext uri="{28A0092B-C50C-407E-A947-70E740481C1C}">
                <a14:useLocalDpi xmlns:a14="http://schemas.microsoft.com/office/drawing/2010/main" val="0"/>
              </a:ext>
            </a:extLst>
          </a:blip>
          <a:srcRect l="79400" t="34649" b="38850"/>
          <a:stretch/>
        </p:blipFill>
        <p:spPr>
          <a:xfrm>
            <a:off x="27271592" y="32595855"/>
            <a:ext cx="1596756" cy="914400"/>
          </a:xfrm>
          <a:prstGeom prst="rect">
            <a:avLst/>
          </a:prstGeom>
        </p:spPr>
      </p:pic>
      <p:sp>
        <p:nvSpPr>
          <p:cNvPr id="122" name="TextBox 121"/>
          <p:cNvSpPr txBox="1"/>
          <p:nvPr/>
        </p:nvSpPr>
        <p:spPr>
          <a:xfrm>
            <a:off x="10703661" y="22944058"/>
            <a:ext cx="5455340" cy="646331"/>
          </a:xfrm>
          <a:prstGeom prst="rect">
            <a:avLst/>
          </a:prstGeom>
          <a:noFill/>
        </p:spPr>
        <p:txBody>
          <a:bodyPr wrap="none" rtlCol="0">
            <a:spAutoFit/>
          </a:bodyPr>
          <a:lstStyle/>
          <a:p>
            <a:r>
              <a:rPr lang="nl-NL" sz="3600" b="1" spc="100" dirty="0">
                <a:latin typeface="Arial" panose="020B0604020202020204" pitchFamily="34" charset="0"/>
                <a:cs typeface="Arial" panose="020B0604020202020204" pitchFamily="34" charset="0"/>
              </a:rPr>
              <a:t>Published clinical data</a:t>
            </a:r>
            <a:endParaRPr lang="en-GB" sz="3600" b="1" spc="100" dirty="0">
              <a:latin typeface="Arial" panose="020B0604020202020204" pitchFamily="34" charset="0"/>
              <a:cs typeface="Arial" panose="020B0604020202020204" pitchFamily="34" charset="0"/>
            </a:endParaRPr>
          </a:p>
        </p:txBody>
      </p:sp>
      <p:sp>
        <p:nvSpPr>
          <p:cNvPr id="123" name="TextBox 122"/>
          <p:cNvSpPr txBox="1"/>
          <p:nvPr/>
        </p:nvSpPr>
        <p:spPr>
          <a:xfrm>
            <a:off x="20292082" y="22929470"/>
            <a:ext cx="5455340" cy="646331"/>
          </a:xfrm>
          <a:prstGeom prst="rect">
            <a:avLst/>
          </a:prstGeom>
          <a:noFill/>
        </p:spPr>
        <p:txBody>
          <a:bodyPr wrap="none" rtlCol="0">
            <a:spAutoFit/>
          </a:bodyPr>
          <a:lstStyle/>
          <a:p>
            <a:r>
              <a:rPr lang="nl-NL" sz="3600" b="1" spc="100" dirty="0">
                <a:latin typeface="Arial" panose="020B0604020202020204" pitchFamily="34" charset="0"/>
                <a:cs typeface="Arial" panose="020B0604020202020204" pitchFamily="34" charset="0"/>
              </a:rPr>
              <a:t>Simulated clinical data</a:t>
            </a:r>
            <a:endParaRPr lang="en-GB" sz="3600" b="1" spc="100" dirty="0">
              <a:latin typeface="Arial" panose="020B0604020202020204" pitchFamily="34" charset="0"/>
              <a:cs typeface="Arial" panose="020B0604020202020204" pitchFamily="34" charset="0"/>
            </a:endParaRPr>
          </a:p>
        </p:txBody>
      </p:sp>
      <p:sp>
        <p:nvSpPr>
          <p:cNvPr id="124" name="Rectangle 123">
            <a:extLst>
              <a:ext uri="{FF2B5EF4-FFF2-40B4-BE49-F238E27FC236}">
                <a16:creationId xmlns:a16="http://schemas.microsoft.com/office/drawing/2014/main" id="{5F4E6F35-05C8-BA4D-ADD1-585402BAA875}"/>
              </a:ext>
            </a:extLst>
          </p:cNvPr>
          <p:cNvSpPr/>
          <p:nvPr/>
        </p:nvSpPr>
        <p:spPr>
          <a:xfrm>
            <a:off x="913753" y="37133672"/>
            <a:ext cx="8811763" cy="707886"/>
          </a:xfrm>
          <a:prstGeom prst="rect">
            <a:avLst/>
          </a:prstGeom>
        </p:spPr>
        <p:txBody>
          <a:bodyPr wrap="square">
            <a:spAutoFit/>
          </a:bodyPr>
          <a:lstStyle/>
          <a:p>
            <a:r>
              <a:rPr lang="en-US" altLang="en-US" sz="2000" i="1" spc="100" dirty="0">
                <a:latin typeface="Calibri" panose="020F0502020204030204" pitchFamily="34" charset="0"/>
                <a:ea typeface="Tahoma" panose="020B0604030504040204" pitchFamily="34" charset="0"/>
                <a:cs typeface="Calibri" panose="020F0502020204030204" pitchFamily="34" charset="0"/>
              </a:rPr>
              <a:t>Figure 2 Observed and predicted levels of glucose (dark blue), insulin (dark red), GLP-1 (sky blue), GIP (light blue), and glucagon (green).</a:t>
            </a:r>
          </a:p>
        </p:txBody>
      </p:sp>
      <p:sp>
        <p:nvSpPr>
          <p:cNvPr id="125" name="TextBox 124"/>
          <p:cNvSpPr txBox="1"/>
          <p:nvPr/>
        </p:nvSpPr>
        <p:spPr>
          <a:xfrm>
            <a:off x="20354143" y="23878551"/>
            <a:ext cx="234128" cy="430887"/>
          </a:xfrm>
          <a:prstGeom prst="rect">
            <a:avLst/>
          </a:prstGeom>
          <a:solidFill>
            <a:schemeClr val="bg1"/>
          </a:solidFill>
        </p:spPr>
        <p:txBody>
          <a:bodyPr wrap="square" lIns="0" tIns="0" rIns="0" bIns="0" rtlCol="0">
            <a:spAutoFit/>
          </a:bodyPr>
          <a:lstStyle/>
          <a:p>
            <a:r>
              <a:rPr lang="nl-NL" sz="2800" b="1" dirty="0"/>
              <a:t>A</a:t>
            </a:r>
            <a:endParaRPr lang="en-GB" sz="2800" b="1" dirty="0"/>
          </a:p>
        </p:txBody>
      </p:sp>
      <p:sp>
        <p:nvSpPr>
          <p:cNvPr id="126" name="TextBox 125"/>
          <p:cNvSpPr txBox="1"/>
          <p:nvPr/>
        </p:nvSpPr>
        <p:spPr>
          <a:xfrm>
            <a:off x="20355479" y="27970124"/>
            <a:ext cx="234128" cy="430887"/>
          </a:xfrm>
          <a:prstGeom prst="rect">
            <a:avLst/>
          </a:prstGeom>
          <a:solidFill>
            <a:schemeClr val="bg1"/>
          </a:solidFill>
        </p:spPr>
        <p:txBody>
          <a:bodyPr wrap="square" lIns="0" tIns="0" rIns="0" bIns="0" rtlCol="0">
            <a:spAutoFit/>
          </a:bodyPr>
          <a:lstStyle/>
          <a:p>
            <a:r>
              <a:rPr lang="nl-NL" sz="2800" b="1" dirty="0"/>
              <a:t>B</a:t>
            </a:r>
            <a:endParaRPr lang="en-GB" sz="2800" b="1" dirty="0"/>
          </a:p>
        </p:txBody>
      </p:sp>
      <p:sp>
        <p:nvSpPr>
          <p:cNvPr id="127" name="TextBox 126"/>
          <p:cNvSpPr txBox="1"/>
          <p:nvPr/>
        </p:nvSpPr>
        <p:spPr>
          <a:xfrm>
            <a:off x="10845994" y="27936396"/>
            <a:ext cx="234128" cy="430887"/>
          </a:xfrm>
          <a:prstGeom prst="rect">
            <a:avLst/>
          </a:prstGeom>
          <a:solidFill>
            <a:schemeClr val="bg1"/>
          </a:solidFill>
        </p:spPr>
        <p:txBody>
          <a:bodyPr wrap="square" lIns="0" tIns="0" rIns="0" bIns="0" rtlCol="0">
            <a:spAutoFit/>
          </a:bodyPr>
          <a:lstStyle/>
          <a:p>
            <a:r>
              <a:rPr lang="nl-NL" sz="2800" b="1" dirty="0"/>
              <a:t>A</a:t>
            </a:r>
            <a:endParaRPr lang="en-GB" sz="2800" b="1" dirty="0"/>
          </a:p>
        </p:txBody>
      </p:sp>
      <p:sp>
        <p:nvSpPr>
          <p:cNvPr id="128" name="TextBox 127"/>
          <p:cNvSpPr txBox="1"/>
          <p:nvPr/>
        </p:nvSpPr>
        <p:spPr>
          <a:xfrm>
            <a:off x="10818413" y="32738502"/>
            <a:ext cx="234128" cy="430887"/>
          </a:xfrm>
          <a:prstGeom prst="rect">
            <a:avLst/>
          </a:prstGeom>
          <a:solidFill>
            <a:schemeClr val="bg1"/>
          </a:solidFill>
        </p:spPr>
        <p:txBody>
          <a:bodyPr wrap="square" lIns="0" tIns="0" rIns="0" bIns="0" rtlCol="0">
            <a:spAutoFit/>
          </a:bodyPr>
          <a:lstStyle/>
          <a:p>
            <a:r>
              <a:rPr lang="nl-NL" sz="2800" b="1" dirty="0"/>
              <a:t>B</a:t>
            </a:r>
            <a:endParaRPr lang="en-GB" sz="2800" b="1" dirty="0"/>
          </a:p>
        </p:txBody>
      </p:sp>
      <p:sp>
        <p:nvSpPr>
          <p:cNvPr id="129" name="TextBox 128"/>
          <p:cNvSpPr txBox="1"/>
          <p:nvPr/>
        </p:nvSpPr>
        <p:spPr>
          <a:xfrm>
            <a:off x="20393286" y="32718893"/>
            <a:ext cx="234128" cy="430887"/>
          </a:xfrm>
          <a:prstGeom prst="rect">
            <a:avLst/>
          </a:prstGeom>
          <a:solidFill>
            <a:schemeClr val="bg1"/>
          </a:solidFill>
        </p:spPr>
        <p:txBody>
          <a:bodyPr wrap="square" lIns="0" tIns="0" rIns="0" bIns="0" rtlCol="0">
            <a:spAutoFit/>
          </a:bodyPr>
          <a:lstStyle/>
          <a:p>
            <a:r>
              <a:rPr lang="nl-NL" sz="2800" b="1" dirty="0"/>
              <a:t>C</a:t>
            </a:r>
            <a:endParaRPr lang="en-GB" sz="2800" b="1" dirty="0"/>
          </a:p>
        </p:txBody>
      </p:sp>
      <p:sp>
        <p:nvSpPr>
          <p:cNvPr id="130" name="Text Box 625"/>
          <p:cNvSpPr txBox="1">
            <a:spLocks noChangeAspect="1" noChangeArrowheads="1"/>
          </p:cNvSpPr>
          <p:nvPr/>
        </p:nvSpPr>
        <p:spPr bwMode="auto">
          <a:xfrm>
            <a:off x="542924" y="40978192"/>
            <a:ext cx="14735281" cy="1649008"/>
          </a:xfrm>
          <a:prstGeom prst="rect">
            <a:avLst/>
          </a:prstGeom>
          <a:noFill/>
          <a:ln w="9525">
            <a:noFill/>
            <a:miter lim="800000"/>
            <a:headEnd/>
            <a:tailEnd/>
          </a:ln>
        </p:spPr>
        <p:txBody>
          <a:bodyPr lIns="86402" tIns="43201" rIns="86402" bIns="43201" anchor="ctr" anchorCtr="0"/>
          <a:lstStyle>
            <a:lvl1pPr defTabSz="863600">
              <a:defRPr sz="6200" b="1">
                <a:solidFill>
                  <a:schemeClr val="tx1"/>
                </a:solidFill>
                <a:latin typeface="Tahoma" panose="020B0604030504040204" pitchFamily="34" charset="0"/>
              </a:defRPr>
            </a:lvl1pPr>
            <a:lvl2pPr marL="701675" indent="-269875" defTabSz="863600">
              <a:defRPr sz="6200" b="1">
                <a:solidFill>
                  <a:schemeClr val="tx1"/>
                </a:solidFill>
                <a:latin typeface="Tahoma" panose="020B0604030504040204" pitchFamily="34" charset="0"/>
              </a:defRPr>
            </a:lvl2pPr>
            <a:lvl3pPr marL="1079500" indent="-215900" defTabSz="863600">
              <a:defRPr sz="6200" b="1">
                <a:solidFill>
                  <a:schemeClr val="tx1"/>
                </a:solidFill>
                <a:latin typeface="Tahoma" panose="020B0604030504040204" pitchFamily="34" charset="0"/>
              </a:defRPr>
            </a:lvl3pPr>
            <a:lvl4pPr marL="1511300" indent="-215900" defTabSz="863600">
              <a:defRPr sz="6200" b="1">
                <a:solidFill>
                  <a:schemeClr val="tx1"/>
                </a:solidFill>
                <a:latin typeface="Tahoma" panose="020B0604030504040204" pitchFamily="34" charset="0"/>
              </a:defRPr>
            </a:lvl4pPr>
            <a:lvl5pPr marL="1944688" indent="-215900" defTabSz="863600">
              <a:defRPr sz="6200" b="1">
                <a:solidFill>
                  <a:schemeClr val="tx1"/>
                </a:solidFill>
                <a:latin typeface="Tahoma" panose="020B0604030504040204" pitchFamily="34" charset="0"/>
              </a:defRPr>
            </a:lvl5pPr>
            <a:lvl6pPr marL="2401888" indent="-215900" defTabSz="863600" eaLnBrk="0" fontAlgn="base" hangingPunct="0">
              <a:spcBef>
                <a:spcPct val="0"/>
              </a:spcBef>
              <a:spcAft>
                <a:spcPct val="0"/>
              </a:spcAft>
              <a:defRPr sz="6200" b="1">
                <a:solidFill>
                  <a:schemeClr val="tx1"/>
                </a:solidFill>
                <a:latin typeface="Tahoma" panose="020B0604030504040204" pitchFamily="34" charset="0"/>
              </a:defRPr>
            </a:lvl6pPr>
            <a:lvl7pPr marL="2859088" indent="-215900" defTabSz="863600" eaLnBrk="0" fontAlgn="base" hangingPunct="0">
              <a:spcBef>
                <a:spcPct val="0"/>
              </a:spcBef>
              <a:spcAft>
                <a:spcPct val="0"/>
              </a:spcAft>
              <a:defRPr sz="6200" b="1">
                <a:solidFill>
                  <a:schemeClr val="tx1"/>
                </a:solidFill>
                <a:latin typeface="Tahoma" panose="020B0604030504040204" pitchFamily="34" charset="0"/>
              </a:defRPr>
            </a:lvl7pPr>
            <a:lvl8pPr marL="3316288" indent="-215900" defTabSz="863600" eaLnBrk="0" fontAlgn="base" hangingPunct="0">
              <a:spcBef>
                <a:spcPct val="0"/>
              </a:spcBef>
              <a:spcAft>
                <a:spcPct val="0"/>
              </a:spcAft>
              <a:defRPr sz="6200" b="1">
                <a:solidFill>
                  <a:schemeClr val="tx1"/>
                </a:solidFill>
                <a:latin typeface="Tahoma" panose="020B0604030504040204" pitchFamily="34" charset="0"/>
              </a:defRPr>
            </a:lvl8pPr>
            <a:lvl9pPr marL="3773488" indent="-215900" defTabSz="863600" eaLnBrk="0" fontAlgn="base" hangingPunct="0">
              <a:spcBef>
                <a:spcPct val="0"/>
              </a:spcBef>
              <a:spcAft>
                <a:spcPct val="0"/>
              </a:spcAft>
              <a:defRPr sz="6200" b="1">
                <a:solidFill>
                  <a:schemeClr val="tx1"/>
                </a:solidFill>
                <a:latin typeface="Tahoma" panose="020B0604030504040204" pitchFamily="34" charset="0"/>
              </a:defRPr>
            </a:lvl9pPr>
          </a:lstStyle>
          <a:p>
            <a:r>
              <a:rPr lang="en-GB" sz="1200" dirty="0">
                <a:latin typeface="Arial" panose="020B0604020202020204" pitchFamily="34" charset="0"/>
                <a:cs typeface="Arial" panose="020B0604020202020204" pitchFamily="34" charset="0"/>
              </a:rPr>
              <a:t>[1] S. J. Henderson PhD, A. </a:t>
            </a:r>
            <a:r>
              <a:rPr lang="en-GB" sz="1200" dirty="0" err="1">
                <a:latin typeface="Arial" panose="020B0604020202020204" pitchFamily="34" charset="0"/>
                <a:cs typeface="Arial" panose="020B0604020202020204" pitchFamily="34" charset="0"/>
              </a:rPr>
              <a:t>Konkar</a:t>
            </a:r>
            <a:r>
              <a:rPr lang="en-GB" sz="1200" dirty="0">
                <a:latin typeface="Arial" panose="020B0604020202020204" pitchFamily="34" charset="0"/>
                <a:cs typeface="Arial" panose="020B0604020202020204" pitchFamily="34" charset="0"/>
              </a:rPr>
              <a:t> PhD, D. C. </a:t>
            </a:r>
            <a:r>
              <a:rPr lang="en-GB" sz="1200" dirty="0" err="1">
                <a:latin typeface="Arial" panose="020B0604020202020204" pitchFamily="34" charset="0"/>
                <a:cs typeface="Arial" panose="020B0604020202020204" pitchFamily="34" charset="0"/>
              </a:rPr>
              <a:t>Hornigold</a:t>
            </a:r>
            <a:r>
              <a:rPr lang="en-GB" sz="1200" dirty="0">
                <a:latin typeface="Arial" panose="020B0604020202020204" pitchFamily="34" charset="0"/>
                <a:cs typeface="Arial" panose="020B0604020202020204" pitchFamily="34" charset="0"/>
              </a:rPr>
              <a:t> PhD, J. L. </a:t>
            </a:r>
            <a:r>
              <a:rPr lang="en-GB" sz="1200" dirty="0" err="1">
                <a:latin typeface="Arial" panose="020B0604020202020204" pitchFamily="34" charset="0"/>
                <a:cs typeface="Arial" panose="020B0604020202020204" pitchFamily="34" charset="0"/>
              </a:rPr>
              <a:t>Trevaskis</a:t>
            </a:r>
            <a:r>
              <a:rPr lang="en-GB" sz="1200" dirty="0">
                <a:latin typeface="Arial" panose="020B0604020202020204" pitchFamily="34" charset="0"/>
                <a:cs typeface="Arial" panose="020B0604020202020204" pitchFamily="34" charset="0"/>
              </a:rPr>
              <a:t> PhD, R. Jackson PhD, M. Fritsch </a:t>
            </a:r>
            <a:r>
              <a:rPr lang="en-GB" sz="1200" dirty="0" err="1">
                <a:latin typeface="Arial" panose="020B0604020202020204" pitchFamily="34" charset="0"/>
                <a:cs typeface="Arial" panose="020B0604020202020204" pitchFamily="34" charset="0"/>
              </a:rPr>
              <a:t>Fredin</a:t>
            </a:r>
            <a:r>
              <a:rPr lang="en-GB" sz="1200" dirty="0">
                <a:latin typeface="Arial" panose="020B0604020202020204" pitchFamily="34" charset="0"/>
                <a:cs typeface="Arial" panose="020B0604020202020204" pitchFamily="34" charset="0"/>
              </a:rPr>
              <a:t> PhD, R. </a:t>
            </a:r>
            <a:r>
              <a:rPr lang="en-GB" sz="1200" dirty="0" err="1">
                <a:latin typeface="Arial" panose="020B0604020202020204" pitchFamily="34" charset="0"/>
                <a:cs typeface="Arial" panose="020B0604020202020204" pitchFamily="34" charset="0"/>
              </a:rPr>
              <a:t>Jansson-Löfmark</a:t>
            </a:r>
            <a:r>
              <a:rPr lang="en-GB" sz="1200" dirty="0">
                <a:latin typeface="Arial" panose="020B0604020202020204" pitchFamily="34" charset="0"/>
                <a:cs typeface="Arial" panose="020B0604020202020204" pitchFamily="34" charset="0"/>
              </a:rPr>
              <a:t> PhD, J. Naylor PhD, A. Rossi PhD, M. A. </a:t>
            </a:r>
            <a:r>
              <a:rPr lang="en-GB" sz="1200" dirty="0" err="1">
                <a:latin typeface="Arial" panose="020B0604020202020204" pitchFamily="34" charset="0"/>
                <a:cs typeface="Arial" panose="020B0604020202020204" pitchFamily="34" charset="0"/>
              </a:rPr>
              <a:t>Bednarek</a:t>
            </a:r>
            <a:r>
              <a:rPr lang="en-GB" sz="1200" dirty="0">
                <a:latin typeface="Arial" panose="020B0604020202020204" pitchFamily="34" charset="0"/>
                <a:cs typeface="Arial" panose="020B0604020202020204" pitchFamily="34" charset="0"/>
              </a:rPr>
              <a:t> PhD, N. </a:t>
            </a:r>
            <a:r>
              <a:rPr lang="en-GB" sz="1200" dirty="0" err="1">
                <a:latin typeface="Arial" panose="020B0604020202020204" pitchFamily="34" charset="0"/>
                <a:cs typeface="Arial" panose="020B0604020202020204" pitchFamily="34" charset="0"/>
              </a:rPr>
              <a:t>Bhagroo</a:t>
            </a:r>
            <a:r>
              <a:rPr lang="en-GB" sz="1200" dirty="0">
                <a:latin typeface="Arial" panose="020B0604020202020204" pitchFamily="34" charset="0"/>
                <a:cs typeface="Arial" panose="020B0604020202020204" pitchFamily="34" charset="0"/>
              </a:rPr>
              <a:t>, H. </a:t>
            </a:r>
            <a:r>
              <a:rPr lang="en-GB" sz="1200" dirty="0" err="1">
                <a:latin typeface="Arial" panose="020B0604020202020204" pitchFamily="34" charset="0"/>
                <a:cs typeface="Arial" panose="020B0604020202020204" pitchFamily="34" charset="0"/>
              </a:rPr>
              <a:t>Salari</a:t>
            </a:r>
            <a:r>
              <a:rPr lang="en-GB" sz="1200" dirty="0">
                <a:latin typeface="Arial" panose="020B0604020202020204" pitchFamily="34" charset="0"/>
                <a:cs typeface="Arial" panose="020B0604020202020204" pitchFamily="34" charset="0"/>
              </a:rPr>
              <a:t>, S. Will | S. Oldham, G. Hansen MSc, M. </a:t>
            </a:r>
            <a:r>
              <a:rPr lang="en-GB" sz="1200" dirty="0" err="1">
                <a:latin typeface="Arial" panose="020B0604020202020204" pitchFamily="34" charset="0"/>
                <a:cs typeface="Arial" panose="020B0604020202020204" pitchFamily="34" charset="0"/>
              </a:rPr>
              <a:t>Feigh</a:t>
            </a:r>
            <a:r>
              <a:rPr lang="en-GB" sz="1200" dirty="0">
                <a:latin typeface="Arial" panose="020B0604020202020204" pitchFamily="34" charset="0"/>
                <a:cs typeface="Arial" panose="020B0604020202020204" pitchFamily="34" charset="0"/>
              </a:rPr>
              <a:t> PhD, T. Klein PhD, J. Grimsby PhD, S. Maguire, L. </a:t>
            </a:r>
            <a:r>
              <a:rPr lang="en-GB" sz="1200" dirty="0" err="1">
                <a:latin typeface="Arial" panose="020B0604020202020204" pitchFamily="34" charset="0"/>
                <a:cs typeface="Arial" panose="020B0604020202020204" pitchFamily="34" charset="0"/>
              </a:rPr>
              <a:t>Jermutus</a:t>
            </a:r>
            <a:r>
              <a:rPr lang="en-GB" sz="1200" dirty="0">
                <a:latin typeface="Arial" panose="020B0604020202020204" pitchFamily="34" charset="0"/>
                <a:cs typeface="Arial" panose="020B0604020202020204" pitchFamily="34" charset="0"/>
              </a:rPr>
              <a:t> PhD, C. M. </a:t>
            </a:r>
            <a:r>
              <a:rPr lang="en-GB" sz="1200" dirty="0" err="1">
                <a:latin typeface="Arial" panose="020B0604020202020204" pitchFamily="34" charset="0"/>
                <a:cs typeface="Arial" panose="020B0604020202020204" pitchFamily="34" charset="0"/>
              </a:rPr>
              <a:t>Rondinone</a:t>
            </a:r>
            <a:r>
              <a:rPr lang="en-GB" sz="1200" dirty="0">
                <a:latin typeface="Arial" panose="020B0604020202020204" pitchFamily="34" charset="0"/>
                <a:cs typeface="Arial" panose="020B0604020202020204" pitchFamily="34" charset="0"/>
              </a:rPr>
              <a:t> PhD, M. P. </a:t>
            </a:r>
            <a:r>
              <a:rPr lang="en-GB" sz="1200" dirty="0" err="1">
                <a:latin typeface="Arial" panose="020B0604020202020204" pitchFamily="34" charset="0"/>
                <a:cs typeface="Arial" panose="020B0604020202020204" pitchFamily="34" charset="0"/>
              </a:rPr>
              <a:t>Coghlan</a:t>
            </a:r>
            <a:r>
              <a:rPr lang="en-GB" sz="1200" dirty="0">
                <a:latin typeface="Arial" panose="020B0604020202020204" pitchFamily="34" charset="0"/>
                <a:cs typeface="Arial" panose="020B0604020202020204" pitchFamily="34" charset="0"/>
              </a:rPr>
              <a:t> PhD, Diabetes, Obesity and Metabolism December 2016; 18: 1176–1190.</a:t>
            </a:r>
          </a:p>
          <a:p>
            <a:r>
              <a:rPr lang="en-GB" sz="1200" dirty="0">
                <a:latin typeface="Arial" panose="020B0604020202020204" pitchFamily="34" charset="0"/>
                <a:cs typeface="Arial" panose="020B0604020202020204" pitchFamily="34" charset="0"/>
              </a:rPr>
              <a:t>[2] Silber HE, </a:t>
            </a:r>
            <a:r>
              <a:rPr lang="en-GB" sz="1200" dirty="0" err="1">
                <a:latin typeface="Arial" panose="020B0604020202020204" pitchFamily="34" charset="0"/>
                <a:cs typeface="Arial" panose="020B0604020202020204" pitchFamily="34" charset="0"/>
              </a:rPr>
              <a:t>Jauslin</a:t>
            </a:r>
            <a:r>
              <a:rPr lang="en-GB" sz="1200" dirty="0">
                <a:latin typeface="Arial" panose="020B0604020202020204" pitchFamily="34" charset="0"/>
                <a:cs typeface="Arial" panose="020B0604020202020204" pitchFamily="34" charset="0"/>
              </a:rPr>
              <a:t> PM, Frey N, </a:t>
            </a:r>
            <a:r>
              <a:rPr lang="en-GB" sz="1200" dirty="0" err="1">
                <a:latin typeface="Arial" panose="020B0604020202020204" pitchFamily="34" charset="0"/>
                <a:cs typeface="Arial" panose="020B0604020202020204" pitchFamily="34" charset="0"/>
              </a:rPr>
              <a:t>Gieschke</a:t>
            </a:r>
            <a:r>
              <a:rPr lang="en-GB" sz="1200" dirty="0">
                <a:latin typeface="Arial" panose="020B0604020202020204" pitchFamily="34" charset="0"/>
                <a:cs typeface="Arial" panose="020B0604020202020204" pitchFamily="34" charset="0"/>
              </a:rPr>
              <a:t> R, </a:t>
            </a:r>
            <a:r>
              <a:rPr lang="en-GB" sz="1200" dirty="0" err="1">
                <a:latin typeface="Arial" panose="020B0604020202020204" pitchFamily="34" charset="0"/>
                <a:cs typeface="Arial" panose="020B0604020202020204" pitchFamily="34" charset="0"/>
              </a:rPr>
              <a:t>Simonsson</a:t>
            </a:r>
            <a:r>
              <a:rPr lang="en-GB" sz="1200" dirty="0">
                <a:latin typeface="Arial" panose="020B0604020202020204" pitchFamily="34" charset="0"/>
                <a:cs typeface="Arial" panose="020B0604020202020204" pitchFamily="34" charset="0"/>
              </a:rPr>
              <a:t> USH, </a:t>
            </a:r>
            <a:r>
              <a:rPr lang="en-GB" sz="1200" dirty="0" err="1">
                <a:latin typeface="Arial" panose="020B0604020202020204" pitchFamily="34" charset="0"/>
                <a:cs typeface="Arial" panose="020B0604020202020204" pitchFamily="34" charset="0"/>
              </a:rPr>
              <a:t>Karlsson</a:t>
            </a:r>
            <a:r>
              <a:rPr lang="en-GB" sz="1200" dirty="0">
                <a:latin typeface="Arial" panose="020B0604020202020204" pitchFamily="34" charset="0"/>
                <a:cs typeface="Arial" panose="020B0604020202020204" pitchFamily="34" charset="0"/>
              </a:rPr>
              <a:t> MO. J </a:t>
            </a:r>
            <a:r>
              <a:rPr lang="en-GB" sz="1200" dirty="0" err="1">
                <a:latin typeface="Arial" panose="020B0604020202020204" pitchFamily="34" charset="0"/>
                <a:cs typeface="Arial" panose="020B0604020202020204" pitchFamily="34" charset="0"/>
              </a:rPr>
              <a:t>Clin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Pharmacol</a:t>
            </a:r>
            <a:r>
              <a:rPr lang="en-GB" sz="1200" dirty="0">
                <a:latin typeface="Arial" panose="020B0604020202020204" pitchFamily="34" charset="0"/>
                <a:cs typeface="Arial" panose="020B0604020202020204" pitchFamily="34" charset="0"/>
              </a:rPr>
              <a:t> 2007;47:1159–71.</a:t>
            </a:r>
          </a:p>
          <a:p>
            <a:r>
              <a:rPr lang="en-GB" sz="1200" dirty="0">
                <a:latin typeface="Arial" panose="020B0604020202020204" pitchFamily="34" charset="0"/>
                <a:cs typeface="Arial" panose="020B0604020202020204" pitchFamily="34" charset="0"/>
              </a:rPr>
              <a:t>[3] Petra M. </a:t>
            </a:r>
            <a:r>
              <a:rPr lang="en-GB" sz="1200" dirty="0" err="1">
                <a:latin typeface="Arial" panose="020B0604020202020204" pitchFamily="34" charset="0"/>
                <a:cs typeface="Arial" panose="020B0604020202020204" pitchFamily="34" charset="0"/>
              </a:rPr>
              <a:t>Jauslin</a:t>
            </a:r>
            <a:r>
              <a:rPr lang="en-GB" sz="1200" dirty="0">
                <a:latin typeface="Arial" panose="020B0604020202020204" pitchFamily="34" charset="0"/>
                <a:cs typeface="Arial" panose="020B0604020202020204" pitchFamily="34" charset="0"/>
              </a:rPr>
              <a:t>, PhD, Nicolas Frey, </a:t>
            </a:r>
            <a:r>
              <a:rPr lang="en-GB" sz="1200" dirty="0" err="1">
                <a:latin typeface="Arial" panose="020B0604020202020204" pitchFamily="34" charset="0"/>
                <a:cs typeface="Arial" panose="020B0604020202020204" pitchFamily="34" charset="0"/>
              </a:rPr>
              <a:t>PharmD</a:t>
            </a:r>
            <a:r>
              <a:rPr lang="en-GB" sz="1200" dirty="0">
                <a:latin typeface="Arial" panose="020B0604020202020204" pitchFamily="34" charset="0"/>
                <a:cs typeface="Arial" panose="020B0604020202020204" pitchFamily="34" charset="0"/>
              </a:rPr>
              <a:t>, and Mats O. </a:t>
            </a:r>
            <a:r>
              <a:rPr lang="en-GB" sz="1200" dirty="0" err="1">
                <a:latin typeface="Arial" panose="020B0604020202020204" pitchFamily="34" charset="0"/>
                <a:cs typeface="Arial" panose="020B0604020202020204" pitchFamily="34" charset="0"/>
              </a:rPr>
              <a:t>Karlsson</a:t>
            </a:r>
            <a:r>
              <a:rPr lang="en-GB" sz="1200" dirty="0">
                <a:latin typeface="Arial" panose="020B0604020202020204" pitchFamily="34" charset="0"/>
                <a:cs typeface="Arial" panose="020B0604020202020204" pitchFamily="34" charset="0"/>
              </a:rPr>
              <a:t>, PhD., J </a:t>
            </a:r>
            <a:r>
              <a:rPr lang="en-GB" sz="1200" dirty="0" err="1">
                <a:latin typeface="Arial" panose="020B0604020202020204" pitchFamily="34" charset="0"/>
                <a:cs typeface="Arial" panose="020B0604020202020204" pitchFamily="34" charset="0"/>
              </a:rPr>
              <a:t>Clin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Pharmacol</a:t>
            </a:r>
            <a:r>
              <a:rPr lang="en-GB" sz="1200" dirty="0">
                <a:latin typeface="Arial" panose="020B0604020202020204" pitchFamily="34" charset="0"/>
                <a:cs typeface="Arial" panose="020B0604020202020204" pitchFamily="34" charset="0"/>
              </a:rPr>
              <a:t> 2011;51:153-164</a:t>
            </a:r>
          </a:p>
          <a:p>
            <a:r>
              <a:rPr lang="en-GB" sz="1200" dirty="0">
                <a:latin typeface="Arial" panose="020B0604020202020204" pitchFamily="34" charset="0"/>
                <a:cs typeface="Arial" panose="020B0604020202020204" pitchFamily="34" charset="0"/>
              </a:rPr>
              <a:t>[4] Cornelia B. Landersdorfer, Yan-Ling He &amp; William J. </a:t>
            </a:r>
            <a:r>
              <a:rPr lang="en-GB" sz="1200" dirty="0" err="1">
                <a:latin typeface="Arial" panose="020B0604020202020204" pitchFamily="34" charset="0"/>
                <a:cs typeface="Arial" panose="020B0604020202020204" pitchFamily="34" charset="0"/>
              </a:rPr>
              <a:t>Jusko</a:t>
            </a:r>
            <a:r>
              <a:rPr lang="en-GB" sz="1200" dirty="0">
                <a:latin typeface="Arial" panose="020B0604020202020204" pitchFamily="34" charset="0"/>
                <a:cs typeface="Arial" panose="020B0604020202020204" pitchFamily="34" charset="0"/>
              </a:rPr>
              <a:t>. ,Br J </a:t>
            </a:r>
            <a:r>
              <a:rPr lang="en-GB" sz="1200" dirty="0" err="1">
                <a:latin typeface="Arial" panose="020B0604020202020204" pitchFamily="34" charset="0"/>
                <a:cs typeface="Arial" panose="020B0604020202020204" pitchFamily="34" charset="0"/>
              </a:rPr>
              <a:t>Clin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Pharmacol</a:t>
            </a:r>
            <a:r>
              <a:rPr lang="en-GB" sz="1200" dirty="0">
                <a:latin typeface="Arial" panose="020B0604020202020204" pitchFamily="34" charset="0"/>
                <a:cs typeface="Arial" panose="020B0604020202020204" pitchFamily="34" charset="0"/>
              </a:rPr>
              <a:t>, 73:3, 373–390</a:t>
            </a:r>
          </a:p>
          <a:p>
            <a:r>
              <a:rPr lang="en-GB" sz="1200" dirty="0">
                <a:latin typeface="Arial" panose="020B0604020202020204" pitchFamily="34" charset="0"/>
                <a:cs typeface="Arial" panose="020B0604020202020204" pitchFamily="34" charset="0"/>
              </a:rPr>
              <a:t>[5] Tricia M. Tan, 1 Benjamin C.T. Field, 1 Katherine A. McCullough, 1 Rachel C. </a:t>
            </a:r>
            <a:r>
              <a:rPr lang="en-GB" sz="1200" dirty="0" err="1">
                <a:latin typeface="Arial" panose="020B0604020202020204" pitchFamily="34" charset="0"/>
                <a:cs typeface="Arial" panose="020B0604020202020204" pitchFamily="34" charset="0"/>
              </a:rPr>
              <a:t>Troke</a:t>
            </a:r>
            <a:r>
              <a:rPr lang="en-GB" sz="1200" dirty="0">
                <a:latin typeface="Arial" panose="020B0604020202020204" pitchFamily="34" charset="0"/>
                <a:cs typeface="Arial" panose="020B0604020202020204" pitchFamily="34" charset="0"/>
              </a:rPr>
              <a:t>, Edward S. Chambers, Victoria Salem, Juan Gonzalez </a:t>
            </a:r>
            <a:r>
              <a:rPr lang="en-GB" sz="1200" dirty="0" err="1">
                <a:latin typeface="Arial" panose="020B0604020202020204" pitchFamily="34" charset="0"/>
                <a:cs typeface="Arial" panose="020B0604020202020204" pitchFamily="34" charset="0"/>
              </a:rPr>
              <a:t>Maffe</a:t>
            </a:r>
            <a:r>
              <a:rPr lang="en-GB" sz="1200" dirty="0">
                <a:latin typeface="Arial" panose="020B0604020202020204" pitchFamily="34" charset="0"/>
                <a:cs typeface="Arial" panose="020B0604020202020204" pitchFamily="34" charset="0"/>
              </a:rPr>
              <a:t>, Kevin C.R. </a:t>
            </a:r>
            <a:r>
              <a:rPr lang="en-GB" sz="1200" dirty="0" err="1">
                <a:latin typeface="Arial" panose="020B0604020202020204" pitchFamily="34" charset="0"/>
                <a:cs typeface="Arial" panose="020B0604020202020204" pitchFamily="34" charset="0"/>
              </a:rPr>
              <a:t>Baynes</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Akila</a:t>
            </a:r>
            <a:r>
              <a:rPr lang="en-GB" sz="1200" dirty="0">
                <a:latin typeface="Arial" panose="020B0604020202020204" pitchFamily="34" charset="0"/>
                <a:cs typeface="Arial" panose="020B0604020202020204" pitchFamily="34" charset="0"/>
              </a:rPr>
              <a:t> De Silva, Alexander </a:t>
            </a:r>
            <a:r>
              <a:rPr lang="en-GB" sz="1200" dirty="0" err="1">
                <a:latin typeface="Arial" panose="020B0604020202020204" pitchFamily="34" charset="0"/>
                <a:cs typeface="Arial" panose="020B0604020202020204" pitchFamily="34" charset="0"/>
              </a:rPr>
              <a:t>Viardot</a:t>
            </a:r>
            <a:r>
              <a:rPr lang="en-GB" sz="1200" dirty="0">
                <a:latin typeface="Arial" panose="020B0604020202020204" pitchFamily="34" charset="0"/>
                <a:cs typeface="Arial" panose="020B0604020202020204" pitchFamily="34" charset="0"/>
              </a:rPr>
              <a:t>, Ali </a:t>
            </a:r>
            <a:r>
              <a:rPr lang="en-GB" sz="1200" dirty="0" err="1">
                <a:latin typeface="Arial" panose="020B0604020202020204" pitchFamily="34" charset="0"/>
                <a:cs typeface="Arial" panose="020B0604020202020204" pitchFamily="34" charset="0"/>
              </a:rPr>
              <a:t>Alsafi</a:t>
            </a:r>
            <a:r>
              <a:rPr lang="en-GB" sz="1200" dirty="0">
                <a:latin typeface="Arial" panose="020B0604020202020204" pitchFamily="34" charset="0"/>
                <a:cs typeface="Arial" panose="020B0604020202020204" pitchFamily="34" charset="0"/>
              </a:rPr>
              <a:t>, Gary S. Frost, Mohammad A. </a:t>
            </a:r>
            <a:r>
              <a:rPr lang="en-GB" sz="1200" dirty="0" err="1">
                <a:latin typeface="Arial" panose="020B0604020202020204" pitchFamily="34" charset="0"/>
                <a:cs typeface="Arial" panose="020B0604020202020204" pitchFamily="34" charset="0"/>
              </a:rPr>
              <a:t>Ghatei</a:t>
            </a:r>
            <a:r>
              <a:rPr lang="en-GB" sz="1200" dirty="0">
                <a:latin typeface="Arial" panose="020B0604020202020204" pitchFamily="34" charset="0"/>
                <a:cs typeface="Arial" panose="020B0604020202020204" pitchFamily="34" charset="0"/>
              </a:rPr>
              <a:t>, and Stephen R. Bloom., , Diabetes. 2013 Apr;62(4)</a:t>
            </a:r>
          </a:p>
          <a:p>
            <a:r>
              <a:rPr lang="en-GB" sz="1200" dirty="0">
                <a:latin typeface="Arial" panose="020B0604020202020204" pitchFamily="34" charset="0"/>
                <a:cs typeface="Arial" panose="020B0604020202020204" pitchFamily="34" charset="0"/>
              </a:rPr>
              <a:t>[6] T. Edholm, M. </a:t>
            </a:r>
            <a:r>
              <a:rPr lang="en-GB" sz="1200" dirty="0" err="1">
                <a:latin typeface="Arial" panose="020B0604020202020204" pitchFamily="34" charset="0"/>
                <a:cs typeface="Arial" panose="020B0604020202020204" pitchFamily="34" charset="0"/>
              </a:rPr>
              <a:t>Degerblad</a:t>
            </a:r>
            <a:r>
              <a:rPr lang="en-GB" sz="1200" dirty="0">
                <a:latin typeface="Arial" panose="020B0604020202020204" pitchFamily="34" charset="0"/>
                <a:cs typeface="Arial" panose="020B0604020202020204" pitchFamily="34" charset="0"/>
              </a:rPr>
              <a:t>, P. </a:t>
            </a:r>
            <a:r>
              <a:rPr lang="en-GB" sz="1200" dirty="0" err="1">
                <a:latin typeface="Arial" panose="020B0604020202020204" pitchFamily="34" charset="0"/>
                <a:cs typeface="Arial" panose="020B0604020202020204" pitchFamily="34" charset="0"/>
              </a:rPr>
              <a:t>Gryback</a:t>
            </a:r>
            <a:r>
              <a:rPr lang="en-GB" sz="1200" dirty="0">
                <a:latin typeface="Arial" panose="020B0604020202020204" pitchFamily="34" charset="0"/>
                <a:cs typeface="Arial" panose="020B0604020202020204" pitchFamily="34" charset="0"/>
              </a:rPr>
              <a:t>, L. </a:t>
            </a:r>
            <a:r>
              <a:rPr lang="en-GB" sz="1200" dirty="0" err="1">
                <a:latin typeface="Arial" panose="020B0604020202020204" pitchFamily="34" charset="0"/>
                <a:cs typeface="Arial" panose="020B0604020202020204" pitchFamily="34" charset="0"/>
              </a:rPr>
              <a:t>Hilsted</a:t>
            </a:r>
            <a:r>
              <a:rPr lang="en-GB" sz="1200" dirty="0">
                <a:latin typeface="Arial" panose="020B0604020202020204" pitchFamily="34" charset="0"/>
                <a:cs typeface="Arial" panose="020B0604020202020204" pitchFamily="34" charset="0"/>
              </a:rPr>
              <a:t>, J. J. Holst, H. </a:t>
            </a:r>
            <a:r>
              <a:rPr lang="en-GB" sz="1200" dirty="0" err="1">
                <a:latin typeface="Arial" panose="020B0604020202020204" pitchFamily="34" charset="0"/>
                <a:cs typeface="Arial" panose="020B0604020202020204" pitchFamily="34" charset="0"/>
              </a:rPr>
              <a:t>Jacobsson</a:t>
            </a:r>
            <a:r>
              <a:rPr lang="en-GB" sz="1200" dirty="0">
                <a:latin typeface="Arial" panose="020B0604020202020204" pitchFamily="34" charset="0"/>
                <a:cs typeface="Arial" panose="020B0604020202020204" pitchFamily="34" charset="0"/>
              </a:rPr>
              <a:t>, S. </a:t>
            </a:r>
            <a:r>
              <a:rPr lang="en-GB" sz="1200" dirty="0" err="1">
                <a:latin typeface="Arial" panose="020B0604020202020204" pitchFamily="34" charset="0"/>
                <a:cs typeface="Arial" panose="020B0604020202020204" pitchFamily="34" charset="0"/>
              </a:rPr>
              <a:t>Efendic</a:t>
            </a:r>
            <a:r>
              <a:rPr lang="en-GB" sz="1200" dirty="0">
                <a:latin typeface="Arial" panose="020B0604020202020204" pitchFamily="34" charset="0"/>
                <a:cs typeface="Arial" panose="020B0604020202020204" pitchFamily="34" charset="0"/>
              </a:rPr>
              <a:t>, P. T. Schmidt &amp; P. M. </a:t>
            </a:r>
            <a:r>
              <a:rPr lang="en-GB" sz="1200" dirty="0" err="1">
                <a:latin typeface="Arial" panose="020B0604020202020204" pitchFamily="34" charset="0"/>
                <a:cs typeface="Arial" panose="020B0604020202020204" pitchFamily="34" charset="0"/>
              </a:rPr>
              <a:t>Hellstro</a:t>
            </a:r>
            <a:r>
              <a:rPr lang="en-GB" sz="1200" dirty="0">
                <a:latin typeface="Arial" panose="020B0604020202020204" pitchFamily="34" charset="0"/>
                <a:cs typeface="Arial" panose="020B0604020202020204" pitchFamily="34" charset="0"/>
              </a:rPr>
              <a:t> M. </a:t>
            </a:r>
            <a:r>
              <a:rPr lang="en-GB" sz="1200" dirty="0" err="1">
                <a:latin typeface="Arial" panose="020B0604020202020204" pitchFamily="34" charset="0"/>
                <a:cs typeface="Arial" panose="020B0604020202020204" pitchFamily="34" charset="0"/>
              </a:rPr>
              <a:t>Neurogastroenterol</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Motil</a:t>
            </a:r>
            <a:r>
              <a:rPr lang="en-GB" sz="1200" dirty="0">
                <a:latin typeface="Arial" panose="020B0604020202020204" pitchFamily="34" charset="0"/>
                <a:cs typeface="Arial" panose="020B0604020202020204" pitchFamily="34" charset="0"/>
              </a:rPr>
              <a:t> (2010) 22, 1191–e315</a:t>
            </a:r>
          </a:p>
        </p:txBody>
      </p:sp>
      <p:sp>
        <p:nvSpPr>
          <p:cNvPr id="131" name="Text Box 625"/>
          <p:cNvSpPr txBox="1">
            <a:spLocks noChangeAspect="1" noChangeArrowheads="1"/>
          </p:cNvSpPr>
          <p:nvPr/>
        </p:nvSpPr>
        <p:spPr bwMode="auto">
          <a:xfrm>
            <a:off x="15727215" y="40963195"/>
            <a:ext cx="14296095" cy="1649008"/>
          </a:xfrm>
          <a:prstGeom prst="rect">
            <a:avLst/>
          </a:prstGeom>
          <a:noFill/>
          <a:ln w="9525">
            <a:noFill/>
            <a:miter lim="800000"/>
            <a:headEnd/>
            <a:tailEnd/>
          </a:ln>
        </p:spPr>
        <p:txBody>
          <a:bodyPr lIns="86402" tIns="43201" rIns="86402" bIns="43201" anchor="ctr" anchorCtr="0"/>
          <a:lstStyle>
            <a:lvl1pPr defTabSz="863600">
              <a:defRPr sz="6200" b="1">
                <a:solidFill>
                  <a:schemeClr val="tx1"/>
                </a:solidFill>
                <a:latin typeface="Tahoma" panose="020B0604030504040204" pitchFamily="34" charset="0"/>
              </a:defRPr>
            </a:lvl1pPr>
            <a:lvl2pPr marL="701675" indent="-269875" defTabSz="863600">
              <a:defRPr sz="6200" b="1">
                <a:solidFill>
                  <a:schemeClr val="tx1"/>
                </a:solidFill>
                <a:latin typeface="Tahoma" panose="020B0604030504040204" pitchFamily="34" charset="0"/>
              </a:defRPr>
            </a:lvl2pPr>
            <a:lvl3pPr marL="1079500" indent="-215900" defTabSz="863600">
              <a:defRPr sz="6200" b="1">
                <a:solidFill>
                  <a:schemeClr val="tx1"/>
                </a:solidFill>
                <a:latin typeface="Tahoma" panose="020B0604030504040204" pitchFamily="34" charset="0"/>
              </a:defRPr>
            </a:lvl3pPr>
            <a:lvl4pPr marL="1511300" indent="-215900" defTabSz="863600">
              <a:defRPr sz="6200" b="1">
                <a:solidFill>
                  <a:schemeClr val="tx1"/>
                </a:solidFill>
                <a:latin typeface="Tahoma" panose="020B0604030504040204" pitchFamily="34" charset="0"/>
              </a:defRPr>
            </a:lvl4pPr>
            <a:lvl5pPr marL="1944688" indent="-215900" defTabSz="863600">
              <a:defRPr sz="6200" b="1">
                <a:solidFill>
                  <a:schemeClr val="tx1"/>
                </a:solidFill>
                <a:latin typeface="Tahoma" panose="020B0604030504040204" pitchFamily="34" charset="0"/>
              </a:defRPr>
            </a:lvl5pPr>
            <a:lvl6pPr marL="2401888" indent="-215900" defTabSz="863600" eaLnBrk="0" fontAlgn="base" hangingPunct="0">
              <a:spcBef>
                <a:spcPct val="0"/>
              </a:spcBef>
              <a:spcAft>
                <a:spcPct val="0"/>
              </a:spcAft>
              <a:defRPr sz="6200" b="1">
                <a:solidFill>
                  <a:schemeClr val="tx1"/>
                </a:solidFill>
                <a:latin typeface="Tahoma" panose="020B0604030504040204" pitchFamily="34" charset="0"/>
              </a:defRPr>
            </a:lvl6pPr>
            <a:lvl7pPr marL="2859088" indent="-215900" defTabSz="863600" eaLnBrk="0" fontAlgn="base" hangingPunct="0">
              <a:spcBef>
                <a:spcPct val="0"/>
              </a:spcBef>
              <a:spcAft>
                <a:spcPct val="0"/>
              </a:spcAft>
              <a:defRPr sz="6200" b="1">
                <a:solidFill>
                  <a:schemeClr val="tx1"/>
                </a:solidFill>
                <a:latin typeface="Tahoma" panose="020B0604030504040204" pitchFamily="34" charset="0"/>
              </a:defRPr>
            </a:lvl7pPr>
            <a:lvl8pPr marL="3316288" indent="-215900" defTabSz="863600" eaLnBrk="0" fontAlgn="base" hangingPunct="0">
              <a:spcBef>
                <a:spcPct val="0"/>
              </a:spcBef>
              <a:spcAft>
                <a:spcPct val="0"/>
              </a:spcAft>
              <a:defRPr sz="6200" b="1">
                <a:solidFill>
                  <a:schemeClr val="tx1"/>
                </a:solidFill>
                <a:latin typeface="Tahoma" panose="020B0604030504040204" pitchFamily="34" charset="0"/>
              </a:defRPr>
            </a:lvl8pPr>
            <a:lvl9pPr marL="3773488" indent="-215900" defTabSz="863600" eaLnBrk="0" fontAlgn="base" hangingPunct="0">
              <a:spcBef>
                <a:spcPct val="0"/>
              </a:spcBef>
              <a:spcAft>
                <a:spcPct val="0"/>
              </a:spcAft>
              <a:defRPr sz="6200" b="1">
                <a:solidFill>
                  <a:schemeClr val="tx1"/>
                </a:solidFill>
                <a:latin typeface="Tahoma" panose="020B0604030504040204" pitchFamily="34" charset="0"/>
              </a:defRPr>
            </a:lvl9pPr>
          </a:lstStyle>
          <a:p>
            <a:r>
              <a:rPr lang="en-GB" sz="1200" dirty="0">
                <a:latin typeface="Arial" panose="020B0604020202020204" pitchFamily="34" charset="0"/>
                <a:cs typeface="Arial" panose="020B0604020202020204" pitchFamily="34" charset="0"/>
              </a:rPr>
              <a:t>[7] T. </a:t>
            </a:r>
            <a:r>
              <a:rPr lang="en-GB" sz="1200" dirty="0" err="1">
                <a:latin typeface="Arial" panose="020B0604020202020204" pitchFamily="34" charset="0"/>
                <a:cs typeface="Arial" panose="020B0604020202020204" pitchFamily="34" charset="0"/>
              </a:rPr>
              <a:t>Vilsbøll</a:t>
            </a:r>
            <a:r>
              <a:rPr lang="en-GB" sz="1200" dirty="0">
                <a:latin typeface="Arial" panose="020B0604020202020204" pitchFamily="34" charset="0"/>
                <a:cs typeface="Arial" panose="020B0604020202020204" pitchFamily="34" charset="0"/>
              </a:rPr>
              <a:t>, T. </a:t>
            </a:r>
            <a:r>
              <a:rPr lang="en-GB" sz="1200" dirty="0" err="1">
                <a:latin typeface="Arial" panose="020B0604020202020204" pitchFamily="34" charset="0"/>
                <a:cs typeface="Arial" panose="020B0604020202020204" pitchFamily="34" charset="0"/>
              </a:rPr>
              <a:t>Krarup</a:t>
            </a:r>
            <a:r>
              <a:rPr lang="en-GB" sz="1200" dirty="0">
                <a:latin typeface="Arial" panose="020B0604020202020204" pitchFamily="34" charset="0"/>
                <a:cs typeface="Arial" panose="020B0604020202020204" pitchFamily="34" charset="0"/>
              </a:rPr>
              <a:t>, S. </a:t>
            </a:r>
            <a:r>
              <a:rPr lang="en-GB" sz="1200" dirty="0" err="1">
                <a:latin typeface="Arial" panose="020B0604020202020204" pitchFamily="34" charset="0"/>
                <a:cs typeface="Arial" panose="020B0604020202020204" pitchFamily="34" charset="0"/>
              </a:rPr>
              <a:t>Madsbad</a:t>
            </a:r>
            <a:r>
              <a:rPr lang="en-GB" sz="1200" dirty="0">
                <a:latin typeface="Arial" panose="020B0604020202020204" pitchFamily="34" charset="0"/>
                <a:cs typeface="Arial" panose="020B0604020202020204" pitchFamily="34" charset="0"/>
              </a:rPr>
              <a:t>, J. J. Holst. , </a:t>
            </a:r>
            <a:r>
              <a:rPr lang="en-GB" sz="1200" dirty="0" err="1">
                <a:latin typeface="Arial" panose="020B0604020202020204" pitchFamily="34" charset="0"/>
                <a:cs typeface="Arial" panose="020B0604020202020204" pitchFamily="34" charset="0"/>
              </a:rPr>
              <a:t>Diabetologia</a:t>
            </a:r>
            <a:r>
              <a:rPr lang="en-GB" sz="1200" dirty="0">
                <a:latin typeface="Arial" panose="020B0604020202020204" pitchFamily="34" charset="0"/>
                <a:cs typeface="Arial" panose="020B0604020202020204" pitchFamily="34" charset="0"/>
              </a:rPr>
              <a:t> (2002) 45:1111–1119.</a:t>
            </a:r>
          </a:p>
          <a:p>
            <a:r>
              <a:rPr lang="en-GB" sz="1200" dirty="0">
                <a:latin typeface="Arial" panose="020B0604020202020204" pitchFamily="34" charset="0"/>
                <a:cs typeface="Arial" panose="020B0604020202020204" pitchFamily="34" charset="0"/>
              </a:rPr>
              <a:t>[8] Tina </a:t>
            </a:r>
            <a:r>
              <a:rPr lang="en-GB" sz="1200" dirty="0" err="1">
                <a:latin typeface="Arial" panose="020B0604020202020204" pitchFamily="34" charset="0"/>
                <a:cs typeface="Arial" panose="020B0604020202020204" pitchFamily="34" charset="0"/>
              </a:rPr>
              <a:t>Vilsbøll</a:t>
            </a:r>
            <a:r>
              <a:rPr lang="en-GB" sz="1200" dirty="0">
                <a:latin typeface="Arial" panose="020B0604020202020204" pitchFamily="34" charset="0"/>
                <a:cs typeface="Arial" panose="020B0604020202020204" pitchFamily="34" charset="0"/>
              </a:rPr>
              <a:t>, Henrik </a:t>
            </a:r>
            <a:r>
              <a:rPr lang="en-GB" sz="1200" dirty="0" err="1">
                <a:latin typeface="Arial" panose="020B0604020202020204" pitchFamily="34" charset="0"/>
                <a:cs typeface="Arial" panose="020B0604020202020204" pitchFamily="34" charset="0"/>
              </a:rPr>
              <a:t>Agersø</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Torsten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Lauritsen</a:t>
            </a:r>
            <a:r>
              <a:rPr lang="en-GB" sz="1200" dirty="0">
                <a:latin typeface="Arial" panose="020B0604020202020204" pitchFamily="34" charset="0"/>
                <a:cs typeface="Arial" panose="020B0604020202020204" pitchFamily="34" charset="0"/>
              </a:rPr>
              <a:t>, Carolyn F. Deacon, Kasper </a:t>
            </a:r>
            <a:r>
              <a:rPr lang="en-GB" sz="1200" dirty="0" err="1">
                <a:latin typeface="Arial" panose="020B0604020202020204" pitchFamily="34" charset="0"/>
                <a:cs typeface="Arial" panose="020B0604020202020204" pitchFamily="34" charset="0"/>
              </a:rPr>
              <a:t>Aaboe</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Sten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Madsbad</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Thure</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Krarup</a:t>
            </a:r>
            <a:r>
              <a:rPr lang="en-GB" sz="1200" dirty="0">
                <a:latin typeface="Arial" panose="020B0604020202020204" pitchFamily="34" charset="0"/>
                <a:cs typeface="Arial" panose="020B0604020202020204" pitchFamily="34" charset="0"/>
              </a:rPr>
              <a:t>, Jens </a:t>
            </a:r>
            <a:r>
              <a:rPr lang="en-GB" sz="1200" dirty="0" err="1">
                <a:latin typeface="Arial" panose="020B0604020202020204" pitchFamily="34" charset="0"/>
                <a:cs typeface="Arial" panose="020B0604020202020204" pitchFamily="34" charset="0"/>
              </a:rPr>
              <a:t>Juul</a:t>
            </a:r>
            <a:r>
              <a:rPr lang="en-GB" sz="1200" dirty="0">
                <a:latin typeface="Arial" panose="020B0604020202020204" pitchFamily="34" charset="0"/>
                <a:cs typeface="Arial" panose="020B0604020202020204" pitchFamily="34" charset="0"/>
              </a:rPr>
              <a:t> Holst, Regulatory Peptides 137 (2006) 168–172</a:t>
            </a:r>
          </a:p>
          <a:p>
            <a:r>
              <a:rPr lang="en-GB" sz="1200" dirty="0">
                <a:latin typeface="Arial" panose="020B0604020202020204" pitchFamily="34" charset="0"/>
                <a:cs typeface="Arial" panose="020B0604020202020204" pitchFamily="34" charset="0"/>
              </a:rPr>
              <a:t>[9] Jens Larsen, MD, </a:t>
            </a:r>
            <a:r>
              <a:rPr lang="en-GB" sz="1200" dirty="0" err="1">
                <a:latin typeface="Arial" panose="020B0604020202020204" pitchFamily="34" charset="0"/>
                <a:cs typeface="Arial" panose="020B0604020202020204" pitchFamily="34" charset="0"/>
              </a:rPr>
              <a:t>Birgitte</a:t>
            </a:r>
            <a:r>
              <a:rPr lang="en-GB" sz="1200" dirty="0">
                <a:latin typeface="Arial" panose="020B0604020202020204" pitchFamily="34" charset="0"/>
                <a:cs typeface="Arial" panose="020B0604020202020204" pitchFamily="34" charset="0"/>
              </a:rPr>
              <a:t> H </a:t>
            </a:r>
            <a:r>
              <a:rPr lang="en-GB" sz="1200" dirty="0" err="1">
                <a:latin typeface="Arial" panose="020B0604020202020204" pitchFamily="34" charset="0"/>
                <a:cs typeface="Arial" panose="020B0604020202020204" pitchFamily="34" charset="0"/>
              </a:rPr>
              <a:t>Ylleberg</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Msc</a:t>
            </a:r>
            <a:r>
              <a:rPr lang="en-GB" sz="1200" dirty="0">
                <a:latin typeface="Arial" panose="020B0604020202020204" pitchFamily="34" charset="0"/>
                <a:cs typeface="Arial" panose="020B0604020202020204" pitchFamily="34" charset="0"/>
              </a:rPr>
              <a:t>, Kevin N G, MD, Peter D </a:t>
            </a:r>
            <a:r>
              <a:rPr lang="en-GB" sz="1200" dirty="0" err="1">
                <a:latin typeface="Arial" panose="020B0604020202020204" pitchFamily="34" charset="0"/>
                <a:cs typeface="Arial" panose="020B0604020202020204" pitchFamily="34" charset="0"/>
              </a:rPr>
              <a:t>Amsbo</a:t>
            </a:r>
            <a:r>
              <a:rPr lang="en-GB" sz="1200" dirty="0">
                <a:latin typeface="Arial" panose="020B0604020202020204" pitchFamily="34" charset="0"/>
                <a:cs typeface="Arial" panose="020B0604020202020204" pitchFamily="34" charset="0"/>
              </a:rPr>
              <a:t>, MD. , Diabetes Care, Volume 24, Number 8, August 2001.</a:t>
            </a:r>
          </a:p>
          <a:p>
            <a:r>
              <a:rPr lang="en-GB" sz="1200" dirty="0">
                <a:latin typeface="Arial" panose="020B0604020202020204" pitchFamily="34" charset="0"/>
                <a:cs typeface="Arial" panose="020B0604020202020204" pitchFamily="34" charset="0"/>
              </a:rPr>
              <a:t>[10] Karen B. </a:t>
            </a:r>
            <a:r>
              <a:rPr lang="en-GB" sz="1200" dirty="0" err="1">
                <a:latin typeface="Arial" panose="020B0604020202020204" pitchFamily="34" charset="0"/>
                <a:cs typeface="Arial" panose="020B0604020202020204" pitchFamily="34" charset="0"/>
              </a:rPr>
              <a:t>Schneck</a:t>
            </a:r>
            <a:r>
              <a:rPr lang="en-GB" sz="1200" dirty="0">
                <a:latin typeface="Arial" panose="020B0604020202020204" pitchFamily="34" charset="0"/>
                <a:cs typeface="Arial" panose="020B0604020202020204" pitchFamily="34" charset="0"/>
              </a:rPr>
              <a:t>, Xin Zhang, Robert Bauer, Mats O. </a:t>
            </a:r>
            <a:r>
              <a:rPr lang="en-GB" sz="1200" dirty="0" err="1">
                <a:latin typeface="Arial" panose="020B0604020202020204" pitchFamily="34" charset="0"/>
                <a:cs typeface="Arial" panose="020B0604020202020204" pitchFamily="34" charset="0"/>
              </a:rPr>
              <a:t>Karlsson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Vikram</a:t>
            </a:r>
            <a:r>
              <a:rPr lang="en-GB" sz="1200" dirty="0">
                <a:latin typeface="Arial" panose="020B0604020202020204" pitchFamily="34" charset="0"/>
                <a:cs typeface="Arial" panose="020B0604020202020204" pitchFamily="34" charset="0"/>
              </a:rPr>
              <a:t> P. Sinha, J </a:t>
            </a:r>
            <a:r>
              <a:rPr lang="en-GB" sz="1200" dirty="0" err="1">
                <a:latin typeface="Arial" panose="020B0604020202020204" pitchFamily="34" charset="0"/>
                <a:cs typeface="Arial" panose="020B0604020202020204" pitchFamily="34" charset="0"/>
              </a:rPr>
              <a:t>Pharmacokinet</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Pharmacodyn</a:t>
            </a:r>
            <a:r>
              <a:rPr lang="en-GB" sz="1200" dirty="0">
                <a:latin typeface="Arial" panose="020B0604020202020204" pitchFamily="34" charset="0"/>
                <a:cs typeface="Arial" panose="020B0604020202020204" pitchFamily="34" charset="0"/>
              </a:rPr>
              <a:t> (2013) 40:67–80</a:t>
            </a:r>
          </a:p>
          <a:p>
            <a:r>
              <a:rPr lang="en-GB" sz="1200" dirty="0">
                <a:latin typeface="Arial" panose="020B0604020202020204" pitchFamily="34" charset="0"/>
                <a:cs typeface="Arial" panose="020B0604020202020204" pitchFamily="34" charset="0"/>
              </a:rPr>
              <a:t>[11] A. Garber, R. Henry, R. Ratner, P. A Garcia-Hernandez, H. Rodriguez-</a:t>
            </a:r>
            <a:r>
              <a:rPr lang="en-GB" sz="1200" dirty="0" err="1">
                <a:latin typeface="Arial" panose="020B0604020202020204" pitchFamily="34" charset="0"/>
                <a:cs typeface="Arial" panose="020B0604020202020204" pitchFamily="34" charset="0"/>
              </a:rPr>
              <a:t>Pattzi</a:t>
            </a:r>
            <a:r>
              <a:rPr lang="en-GB" sz="1200" dirty="0">
                <a:latin typeface="Arial" panose="020B0604020202020204" pitchFamily="34" charset="0"/>
                <a:cs typeface="Arial" panose="020B0604020202020204" pitchFamily="34" charset="0"/>
              </a:rPr>
              <a:t>, I. Olvera-Alvarez, P. M Hale, M. </a:t>
            </a:r>
            <a:r>
              <a:rPr lang="en-GB" sz="1200" dirty="0" err="1">
                <a:latin typeface="Arial" panose="020B0604020202020204" pitchFamily="34" charset="0"/>
                <a:cs typeface="Arial" panose="020B0604020202020204" pitchFamily="34" charset="0"/>
              </a:rPr>
              <a:t>Zdravkovic</a:t>
            </a:r>
            <a:r>
              <a:rPr lang="en-GB" sz="1200" dirty="0">
                <a:latin typeface="Arial" panose="020B0604020202020204" pitchFamily="34" charset="0"/>
                <a:cs typeface="Arial" panose="020B0604020202020204" pitchFamily="34" charset="0"/>
              </a:rPr>
              <a:t>, B. Bode., The Lancet Vol 373 February 7, 2009</a:t>
            </a:r>
          </a:p>
          <a:p>
            <a:r>
              <a:rPr lang="en-GB" sz="1200" dirty="0">
                <a:latin typeface="Arial" panose="020B0604020202020204" pitchFamily="34" charset="0"/>
                <a:cs typeface="Arial" panose="020B0604020202020204" pitchFamily="34" charset="0"/>
              </a:rPr>
              <a:t>[12] John B. </a:t>
            </a:r>
            <a:r>
              <a:rPr lang="en-GB" sz="1200" dirty="0" err="1">
                <a:latin typeface="Arial" panose="020B0604020202020204" pitchFamily="34" charset="0"/>
                <a:cs typeface="Arial" panose="020B0604020202020204" pitchFamily="34" charset="0"/>
              </a:rPr>
              <a:t>Buse</a:t>
            </a:r>
            <a:r>
              <a:rPr lang="en-GB" sz="1200" dirty="0">
                <a:latin typeface="Arial" panose="020B0604020202020204" pitchFamily="34" charset="0"/>
                <a:cs typeface="Arial" panose="020B0604020202020204" pitchFamily="34" charset="0"/>
              </a:rPr>
              <a:t>, Giorgio </a:t>
            </a:r>
            <a:r>
              <a:rPr lang="en-GB" sz="1200" dirty="0" err="1">
                <a:latin typeface="Arial" panose="020B0604020202020204" pitchFamily="34" charset="0"/>
                <a:cs typeface="Arial" panose="020B0604020202020204" pitchFamily="34" charset="0"/>
              </a:rPr>
              <a:t>Sesti</a:t>
            </a:r>
            <a:r>
              <a:rPr lang="en-GB" sz="1200" dirty="0">
                <a:latin typeface="Arial" panose="020B0604020202020204" pitchFamily="34" charset="0"/>
                <a:cs typeface="Arial" panose="020B0604020202020204" pitchFamily="34" charset="0"/>
              </a:rPr>
              <a:t>, Wolfgang E. Schmidt, Eduard </a:t>
            </a:r>
            <a:r>
              <a:rPr lang="en-GB" sz="1200" dirty="0" err="1">
                <a:latin typeface="Arial" panose="020B0604020202020204" pitchFamily="34" charset="0"/>
                <a:cs typeface="Arial" panose="020B0604020202020204" pitchFamily="34" charset="0"/>
              </a:rPr>
              <a:t>Montanya</a:t>
            </a:r>
            <a:r>
              <a:rPr lang="en-GB" sz="1200" dirty="0">
                <a:latin typeface="Arial" panose="020B0604020202020204" pitchFamily="34" charset="0"/>
                <a:cs typeface="Arial" panose="020B0604020202020204" pitchFamily="34" charset="0"/>
              </a:rPr>
              <a:t>, Cheng-Tao Chang, </a:t>
            </a:r>
            <a:r>
              <a:rPr lang="en-GB" sz="1200" dirty="0" err="1">
                <a:latin typeface="Arial" panose="020B0604020202020204" pitchFamily="34" charset="0"/>
                <a:cs typeface="Arial" panose="020B0604020202020204" pitchFamily="34" charset="0"/>
              </a:rPr>
              <a:t>Yizhen</a:t>
            </a:r>
            <a:r>
              <a:rPr lang="en-GB" sz="1200" dirty="0">
                <a:latin typeface="Arial" panose="020B0604020202020204" pitchFamily="34" charset="0"/>
                <a:cs typeface="Arial" panose="020B0604020202020204" pitchFamily="34" charset="0"/>
              </a:rPr>
              <a:t> Xu, Lawrence Blonde, Julio </a:t>
            </a:r>
            <a:r>
              <a:rPr lang="en-GB" sz="1200" dirty="0" err="1">
                <a:latin typeface="Arial" panose="020B0604020202020204" pitchFamily="34" charset="0"/>
                <a:cs typeface="Arial" panose="020B0604020202020204" pitchFamily="34" charset="0"/>
              </a:rPr>
              <a:t>Rosenstock</a:t>
            </a:r>
            <a:r>
              <a:rPr lang="en-GB" sz="1200" dirty="0">
                <a:latin typeface="Arial" panose="020B0604020202020204" pitchFamily="34" charset="0"/>
                <a:cs typeface="Arial" panose="020B0604020202020204" pitchFamily="34" charset="0"/>
              </a:rPr>
              <a:t>. Diabetes Care, Volume 33, Number 6, June 2010.</a:t>
            </a:r>
          </a:p>
          <a:p>
            <a:r>
              <a:rPr lang="en-GB" sz="1200" dirty="0">
                <a:latin typeface="Arial" panose="020B0604020202020204" pitchFamily="34" charset="0"/>
                <a:cs typeface="Arial" panose="020B0604020202020204" pitchFamily="34" charset="0"/>
              </a:rPr>
              <a:t>[13] Kathleen M Dungan, Santiago </a:t>
            </a:r>
            <a:r>
              <a:rPr lang="en-GB" sz="1200" dirty="0" err="1">
                <a:latin typeface="Arial" panose="020B0604020202020204" pitchFamily="34" charset="0"/>
                <a:cs typeface="Arial" panose="020B0604020202020204" pitchFamily="34" charset="0"/>
              </a:rPr>
              <a:t>Tofé</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Povedano</a:t>
            </a:r>
            <a:r>
              <a:rPr lang="en-GB" sz="1200" dirty="0">
                <a:latin typeface="Arial" panose="020B0604020202020204" pitchFamily="34" charset="0"/>
                <a:cs typeface="Arial" panose="020B0604020202020204" pitchFamily="34" charset="0"/>
              </a:rPr>
              <a:t>, Thomas </a:t>
            </a:r>
            <a:r>
              <a:rPr lang="en-GB" sz="1200" dirty="0" err="1">
                <a:latin typeface="Arial" panose="020B0604020202020204" pitchFamily="34" charset="0"/>
                <a:cs typeface="Arial" panose="020B0604020202020204" pitchFamily="34" charset="0"/>
              </a:rPr>
              <a:t>Forst</a:t>
            </a:r>
            <a:r>
              <a:rPr lang="en-GB" sz="1200" dirty="0">
                <a:latin typeface="Arial" panose="020B0604020202020204" pitchFamily="34" charset="0"/>
                <a:cs typeface="Arial" panose="020B0604020202020204" pitchFamily="34" charset="0"/>
              </a:rPr>
              <a:t>, José G González </a:t>
            </a:r>
            <a:r>
              <a:rPr lang="en-GB" sz="1200" dirty="0" err="1">
                <a:latin typeface="Arial" panose="020B0604020202020204" pitchFamily="34" charset="0"/>
                <a:cs typeface="Arial" panose="020B0604020202020204" pitchFamily="34" charset="0"/>
              </a:rPr>
              <a:t>González</a:t>
            </a:r>
            <a:r>
              <a:rPr lang="en-GB" sz="1200" dirty="0">
                <a:latin typeface="Arial" panose="020B0604020202020204" pitchFamily="34" charset="0"/>
                <a:cs typeface="Arial" panose="020B0604020202020204" pitchFamily="34" charset="0"/>
              </a:rPr>
              <a:t>, Charles </a:t>
            </a:r>
            <a:r>
              <a:rPr lang="en-GB" sz="1200" dirty="0" err="1">
                <a:latin typeface="Arial" panose="020B0604020202020204" pitchFamily="34" charset="0"/>
                <a:cs typeface="Arial" panose="020B0604020202020204" pitchFamily="34" charset="0"/>
              </a:rPr>
              <a:t>Atisso</a:t>
            </a:r>
            <a:r>
              <a:rPr lang="en-GB" sz="1200" dirty="0">
                <a:latin typeface="Arial" panose="020B0604020202020204" pitchFamily="34" charset="0"/>
                <a:cs typeface="Arial" panose="020B0604020202020204" pitchFamily="34" charset="0"/>
              </a:rPr>
              <a:t>, Whitney </a:t>
            </a:r>
            <a:r>
              <a:rPr lang="en-GB" sz="1200" dirty="0" err="1">
                <a:latin typeface="Arial" panose="020B0604020202020204" pitchFamily="34" charset="0"/>
                <a:cs typeface="Arial" panose="020B0604020202020204" pitchFamily="34" charset="0"/>
              </a:rPr>
              <a:t>Sealls</a:t>
            </a:r>
            <a:r>
              <a:rPr lang="en-GB" sz="1200" dirty="0">
                <a:latin typeface="Arial" panose="020B0604020202020204" pitchFamily="34" charset="0"/>
                <a:cs typeface="Arial" panose="020B0604020202020204" pitchFamily="34" charset="0"/>
              </a:rPr>
              <a:t>, Jessie L </a:t>
            </a:r>
            <a:r>
              <a:rPr lang="en-GB" sz="1200" dirty="0" err="1">
                <a:latin typeface="Arial" panose="020B0604020202020204" pitchFamily="34" charset="0"/>
                <a:cs typeface="Arial" panose="020B0604020202020204" pitchFamily="34" charset="0"/>
              </a:rPr>
              <a:t>Fahrbach</a:t>
            </a:r>
            <a:r>
              <a:rPr lang="en-GB" sz="1200" dirty="0">
                <a:latin typeface="Arial" panose="020B0604020202020204" pitchFamily="34" charset="0"/>
                <a:cs typeface="Arial" panose="020B0604020202020204" pitchFamily="34" charset="0"/>
              </a:rPr>
              <a:t>. The Lancet Vol 384 October 11, 2014.</a:t>
            </a:r>
          </a:p>
          <a:p>
            <a:r>
              <a:rPr lang="en-GB" sz="1200" dirty="0">
                <a:latin typeface="Arial" panose="020B0604020202020204" pitchFamily="34" charset="0"/>
                <a:cs typeface="Arial" panose="020B0604020202020204" pitchFamily="34" charset="0"/>
              </a:rPr>
              <a:t>[14] Estelle Watson, MPhil, </a:t>
            </a:r>
            <a:r>
              <a:rPr lang="en-GB" sz="1200" dirty="0" err="1">
                <a:latin typeface="Arial" panose="020B0604020202020204" pitchFamily="34" charset="0"/>
                <a:cs typeface="Arial" panose="020B0604020202020204" pitchFamily="34" charset="0"/>
              </a:rPr>
              <a:t>Daniël</a:t>
            </a:r>
            <a:r>
              <a:rPr lang="en-GB" sz="1200" dirty="0">
                <a:latin typeface="Arial" panose="020B0604020202020204" pitchFamily="34" charset="0"/>
                <a:cs typeface="Arial" panose="020B0604020202020204" pitchFamily="34" charset="0"/>
              </a:rPr>
              <a:t> M. </a:t>
            </a:r>
            <a:r>
              <a:rPr lang="en-GB" sz="1200" dirty="0" err="1">
                <a:latin typeface="Arial" panose="020B0604020202020204" pitchFamily="34" charset="0"/>
                <a:cs typeface="Arial" panose="020B0604020202020204" pitchFamily="34" charset="0"/>
              </a:rPr>
              <a:t>Jonker</a:t>
            </a:r>
            <a:r>
              <a:rPr lang="en-GB" sz="1200" dirty="0">
                <a:latin typeface="Arial" panose="020B0604020202020204" pitchFamily="34" charset="0"/>
                <a:cs typeface="Arial" panose="020B0604020202020204" pitchFamily="34" charset="0"/>
              </a:rPr>
              <a:t>, PhD, Lisbeth V. Jacobsen, MSc, and Steen H. </a:t>
            </a:r>
            <a:r>
              <a:rPr lang="en-GB" sz="1200" dirty="0" err="1">
                <a:latin typeface="Arial" panose="020B0604020202020204" pitchFamily="34" charset="0"/>
                <a:cs typeface="Arial" panose="020B0604020202020204" pitchFamily="34" charset="0"/>
              </a:rPr>
              <a:t>Ingwersen</a:t>
            </a:r>
            <a:r>
              <a:rPr lang="en-GB" sz="1200" dirty="0">
                <a:latin typeface="Arial" panose="020B0604020202020204" pitchFamily="34" charset="0"/>
                <a:cs typeface="Arial" panose="020B0604020202020204" pitchFamily="34" charset="0"/>
              </a:rPr>
              <a:t>, MSc. J </a:t>
            </a:r>
            <a:r>
              <a:rPr lang="en-GB" sz="1200" dirty="0" err="1">
                <a:latin typeface="Arial" panose="020B0604020202020204" pitchFamily="34" charset="0"/>
                <a:cs typeface="Arial" panose="020B0604020202020204" pitchFamily="34" charset="0"/>
              </a:rPr>
              <a:t>Clin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Pharmacol</a:t>
            </a:r>
            <a:r>
              <a:rPr lang="en-GB" sz="1200" dirty="0">
                <a:latin typeface="Arial" panose="020B0604020202020204" pitchFamily="34" charset="0"/>
                <a:cs typeface="Arial" panose="020B0604020202020204" pitchFamily="34" charset="0"/>
              </a:rPr>
              <a:t> 2010;50:886-894 </a:t>
            </a:r>
          </a:p>
          <a:p>
            <a:r>
              <a:rPr lang="en-GB" sz="1200" dirty="0">
                <a:latin typeface="Arial" panose="020B0604020202020204" pitchFamily="34" charset="0"/>
                <a:cs typeface="Arial" panose="020B0604020202020204" pitchFamily="34" charset="0"/>
              </a:rPr>
              <a:t>[15] Jeanne S. </a:t>
            </a:r>
            <a:r>
              <a:rPr lang="en-GB" sz="1200" dirty="0" err="1">
                <a:latin typeface="Arial" panose="020B0604020202020204" pitchFamily="34" charset="0"/>
                <a:cs typeface="Arial" panose="020B0604020202020204" pitchFamily="34" charset="0"/>
              </a:rPr>
              <a:t>Geiser</a:t>
            </a:r>
            <a:r>
              <a:rPr lang="en-GB" sz="1200" dirty="0">
                <a:latin typeface="Arial" panose="020B0604020202020204" pitchFamily="34" charset="0"/>
                <a:cs typeface="Arial" panose="020B0604020202020204" pitchFamily="34" charset="0"/>
              </a:rPr>
              <a:t>, Michael A., </a:t>
            </a:r>
            <a:r>
              <a:rPr lang="en-GB" sz="1200" dirty="0" err="1">
                <a:latin typeface="Arial" panose="020B0604020202020204" pitchFamily="34" charset="0"/>
                <a:cs typeface="Arial" panose="020B0604020202020204" pitchFamily="34" charset="0"/>
              </a:rPr>
              <a:t>Xuewei</a:t>
            </a:r>
            <a:r>
              <a:rPr lang="en-GB" sz="1200" dirty="0">
                <a:latin typeface="Arial" panose="020B0604020202020204" pitchFamily="34" charset="0"/>
                <a:cs typeface="Arial" panose="020B0604020202020204" pitchFamily="34" charset="0"/>
              </a:rPr>
              <a:t> Cui, Jennifer Martin, Corina </a:t>
            </a:r>
            <a:r>
              <a:rPr lang="en-GB" sz="1200" dirty="0" err="1">
                <a:latin typeface="Arial" panose="020B0604020202020204" pitchFamily="34" charset="0"/>
                <a:cs typeface="Arial" panose="020B0604020202020204" pitchFamily="34" charset="0"/>
              </a:rPr>
              <a:t>Loghin</a:t>
            </a:r>
            <a:r>
              <a:rPr lang="en-GB" sz="1200" dirty="0">
                <a:latin typeface="Arial" panose="020B0604020202020204" pitchFamily="34" charset="0"/>
                <a:cs typeface="Arial" panose="020B0604020202020204" pitchFamily="34" charset="0"/>
              </a:rPr>
              <a:t>, Jenny Y. </a:t>
            </a:r>
            <a:r>
              <a:rPr lang="en-GB" sz="1200" dirty="0" err="1">
                <a:latin typeface="Arial" panose="020B0604020202020204" pitchFamily="34" charset="0"/>
                <a:cs typeface="Arial" panose="020B0604020202020204" pitchFamily="34" charset="0"/>
              </a:rPr>
              <a:t>Chien</a:t>
            </a:r>
            <a:r>
              <a:rPr lang="en-GB" sz="1200" dirty="0">
                <a:latin typeface="Arial" panose="020B0604020202020204" pitchFamily="34" charset="0"/>
                <a:cs typeface="Arial" panose="020B0604020202020204" pitchFamily="34" charset="0"/>
              </a:rPr>
              <a:t>, </a:t>
            </a:r>
            <a:r>
              <a:rPr lang="en-GB" sz="1200" dirty="0" err="1">
                <a:latin typeface="Arial" panose="020B0604020202020204" pitchFamily="34" charset="0"/>
                <a:cs typeface="Arial" panose="020B0604020202020204" pitchFamily="34" charset="0"/>
              </a:rPr>
              <a:t>Amparo</a:t>
            </a:r>
            <a:r>
              <a:rPr lang="en-GB" sz="1200" dirty="0">
                <a:latin typeface="Arial" panose="020B0604020202020204" pitchFamily="34" charset="0"/>
                <a:cs typeface="Arial" panose="020B0604020202020204" pitchFamily="34" charset="0"/>
              </a:rPr>
              <a:t> de la Pen, 2016 May;55(5):625-34</a:t>
            </a:r>
          </a:p>
        </p:txBody>
      </p:sp>
    </p:spTree>
    <p:extLst>
      <p:ext uri="{BB962C8B-B14F-4D97-AF65-F5344CB8AC3E}">
        <p14:creationId xmlns:p14="http://schemas.microsoft.com/office/powerpoint/2010/main" val="1818888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7372</TotalTime>
  <Words>1671</Words>
  <Application>Microsoft Office PowerPoint</Application>
  <PresentationFormat>Custom</PresentationFormat>
  <Paragraphs>119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SimSun</vt:lpstr>
      <vt:lpstr>Arial</vt:lpstr>
      <vt:lpstr>Calibri</vt:lpstr>
      <vt:lpstr>Calibri Light</vt:lpstr>
      <vt:lpstr>Tahoma</vt:lpstr>
      <vt:lpstr>Wingdings</vt:lpstr>
      <vt:lpstr>Office Theme</vt:lpstr>
      <vt:lpstr>Rolien Bosch1, Marcella Petrone2, Paolo Vicini2, Nelleke Snelder1 1LAP&amp;P Consultants Leiden, The Netherlands, 2MedImmune, Cambridge, United Kingdom    Contact: info@lapp.nl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Eline M.T. van Maanen1,2, Tamara J. van Steeg2, Juliya Kalinina3, Maria S. Michener3, Mary J. Savage3, Matthew E. Kennedy3, Julie Stone3, Meindert Danhof1 1. Division of Pharmacology Leiden Academic Centre for Drug Research, Leiden University, The Netherlands; 2. LAP&amp;P Consultants, Leiden, The Netherlands; 3. Merck &amp; Co., Inc., Kenilworth, NJ, USA;  Contact: e.vanmaanen@lapp.nl</dc:title>
  <dc:creator>Paul van den Berg</dc:creator>
  <cp:lastModifiedBy>Rolien Bosch</cp:lastModifiedBy>
  <cp:revision>153</cp:revision>
  <cp:lastPrinted>2018-04-09T07:35:13Z</cp:lastPrinted>
  <dcterms:created xsi:type="dcterms:W3CDTF">2018-03-26T10:04:10Z</dcterms:created>
  <dcterms:modified xsi:type="dcterms:W3CDTF">2018-05-24T16:08:17Z</dcterms:modified>
</cp:coreProperties>
</file>